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9" r:id="rId5"/>
    <p:sldId id="258" r:id="rId6"/>
    <p:sldId id="262" r:id="rId7"/>
    <p:sldId id="268" r:id="rId8"/>
    <p:sldId id="264" r:id="rId9"/>
    <p:sldId id="269" r:id="rId10"/>
    <p:sldId id="257" r:id="rId11"/>
    <p:sldId id="263" r:id="rId12"/>
    <p:sldId id="270" r:id="rId13"/>
    <p:sldId id="265" r:id="rId14"/>
    <p:sldId id="271" r:id="rId15"/>
    <p:sldId id="266" r:id="rId16"/>
    <p:sldId id="272" r:id="rId17"/>
    <p:sldId id="267" r:id="rId1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4254" y="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0.png"/><Relationship Id="rId7" Type="http://schemas.openxmlformats.org/officeDocument/2006/relationships/image" Target="../media/image2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5.png"/><Relationship Id="rId5" Type="http://schemas.openxmlformats.org/officeDocument/2006/relationships/image" Target="../media/image18.png"/><Relationship Id="rId10" Type="http://schemas.openxmlformats.org/officeDocument/2006/relationships/image" Target="../media/image24.png"/><Relationship Id="rId4" Type="http://schemas.openxmlformats.org/officeDocument/2006/relationships/image" Target="../media/image170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F76282E4-2607-4A7B-AC8E-EE80D256273E}"/>
              </a:ext>
            </a:extLst>
          </p:cNvPr>
          <p:cNvGrpSpPr/>
          <p:nvPr/>
        </p:nvGrpSpPr>
        <p:grpSpPr>
          <a:xfrm>
            <a:off x="1259632" y="1124744"/>
            <a:ext cx="4228670" cy="4176464"/>
            <a:chOff x="1655676" y="332656"/>
            <a:chExt cx="5832648" cy="5760640"/>
          </a:xfrm>
        </p:grpSpPr>
        <p:sp>
          <p:nvSpPr>
            <p:cNvPr id="4" name="이등변 삼각형 3">
              <a:extLst>
                <a:ext uri="{FF2B5EF4-FFF2-40B4-BE49-F238E27FC236}">
                  <a16:creationId xmlns:a16="http://schemas.microsoft.com/office/drawing/2014/main" id="{AFD4DA42-7792-4F7D-82DD-249D32289E72}"/>
                </a:ext>
              </a:extLst>
            </p:cNvPr>
            <p:cNvSpPr/>
            <p:nvPr/>
          </p:nvSpPr>
          <p:spPr>
            <a:xfrm>
              <a:off x="1655676" y="332656"/>
              <a:ext cx="5832648" cy="5760640"/>
            </a:xfrm>
            <a:prstGeom prst="triangle">
              <a:avLst/>
            </a:prstGeom>
            <a:noFill/>
            <a:ln w="762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228670"/>
                        <a:gd name="connsiteY0" fmla="*/ 4176464 h 4176464"/>
                        <a:gd name="connsiteX1" fmla="*/ 2114335 w 4228670"/>
                        <a:gd name="connsiteY1" fmla="*/ 0 h 4176464"/>
                        <a:gd name="connsiteX2" fmla="*/ 4228670 w 4228670"/>
                        <a:gd name="connsiteY2" fmla="*/ 4176464 h 4176464"/>
                        <a:gd name="connsiteX3" fmla="*/ 0 w 4228670"/>
                        <a:gd name="connsiteY3" fmla="*/ 4176464 h 41764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228670" h="4176464" extrusionOk="0">
                          <a:moveTo>
                            <a:pt x="0" y="4176464"/>
                          </a:moveTo>
                          <a:cubicBezTo>
                            <a:pt x="992032" y="2479577"/>
                            <a:pt x="1835524" y="807589"/>
                            <a:pt x="2114335" y="0"/>
                          </a:cubicBezTo>
                          <a:cubicBezTo>
                            <a:pt x="2425386" y="908624"/>
                            <a:pt x="3617883" y="2781888"/>
                            <a:pt x="4228670" y="4176464"/>
                          </a:cubicBezTo>
                          <a:cubicBezTo>
                            <a:pt x="3200773" y="4311064"/>
                            <a:pt x="1932197" y="4019268"/>
                            <a:pt x="0" y="41764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4E52AF2F-3459-461C-BDA1-70220CBD9AB4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>
              <a:off x="3599892" y="332656"/>
              <a:ext cx="972108" cy="5688632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A4267E0-DEA5-48FF-BA33-295AC66BC5CF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>
              <a:off x="4572000" y="332656"/>
              <a:ext cx="972108" cy="576064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E343086-D2F5-489F-9E39-1385961BBC0B}"/>
                </a:ext>
              </a:extLst>
            </p:cNvPr>
            <p:cNvCxnSpPr>
              <a:cxnSpLocks/>
              <a:stCxn id="4" idx="1"/>
              <a:endCxn id="4" idx="5"/>
            </p:cNvCxnSpPr>
            <p:nvPr/>
          </p:nvCxnSpPr>
          <p:spPr>
            <a:xfrm>
              <a:off x="3113838" y="3212976"/>
              <a:ext cx="2916324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771E8AA-4505-4A71-BCBE-79378D3B24DD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4653136"/>
              <a:ext cx="4320480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501C24B-3F12-49D5-AE6D-D140CFB5FD73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1772816"/>
              <a:ext cx="1440160" cy="0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그래픽 35" descr="뒤로 윤곽선">
            <a:extLst>
              <a:ext uri="{FF2B5EF4-FFF2-40B4-BE49-F238E27FC236}">
                <a16:creationId xmlns:a16="http://schemas.microsoft.com/office/drawing/2014/main" id="{855F08D9-AB50-4607-BCF0-7998CD9492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198096">
            <a:off x="4482940" y="1053014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62F256E-4ECE-4423-9568-42AAF5712E37}"/>
              </a:ext>
            </a:extLst>
          </p:cNvPr>
          <p:cNvSpPr txBox="1"/>
          <p:nvPr/>
        </p:nvSpPr>
        <p:spPr>
          <a:xfrm>
            <a:off x="5028335" y="1844824"/>
            <a:ext cx="302679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삼각형이 몇 개</a:t>
            </a:r>
            <a:endParaRPr lang="en-US" altLang="ko-KR" sz="3200" dirty="0">
              <a:solidFill>
                <a:schemeClr val="accent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accent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들어있을까요</a:t>
            </a:r>
            <a:r>
              <a:rPr lang="en-US" altLang="ko-KR" sz="3200" dirty="0">
                <a:solidFill>
                  <a:schemeClr val="accent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?</a:t>
            </a:r>
          </a:p>
          <a:p>
            <a:pPr algn="ctr"/>
            <a:endParaRPr lang="en-US" altLang="ko-KR" sz="3200" dirty="0">
              <a:solidFill>
                <a:schemeClr val="accent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algn="ctr"/>
            <a:r>
              <a:rPr lang="ko-KR" altLang="en-US" sz="3200" dirty="0">
                <a:solidFill>
                  <a:schemeClr val="accent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☆전체와 부분☆</a:t>
            </a:r>
            <a:endParaRPr lang="en-US" altLang="ko-KR" sz="3200" dirty="0">
              <a:solidFill>
                <a:schemeClr val="accent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0467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311953"/>
                  </p:ext>
                </p:extLst>
              </p:nvPr>
            </p:nvGraphicFramePr>
            <p:xfrm>
              <a:off x="539552" y="476672"/>
              <a:ext cx="8208911" cy="53400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01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001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01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9208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94421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Experimental subjects,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n=4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Subject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Sum of Squared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1 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1 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3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𝑡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𝑆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4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1 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Grand 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𝑚𝑛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𝑡𝑠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69311953"/>
                  </p:ext>
                </p:extLst>
              </p:nvPr>
            </p:nvGraphicFramePr>
            <p:xfrm>
              <a:off x="539552" y="476672"/>
              <a:ext cx="8208911" cy="53400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/>
                    <a:gridCol w="1200133"/>
                    <a:gridCol w="1200133"/>
                    <a:gridCol w="1200133"/>
                    <a:gridCol w="792088"/>
                    <a:gridCol w="1944216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Experimental subjects,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n=4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Subject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5435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Sum of Squared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125000" r="-427919" b="-4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125000" r="-327919" b="-4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125000" r="-229592" b="-4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0769" t="-125000" r="-246154" b="-4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257" t="-125000" r="-313" b="-486290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225000" r="-427919" b="-3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225000" r="-327919" b="-3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225000" r="-229592" b="-3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0769" t="-225000" r="-246154" b="-3862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257" t="-225000" r="-313" b="-386290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322400" r="-427919" b="-2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322400" r="-327919" b="-2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322400" r="-229592" b="-2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0769" t="-322400" r="-246154" b="-283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257" t="-322400" r="-313" b="-283200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425806" r="-427919" b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425806" r="-327919" b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425806" r="-229592" b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690769" t="-425806" r="-246154" b="-18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22257" t="-425806" r="-313" b="-185484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6345" t="-620952" r="-427919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6345" t="-620952" r="-327919" b="-1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8163" t="-620952" r="-229592" b="-11904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Grand 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9644" t="-610484" r="-96" b="-80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470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모서리가 둥근 직사각형 3"/>
              <p:cNvSpPr/>
              <p:nvPr/>
            </p:nvSpPr>
            <p:spPr>
              <a:xfrm>
                <a:off x="3717951" y="188640"/>
                <a:ext cx="1627271" cy="7230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/>
                  <a:t>전체 변동</a:t>
                </a:r>
                <a:endParaRPr lang="en-US" altLang="ko-KR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" name="모서리가 둥근 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951" y="188640"/>
                <a:ext cx="1627271" cy="723014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모서리가 둥근 직사각형 4"/>
              <p:cNvSpPr/>
              <p:nvPr/>
            </p:nvSpPr>
            <p:spPr>
              <a:xfrm>
                <a:off x="2123728" y="1327370"/>
                <a:ext cx="2310509" cy="72301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피험자 간</a:t>
                </a:r>
                <a:r>
                  <a:rPr lang="ko-KR" altLang="en-US" sz="1600" b="0" dirty="0">
                    <a:solidFill>
                      <a:schemeClr val="tx1"/>
                    </a:solidFill>
                  </a:rPr>
                  <a:t> 변동</a:t>
                </a:r>
                <a:endParaRPr lang="en-US" altLang="ko-KR" sz="16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𝑏𝑒𝑡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𝑠𝑢𝑏𝑗𝑠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327370"/>
                <a:ext cx="2310509" cy="723014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모서리가 둥근 직사각형 5"/>
              <p:cNvSpPr/>
              <p:nvPr/>
            </p:nvSpPr>
            <p:spPr>
              <a:xfrm>
                <a:off x="4628936" y="1327370"/>
                <a:ext cx="2391334" cy="72301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</a:rPr>
                  <a:t>피험자 내 변동</a:t>
                </a: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𝑤𝑖𝑡</m:t>
                          </m:r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𝑠𝑢𝑏𝑗𝑠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모서리가 둥근 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936" y="1327370"/>
                <a:ext cx="2391334" cy="723014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/>
          <p:cNvCxnSpPr>
            <a:endCxn id="5" idx="0"/>
          </p:cNvCxnSpPr>
          <p:nvPr/>
        </p:nvCxnSpPr>
        <p:spPr>
          <a:xfrm flipH="1">
            <a:off x="3278983" y="911654"/>
            <a:ext cx="837524" cy="41571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6" idx="0"/>
          </p:cNvCxnSpPr>
          <p:nvPr/>
        </p:nvCxnSpPr>
        <p:spPr>
          <a:xfrm>
            <a:off x="4930142" y="911654"/>
            <a:ext cx="894461" cy="41571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모서리가 둥근 직사각형 22"/>
              <p:cNvSpPr/>
              <p:nvPr/>
            </p:nvSpPr>
            <p:spPr>
              <a:xfrm>
                <a:off x="3238570" y="2348880"/>
                <a:ext cx="2391334" cy="7230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0" dirty="0">
                    <a:solidFill>
                      <a:schemeClr val="bg1"/>
                    </a:solidFill>
                  </a:rPr>
                  <a:t>처치 간 변동</a:t>
                </a:r>
                <a:endParaRPr lang="en-US" altLang="ko-KR" sz="1600" b="0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𝑡𝑟𝑒𝑎𝑡𝑚𝑒𝑛𝑡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모서리가 둥근 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70" y="2348880"/>
                <a:ext cx="2391334" cy="723014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모서리가 둥근 직사각형 24"/>
              <p:cNvSpPr/>
              <p:nvPr/>
            </p:nvSpPr>
            <p:spPr>
              <a:xfrm>
                <a:off x="5824603" y="2348880"/>
                <a:ext cx="2391334" cy="7230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잔여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변동</m:t>
                      </m:r>
                    </m:oMath>
                  </m:oMathPara>
                </a14:m>
                <a:endParaRPr lang="en-US" altLang="ko-KR" sz="1600" b="0" i="1" dirty="0">
                  <a:solidFill>
                    <a:schemeClr val="bg1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𝑟𝑒𝑠𝑖𝑑𝑢𝑎𝑙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모서리가 둥근 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603" y="2348880"/>
                <a:ext cx="2391334" cy="723014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>
            <a:endCxn id="23" idx="0"/>
          </p:cNvCxnSpPr>
          <p:nvPr/>
        </p:nvCxnSpPr>
        <p:spPr>
          <a:xfrm flipH="1">
            <a:off x="4434237" y="2050384"/>
            <a:ext cx="857842" cy="29849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372198" y="2050384"/>
            <a:ext cx="857842" cy="29849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모서리가 둥근 직사각형 27"/>
              <p:cNvSpPr/>
              <p:nvPr/>
            </p:nvSpPr>
            <p:spPr>
              <a:xfrm>
                <a:off x="3636587" y="3356992"/>
                <a:ext cx="1789998" cy="7230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/>
                  <a:t>전체 자유도</a:t>
                </a:r>
                <a:endParaRPr lang="en-US" altLang="ko-KR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𝑚𝑛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8" name="모서리가 둥근 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587" y="3356992"/>
                <a:ext cx="1789998" cy="723014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모서리가 둥근 직사각형 28"/>
              <p:cNvSpPr/>
              <p:nvPr/>
            </p:nvSpPr>
            <p:spPr>
              <a:xfrm>
                <a:off x="2123728" y="4495722"/>
                <a:ext cx="2310509" cy="72301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피험자 간</a:t>
                </a:r>
                <a:r>
                  <a:rPr lang="ko-KR" altLang="en-US" sz="1600" b="0" dirty="0">
                    <a:solidFill>
                      <a:schemeClr val="tx1"/>
                    </a:solidFill>
                  </a:rPr>
                  <a:t> 변동 </a:t>
                </a:r>
                <a:r>
                  <a:rPr lang="ko-KR" altLang="en-US" sz="1600" dirty="0">
                    <a:solidFill>
                      <a:schemeClr val="tx1"/>
                    </a:solidFill>
                  </a:rPr>
                  <a:t>자유도</a:t>
                </a:r>
                <a:endParaRPr lang="en-US" altLang="ko-KR" sz="16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𝑏𝑒𝑡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𝑠𝑢𝑏𝑗𝑠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모서리가 둥근 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495722"/>
                <a:ext cx="2310509" cy="723014"/>
              </a:xfrm>
              <a:prstGeom prst="round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모서리가 둥근 직사각형 29"/>
              <p:cNvSpPr/>
              <p:nvPr/>
            </p:nvSpPr>
            <p:spPr>
              <a:xfrm>
                <a:off x="4628936" y="4495722"/>
                <a:ext cx="2391334" cy="72301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bg1"/>
                    </a:solidFill>
                  </a:rPr>
                  <a:t>피험자 내 변동 자유도</a:t>
                </a:r>
                <a:endParaRPr lang="en-US" altLang="ko-KR" sz="1600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𝑤𝑖𝑡</m:t>
                          </m:r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𝑠𝑢𝑏𝑗𝑠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모서리가 둥근 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936" y="4495722"/>
                <a:ext cx="2391334" cy="723014"/>
              </a:xfrm>
              <a:prstGeom prst="round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/>
          <p:cNvCxnSpPr>
            <a:endCxn id="29" idx="0"/>
          </p:cNvCxnSpPr>
          <p:nvPr/>
        </p:nvCxnSpPr>
        <p:spPr>
          <a:xfrm flipH="1">
            <a:off x="3278983" y="4080006"/>
            <a:ext cx="837524" cy="41571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30" idx="0"/>
          </p:cNvCxnSpPr>
          <p:nvPr/>
        </p:nvCxnSpPr>
        <p:spPr>
          <a:xfrm>
            <a:off x="4930142" y="4080006"/>
            <a:ext cx="894461" cy="41571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모서리가 둥근 직사각형 32"/>
              <p:cNvSpPr/>
              <p:nvPr/>
            </p:nvSpPr>
            <p:spPr>
              <a:xfrm>
                <a:off x="3238570" y="5517232"/>
                <a:ext cx="2391334" cy="7230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b="0" dirty="0">
                    <a:solidFill>
                      <a:schemeClr val="bg1"/>
                    </a:solidFill>
                  </a:rPr>
                  <a:t>처치 간 변동 자유도</a:t>
                </a:r>
                <a:endParaRPr lang="en-US" altLang="ko-KR" sz="1600" b="0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𝑡𝑟𝑒𝑎𝑡𝑚𝑒𝑛𝑡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모서리가 둥근 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70" y="5517232"/>
                <a:ext cx="2391334" cy="723014"/>
              </a:xfrm>
              <a:prstGeom prst="round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모서리가 둥근 직사각형 33"/>
              <p:cNvSpPr/>
              <p:nvPr/>
            </p:nvSpPr>
            <p:spPr>
              <a:xfrm>
                <a:off x="5796136" y="5517232"/>
                <a:ext cx="2893514" cy="7230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잔여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변동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 </m:t>
                      </m:r>
                      <m:r>
                        <a:rPr lang="ko-KR" altLang="en-US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자유도</m:t>
                      </m:r>
                    </m:oMath>
                  </m:oMathPara>
                </a14:m>
                <a:endParaRPr lang="en-US" altLang="ko-KR" sz="1600" b="0" i="1" dirty="0">
                  <a:solidFill>
                    <a:schemeClr val="bg1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𝑟𝑒𝑠𝑖𝑑𝑢𝑎𝑙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=(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−1)(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모서리가 둥근 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517232"/>
                <a:ext cx="2893514" cy="723014"/>
              </a:xfrm>
              <a:prstGeom prst="round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/>
          <p:cNvCxnSpPr>
            <a:endCxn id="33" idx="0"/>
          </p:cNvCxnSpPr>
          <p:nvPr/>
        </p:nvCxnSpPr>
        <p:spPr>
          <a:xfrm flipH="1">
            <a:off x="4434237" y="5218736"/>
            <a:ext cx="857842" cy="29849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6372198" y="5218736"/>
            <a:ext cx="857842" cy="29849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74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모서리가 둥근 직사각형 3"/>
              <p:cNvSpPr/>
              <p:nvPr/>
            </p:nvSpPr>
            <p:spPr>
              <a:xfrm>
                <a:off x="3636587" y="188640"/>
                <a:ext cx="1789998" cy="7230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Total Deviation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4" name="모서리가 둥근 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587" y="188640"/>
                <a:ext cx="1789998" cy="72301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모서리가 둥근 직사각형 4"/>
              <p:cNvSpPr/>
              <p:nvPr/>
            </p:nvSpPr>
            <p:spPr>
              <a:xfrm>
                <a:off x="2123728" y="1327370"/>
                <a:ext cx="2310509" cy="72301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Deviation between subjects</a:t>
                </a:r>
                <a:endParaRPr lang="en-US" altLang="ko-KR" sz="16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𝑏𝑒𝑡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𝑠𝑢𝑏𝑗𝑠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327370"/>
                <a:ext cx="2310509" cy="723014"/>
              </a:xfrm>
              <a:prstGeom prst="roundRect">
                <a:avLst/>
              </a:prstGeom>
              <a:blipFill>
                <a:blip r:embed="rId3"/>
                <a:stretch>
                  <a:fillRect t="-9016" b="-10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모서리가 둥근 직사각형 5"/>
              <p:cNvSpPr/>
              <p:nvPr/>
            </p:nvSpPr>
            <p:spPr>
              <a:xfrm>
                <a:off x="4628936" y="1327370"/>
                <a:ext cx="2391334" cy="72301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Deviation within subjects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𝑤𝑖𝑡</m:t>
                          </m:r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𝑠𝑢𝑏𝑗𝑠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모서리가 둥근 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936" y="1327370"/>
                <a:ext cx="2391334" cy="723014"/>
              </a:xfrm>
              <a:prstGeom prst="roundRect">
                <a:avLst/>
              </a:prstGeom>
              <a:blipFill>
                <a:blip r:embed="rId4"/>
                <a:stretch>
                  <a:fillRect t="-9016" b="-10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/>
          <p:cNvCxnSpPr>
            <a:endCxn id="5" idx="0"/>
          </p:cNvCxnSpPr>
          <p:nvPr/>
        </p:nvCxnSpPr>
        <p:spPr>
          <a:xfrm flipH="1">
            <a:off x="3278983" y="911654"/>
            <a:ext cx="837524" cy="41571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6" idx="0"/>
          </p:cNvCxnSpPr>
          <p:nvPr/>
        </p:nvCxnSpPr>
        <p:spPr>
          <a:xfrm>
            <a:off x="4930142" y="911654"/>
            <a:ext cx="894461" cy="41571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모서리가 둥근 직사각형 22"/>
              <p:cNvSpPr/>
              <p:nvPr/>
            </p:nvSpPr>
            <p:spPr>
              <a:xfrm>
                <a:off x="3238570" y="2348880"/>
                <a:ext cx="2391334" cy="7230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0" dirty="0">
                    <a:solidFill>
                      <a:schemeClr val="bg1"/>
                    </a:solidFill>
                  </a:rPr>
                  <a:t>Deviation between treatments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𝑡𝑟𝑒𝑎𝑡𝑚𝑒𝑛𝑡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모서리가 둥근 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70" y="2348880"/>
                <a:ext cx="2391334" cy="723014"/>
              </a:xfrm>
              <a:prstGeom prst="roundRect">
                <a:avLst/>
              </a:prstGeom>
              <a:blipFill>
                <a:blip r:embed="rId5"/>
                <a:stretch>
                  <a:fillRect t="-7317" b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모서리가 둥근 직사각형 24"/>
              <p:cNvSpPr/>
              <p:nvPr/>
            </p:nvSpPr>
            <p:spPr>
              <a:xfrm>
                <a:off x="5824603" y="2348880"/>
                <a:ext cx="2391334" cy="7230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Residual deviation</a:t>
                </a:r>
                <a:endParaRPr lang="en-US" altLang="ko-KR" sz="1600" b="0" i="1" dirty="0">
                  <a:solidFill>
                    <a:schemeClr val="bg1"/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𝑟𝑒𝑠𝑖𝑑𝑢𝑎𝑙</m:t>
                          </m:r>
                        </m:sub>
                      </m:sSub>
                    </m:oMath>
                  </m:oMathPara>
                </a14:m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5" name="모서리가 둥근 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603" y="2348880"/>
                <a:ext cx="2391334" cy="72301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직선 화살표 연결선 25"/>
          <p:cNvCxnSpPr>
            <a:endCxn id="23" idx="0"/>
          </p:cNvCxnSpPr>
          <p:nvPr/>
        </p:nvCxnSpPr>
        <p:spPr>
          <a:xfrm flipH="1">
            <a:off x="4434237" y="2050384"/>
            <a:ext cx="857842" cy="29849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6372198" y="2050384"/>
            <a:ext cx="857842" cy="29849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모서리가 둥근 직사각형 27"/>
              <p:cNvSpPr/>
              <p:nvPr/>
            </p:nvSpPr>
            <p:spPr>
              <a:xfrm>
                <a:off x="3636587" y="3356992"/>
                <a:ext cx="1789998" cy="72301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Total DOF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𝑚𝑛</m:t>
                      </m:r>
                      <m:r>
                        <a:rPr lang="en-US" altLang="ko-KR" sz="16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28" name="모서리가 둥근 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587" y="3356992"/>
                <a:ext cx="1789998" cy="72301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모서리가 둥근 직사각형 28"/>
              <p:cNvSpPr/>
              <p:nvPr/>
            </p:nvSpPr>
            <p:spPr>
              <a:xfrm>
                <a:off x="2123728" y="4495722"/>
                <a:ext cx="2310509" cy="723014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DOF between subjects</a:t>
                </a:r>
                <a:endParaRPr lang="en-US" altLang="ko-KR" sz="16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𝑏𝑒𝑡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𝑠𝑢𝑏𝑗𝑠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9" name="모서리가 둥근 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4495722"/>
                <a:ext cx="2310509" cy="723014"/>
              </a:xfrm>
              <a:prstGeom prst="roundRect">
                <a:avLst/>
              </a:prstGeom>
              <a:blipFill>
                <a:blip r:embed="rId8"/>
                <a:stretch>
                  <a:fillRect t="-8130" b="-10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모서리가 둥근 직사각형 29"/>
              <p:cNvSpPr/>
              <p:nvPr/>
            </p:nvSpPr>
            <p:spPr>
              <a:xfrm>
                <a:off x="4628936" y="4495722"/>
                <a:ext cx="2391334" cy="723014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DOF within</a:t>
                </a:r>
              </a:p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subjects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𝑤𝑖𝑡</m:t>
                          </m:r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𝑠𝑢𝑏𝑗𝑠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" name="모서리가 둥근 직사각형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936" y="4495722"/>
                <a:ext cx="2391334" cy="723014"/>
              </a:xfrm>
              <a:prstGeom prst="roundRect">
                <a:avLst/>
              </a:prstGeom>
              <a:blipFill>
                <a:blip r:embed="rId9"/>
                <a:stretch>
                  <a:fillRect t="-8130" b="-10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/>
          <p:cNvCxnSpPr>
            <a:endCxn id="29" idx="0"/>
          </p:cNvCxnSpPr>
          <p:nvPr/>
        </p:nvCxnSpPr>
        <p:spPr>
          <a:xfrm flipH="1">
            <a:off x="3278983" y="4080006"/>
            <a:ext cx="837524" cy="41571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30" idx="0"/>
          </p:cNvCxnSpPr>
          <p:nvPr/>
        </p:nvCxnSpPr>
        <p:spPr>
          <a:xfrm>
            <a:off x="4930142" y="4080006"/>
            <a:ext cx="894461" cy="415717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모서리가 둥근 직사각형 32"/>
              <p:cNvSpPr/>
              <p:nvPr/>
            </p:nvSpPr>
            <p:spPr>
              <a:xfrm>
                <a:off x="3238570" y="5517232"/>
                <a:ext cx="2391334" cy="72301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b="0" dirty="0">
                    <a:solidFill>
                      <a:schemeClr val="bg1"/>
                    </a:solidFill>
                  </a:rPr>
                  <a:t>DOF between treatments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𝑡𝑟𝑒𝑎𝑡𝑚𝑒𝑛𝑡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모서리가 둥근 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70" y="5517232"/>
                <a:ext cx="2391334" cy="723014"/>
              </a:xfrm>
              <a:prstGeom prst="roundRect">
                <a:avLst/>
              </a:prstGeom>
              <a:blipFill>
                <a:blip r:embed="rId10"/>
                <a:stretch>
                  <a:fillRect t="-7317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모서리가 둥근 직사각형 33"/>
              <p:cNvSpPr/>
              <p:nvPr/>
            </p:nvSpPr>
            <p:spPr>
              <a:xfrm>
                <a:off x="5796136" y="5517232"/>
                <a:ext cx="2893514" cy="723014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DOF of residual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𝑟𝑒𝑠𝑖𝑑𝑢𝑎𝑙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=(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−1)(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4" name="모서리가 둥근 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517232"/>
                <a:ext cx="2893514" cy="72301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직선 화살표 연결선 34"/>
          <p:cNvCxnSpPr>
            <a:endCxn id="33" idx="0"/>
          </p:cNvCxnSpPr>
          <p:nvPr/>
        </p:nvCxnSpPr>
        <p:spPr>
          <a:xfrm flipH="1">
            <a:off x="4434237" y="5218736"/>
            <a:ext cx="857842" cy="29849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6372198" y="5218736"/>
            <a:ext cx="857842" cy="29849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311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743263"/>
                  </p:ext>
                </p:extLst>
              </p:nvPr>
            </p:nvGraphicFramePr>
            <p:xfrm>
              <a:off x="155339" y="1611954"/>
              <a:ext cx="5472607" cy="239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01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001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01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Experimental subjects,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n=4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743263"/>
                  </p:ext>
                </p:extLst>
              </p:nvPr>
            </p:nvGraphicFramePr>
            <p:xfrm>
              <a:off x="155339" y="1611954"/>
              <a:ext cx="5472607" cy="239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/>
                    <a:gridCol w="1200133"/>
                    <a:gridCol w="1200133"/>
                    <a:gridCol w="1200133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Experimental subjects,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n=4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5435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5838" t="-254098" r="-20050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5838" t="-254098" r="-10050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838" t="-254098" r="-508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5838" t="-354098" r="-20050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5838" t="-354098" r="-10050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838" t="-354098" r="-508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5838" t="-454098" r="-20050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5838" t="-454098" r="-10050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838" t="-454098" r="-508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5838" t="-554098" r="-20050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5838" t="-554098" r="-10050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838" t="-554098" r="-508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오른쪽 화살표 10"/>
          <p:cNvSpPr/>
          <p:nvPr/>
        </p:nvSpPr>
        <p:spPr>
          <a:xfrm>
            <a:off x="176236" y="2548282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176236" y="2930976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176236" y="3302866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76236" y="3668308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940149" y="2610116"/>
                <a:ext cx="3439018" cy="1404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𝒘𝒊𝒕𝒉𝒊𝒏</m:t>
                              </m:r>
                            </m:e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𝒔𝒖𝒃𝒋𝒆𝒄𝒕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en-US" altLang="ko-KR" sz="3200" b="1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𝒕𝒓𝒆𝒂𝒕</m:t>
                          </m:r>
                        </m:sub>
                      </m:sSub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𝒓𝒆𝒔</m:t>
                          </m:r>
                        </m:sub>
                      </m:sSub>
                    </m:oMath>
                  </m:oMathPara>
                </a14:m>
                <a:endParaRPr lang="ko-KR" altLang="en-US" sz="32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49" y="2610116"/>
                <a:ext cx="3439018" cy="14046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오른쪽 화살표 17"/>
          <p:cNvSpPr/>
          <p:nvPr/>
        </p:nvSpPr>
        <p:spPr>
          <a:xfrm rot="5400000">
            <a:off x="1976626" y="2958844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5400000">
            <a:off x="3128754" y="2958844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4352889" y="2958844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387586" y="4090353"/>
                <a:ext cx="2045175" cy="912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accent3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𝒃𝒆𝒕𝒘𝒆𝒆𝒏</m:t>
                              </m:r>
                            </m:e>
                            <m:e>
                              <m: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𝒔𝒖𝒃𝒋𝒆𝒄𝒕𝒔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ko-KR" altLang="en-US" sz="3200" b="1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586" y="4090353"/>
                <a:ext cx="2045175" cy="91217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372606" y="1052736"/>
            <a:ext cx="719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&lt;One-way </a:t>
            </a:r>
            <a:r>
              <a:rPr lang="en-US" altLang="ko-KR" b="1" u="sng" dirty="0"/>
              <a:t>RM</a:t>
            </a:r>
            <a:r>
              <a:rPr lang="en-US" altLang="ko-KR" dirty="0"/>
              <a:t> ANOVA </a:t>
            </a:r>
            <a:r>
              <a:rPr lang="ko-KR" altLang="en-US" dirty="0"/>
              <a:t>이용 시 </a:t>
            </a:r>
            <a:r>
              <a:rPr lang="en-US" altLang="ko-KR" dirty="0"/>
              <a:t>Sum of Squares </a:t>
            </a:r>
            <a:r>
              <a:rPr lang="ko-KR" altLang="en-US" dirty="0"/>
              <a:t>분석 방향과 명칭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088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/>
              <p:cNvGraphicFramePr>
                <a:graphicFrameLocks noGrp="1"/>
              </p:cNvGraphicFramePr>
              <p:nvPr/>
            </p:nvGraphicFramePr>
            <p:xfrm>
              <a:off x="155339" y="1611954"/>
              <a:ext cx="5472607" cy="239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01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001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01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Experimental subjects,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n=4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743263"/>
                  </p:ext>
                </p:extLst>
              </p:nvPr>
            </p:nvGraphicFramePr>
            <p:xfrm>
              <a:off x="155339" y="1611954"/>
              <a:ext cx="5472607" cy="239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/>
                    <a:gridCol w="1200133"/>
                    <a:gridCol w="1200133"/>
                    <a:gridCol w="1200133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Experimental subjects,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n=4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5435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5838" t="-254098" r="-20050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5838" t="-254098" r="-10050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838" t="-254098" r="-508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5838" t="-354098" r="-20050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5838" t="-354098" r="-10050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838" t="-354098" r="-508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5838" t="-454098" r="-20050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5838" t="-454098" r="-10050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838" t="-454098" r="-508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5838" t="-554098" r="-20050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5838" t="-554098" r="-10050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838" t="-554098" r="-508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오른쪽 화살표 10"/>
          <p:cNvSpPr/>
          <p:nvPr/>
        </p:nvSpPr>
        <p:spPr>
          <a:xfrm>
            <a:off x="176236" y="2548282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176236" y="2930976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176236" y="3302866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176236" y="3668308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796136" y="2610116"/>
                <a:ext cx="3439018" cy="14046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𝒘𝒊𝒕𝒉𝒊𝒏</m:t>
                              </m:r>
                            </m:e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𝒔𝒖𝒃𝒋𝒆𝒄𝒕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en-US" altLang="ko-KR" sz="3200" b="1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𝒕𝒓𝒆𝒂𝒕</m:t>
                          </m:r>
                        </m:sub>
                      </m:sSub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𝒓𝒆𝒔</m:t>
                          </m:r>
                        </m:sub>
                      </m:sSub>
                    </m:oMath>
                  </m:oMathPara>
                </a14:m>
                <a:endParaRPr lang="ko-KR" altLang="en-US" sz="3200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610116"/>
                <a:ext cx="3439018" cy="1404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오른쪽 화살표 17"/>
          <p:cNvSpPr/>
          <p:nvPr/>
        </p:nvSpPr>
        <p:spPr>
          <a:xfrm rot="5400000">
            <a:off x="1976626" y="2958844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5400000">
            <a:off x="3128754" y="2958844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4352889" y="2958844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387586" y="4090353"/>
                <a:ext cx="2045175" cy="912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accent3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𝒃𝒆𝒕𝒘𝒆𝒆𝒏</m:t>
                              </m:r>
                            </m:e>
                            <m:e>
                              <m: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𝒔𝒖𝒃𝒋𝒆𝒄𝒕𝒔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ko-KR" altLang="en-US" sz="3200" b="1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7586" y="4090353"/>
                <a:ext cx="2045175" cy="91217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311864" y="1052736"/>
            <a:ext cx="872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Analysis</a:t>
            </a:r>
            <a:r>
              <a:rPr lang="ko-KR" altLang="en-US" dirty="0"/>
              <a:t> </a:t>
            </a:r>
            <a:r>
              <a:rPr lang="en-US" altLang="ko-KR" dirty="0"/>
              <a:t>direction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naming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Sum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Squares with One-way </a:t>
            </a:r>
            <a:r>
              <a:rPr lang="en-US" altLang="ko-KR" b="1" u="sng" dirty="0"/>
              <a:t>RM</a:t>
            </a:r>
            <a:r>
              <a:rPr lang="en-US" altLang="ko-KR" dirty="0"/>
              <a:t> ANOVA 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452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8763551"/>
                  </p:ext>
                </p:extLst>
              </p:nvPr>
            </p:nvGraphicFramePr>
            <p:xfrm>
              <a:off x="9596238" y="4214882"/>
              <a:ext cx="5472607" cy="239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01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001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01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Experimental subjects,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n=4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8763551"/>
                  </p:ext>
                </p:extLst>
              </p:nvPr>
            </p:nvGraphicFramePr>
            <p:xfrm>
              <a:off x="9596238" y="4214882"/>
              <a:ext cx="5472607" cy="239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/>
                    <a:gridCol w="1200133"/>
                    <a:gridCol w="1200133"/>
                    <a:gridCol w="1200133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Experimental subjects,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n=4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5435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5838" t="-254098" r="-2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5838" t="-254098" r="-1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838" t="-254098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5838" t="-354098" r="-2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5838" t="-354098" r="-1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838" t="-354098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5838" t="-454098" r="-2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5838" t="-454098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838" t="-454098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5838" t="-554098" r="-2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5838" t="-554098" r="-1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838" t="-554098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오른쪽 화살표 10"/>
          <p:cNvSpPr/>
          <p:nvPr/>
        </p:nvSpPr>
        <p:spPr>
          <a:xfrm>
            <a:off x="9617135" y="5151210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9617135" y="5533904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9617135" y="5905794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9617135" y="6271236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381048" y="5213044"/>
                <a:ext cx="4200445" cy="1641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𝒘𝒊𝒕𝒉𝒊𝒏</m:t>
                              </m:r>
                            </m:e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𝒔𝒖𝒃𝒋𝒆𝒄𝒕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en-US" altLang="ko-KR" sz="3200" b="1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3200" b="1" i="1">
                          <a:solidFill>
                            <a:schemeClr val="accent2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𝒃𝒆𝒕𝒘𝒆𝒆𝒏</m:t>
                              </m:r>
                            </m:e>
                            <m:e>
                              <m:r>
                                <a:rPr lang="en-US" altLang="ko-KR" sz="3200" b="1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𝒕𝒓𝒆𝒂</m:t>
                              </m:r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𝒕𝒎𝒆𝒏𝒕</m:t>
                              </m:r>
                            </m:e>
                          </m:eqArr>
                        </m:sub>
                      </m:sSub>
                      <m:r>
                        <a:rPr lang="en-US" altLang="ko-KR" sz="3200" b="1" i="1">
                          <a:solidFill>
                            <a:schemeClr val="accent2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ko-KR" sz="3200" b="1" i="1">
                          <a:solidFill>
                            <a:schemeClr val="accent2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3200" b="1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𝒓𝒆𝒔</m:t>
                          </m:r>
                        </m:sub>
                      </m:sSub>
                    </m:oMath>
                  </m:oMathPara>
                </a14:m>
                <a:endParaRPr lang="ko-KR" altLang="en-US" sz="32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1048" y="5213044"/>
                <a:ext cx="4200445" cy="16411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오른쪽 화살표 17"/>
          <p:cNvSpPr/>
          <p:nvPr/>
        </p:nvSpPr>
        <p:spPr>
          <a:xfrm rot="5400000">
            <a:off x="11417525" y="5561772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5400000">
            <a:off x="12569653" y="5561772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13793788" y="5561772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1828485" y="6693281"/>
                <a:ext cx="2045175" cy="912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accent3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𝒃𝒆𝒕𝒘𝒆𝒆𝒏</m:t>
                              </m:r>
                            </m:e>
                            <m:e>
                              <m: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𝒔𝒖𝒃𝒋𝒆𝒄𝒕𝒔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ko-KR" altLang="en-US" sz="3200" b="1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485" y="6693281"/>
                <a:ext cx="2045175" cy="91217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9813505" y="3655664"/>
            <a:ext cx="719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&lt;One-way </a:t>
            </a:r>
            <a:r>
              <a:rPr lang="en-US" altLang="ko-KR" b="1" u="sng" dirty="0"/>
              <a:t>RM</a:t>
            </a:r>
            <a:r>
              <a:rPr lang="en-US" altLang="ko-KR" dirty="0"/>
              <a:t> ANOVA </a:t>
            </a:r>
            <a:r>
              <a:rPr lang="ko-KR" altLang="en-US" dirty="0"/>
              <a:t>이용 시 </a:t>
            </a:r>
            <a:r>
              <a:rPr lang="en-US" altLang="ko-KR" dirty="0"/>
              <a:t>Sum of Squares </a:t>
            </a:r>
            <a:r>
              <a:rPr lang="ko-KR" altLang="en-US" dirty="0"/>
              <a:t>분석 방향과 명칭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3235036"/>
                  </p:ext>
                </p:extLst>
              </p:nvPr>
            </p:nvGraphicFramePr>
            <p:xfrm>
              <a:off x="9596238" y="67288"/>
              <a:ext cx="559175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79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79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9793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9793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 row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Total sample size</a:t>
                          </a:r>
                          <a:r>
                            <a:rPr lang="en-US" altLang="ko-KR">
                              <a:solidFill>
                                <a:sysClr val="windowText" lastClr="000000"/>
                              </a:solidFill>
                            </a:rPr>
                            <a:t>=</a:t>
                          </a:r>
                          <a:r>
                            <a:rPr lang="en-US" altLang="ko-KR" baseline="0">
                              <a:solidFill>
                                <a:sysClr val="windowText" lastClr="000000"/>
                              </a:solidFill>
                            </a:rPr>
                            <a:t> n</a:t>
                          </a:r>
                          <a:endParaRPr lang="en-US" altLang="ko-K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3235036"/>
                  </p:ext>
                </p:extLst>
              </p:nvPr>
            </p:nvGraphicFramePr>
            <p:xfrm>
              <a:off x="9596238" y="67288"/>
              <a:ext cx="559175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7938"/>
                    <a:gridCol w="1397938"/>
                    <a:gridCol w="1397938"/>
                    <a:gridCol w="1397938"/>
                  </a:tblGrid>
                  <a:tr h="370840">
                    <a:tc row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Total sample size</a:t>
                          </a:r>
                          <a:r>
                            <a:rPr lang="en-US" altLang="ko-KR" smtClean="0">
                              <a:solidFill>
                                <a:sysClr val="windowText" lastClr="000000"/>
                              </a:solidFill>
                            </a:rPr>
                            <a:t>=</a:t>
                          </a:r>
                          <a:r>
                            <a:rPr lang="en-US" altLang="ko-KR" baseline="0" smtClean="0">
                              <a:solidFill>
                                <a:sysClr val="windowText" lastClr="000000"/>
                              </a:solidFill>
                            </a:rPr>
                            <a:t> n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99565" t="-208197" r="-199565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200437" t="-208197" r="-100437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300437" t="-208197" r="-437" b="-301639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99565" t="-313333" r="-199565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200437" t="-313333" r="-100437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300437" t="-313333" r="-437" b="-206667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99565" t="-406557" r="-19956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200437" t="-406557" r="-10043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300437" t="-406557" r="-437" b="-103279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99565" t="-506557" r="-19956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200437" t="-506557" r="-10043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300437" t="-506557" r="-437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2" name="오른쪽 화살표 21"/>
          <p:cNvSpPr/>
          <p:nvPr/>
        </p:nvSpPr>
        <p:spPr>
          <a:xfrm>
            <a:off x="9885731" y="859376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9885731" y="1190314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9885731" y="1579456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9885731" y="1910394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5649644" y="1179808"/>
                <a:ext cx="2333716" cy="82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𝒃𝒆𝒕𝒘𝒆𝒆𝒏</m:t>
                              </m:r>
                            </m:e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𝒕𝒓𝒆𝒂𝒕𝒎𝒆𝒏𝒕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ko-KR" altLang="en-US" sz="32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9644" y="1179808"/>
                <a:ext cx="2333716" cy="82131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오른쪽 화살표 26"/>
          <p:cNvSpPr/>
          <p:nvPr/>
        </p:nvSpPr>
        <p:spPr>
          <a:xfrm rot="5400000">
            <a:off x="11182065" y="1528536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5400000">
            <a:off x="12632674" y="1528536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5400000">
            <a:off x="14030179" y="1528536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2303791" y="2659576"/>
                <a:ext cx="2333716" cy="82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accent3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𝒘𝒊𝒕𝒉𝒊𝒏</m:t>
                              </m:r>
                            </m:e>
                            <m:e>
                              <m: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𝒕𝒓𝒆𝒂𝒕𝒎𝒆𝒏𝒕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ko-KR" altLang="en-US" sz="3200" b="1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791" y="2659576"/>
                <a:ext cx="2333716" cy="82131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0260632" y="-421908"/>
            <a:ext cx="676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&lt;One-way ANOVA </a:t>
            </a:r>
            <a:r>
              <a:rPr lang="ko-KR" altLang="en-US" dirty="0"/>
              <a:t>이용 시 </a:t>
            </a:r>
            <a:r>
              <a:rPr lang="en-US" altLang="ko-KR" dirty="0"/>
              <a:t>Sum of Squares </a:t>
            </a:r>
            <a:r>
              <a:rPr lang="ko-KR" altLang="en-US" dirty="0"/>
              <a:t>분석 방향과 명칭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8" y="332656"/>
            <a:ext cx="7682084" cy="6200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679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1"/>
              <p:cNvGraphicFramePr>
                <a:graphicFrameLocks noGrp="1"/>
              </p:cNvGraphicFramePr>
              <p:nvPr/>
            </p:nvGraphicFramePr>
            <p:xfrm>
              <a:off x="9596238" y="4214882"/>
              <a:ext cx="5472607" cy="239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01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001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20013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Experimental subjects,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n=4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8763551"/>
                  </p:ext>
                </p:extLst>
              </p:nvPr>
            </p:nvGraphicFramePr>
            <p:xfrm>
              <a:off x="9596238" y="4214882"/>
              <a:ext cx="5472607" cy="2397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2208"/>
                    <a:gridCol w="1200133"/>
                    <a:gridCol w="1200133"/>
                    <a:gridCol w="1200133"/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Experimental subjects,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n=4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5435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5838" t="-254098" r="-2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5838" t="-254098" r="-1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838" t="-254098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5838" t="-354098" r="-2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5838" t="-354098" r="-1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838" t="-354098" b="-2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5838" t="-454098" r="-2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5838" t="-454098" r="-1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838" t="-454098" b="-1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55838" t="-554098" r="-2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55838" t="-554098" r="-1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55838" t="-554098" b="-245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오른쪽 화살표 10"/>
          <p:cNvSpPr/>
          <p:nvPr/>
        </p:nvSpPr>
        <p:spPr>
          <a:xfrm>
            <a:off x="9617135" y="5151210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9617135" y="5533904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9617135" y="5905794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9617135" y="6271236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5381048" y="5213044"/>
                <a:ext cx="4200445" cy="1641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𝒘𝒊𝒕𝒉𝒊𝒏</m:t>
                              </m:r>
                            </m:e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𝒔𝒖𝒃𝒋𝒆𝒄𝒕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en-US" altLang="ko-KR" sz="3200" b="1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>
                          <a:solidFill>
                            <a:schemeClr val="accent2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sz="3200" b="1" i="1">
                          <a:solidFill>
                            <a:schemeClr val="accent2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𝒃𝒆𝒕𝒘𝒆𝒆𝒏</m:t>
                              </m:r>
                            </m:e>
                            <m:e>
                              <m:r>
                                <a:rPr lang="en-US" altLang="ko-KR" sz="3200" b="1" i="1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𝒕𝒓𝒆𝒂</m:t>
                              </m:r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𝒕𝒎𝒆𝒏𝒕</m:t>
                              </m:r>
                            </m:e>
                          </m:eqArr>
                        </m:sub>
                      </m:sSub>
                      <m:r>
                        <a:rPr lang="en-US" altLang="ko-KR" sz="3200" b="1" i="1">
                          <a:solidFill>
                            <a:schemeClr val="accent2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ko-KR" sz="3200" b="1" i="1">
                          <a:solidFill>
                            <a:schemeClr val="accent2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3200" b="1" i="1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𝒓𝒆𝒔</m:t>
                          </m:r>
                        </m:sub>
                      </m:sSub>
                    </m:oMath>
                  </m:oMathPara>
                </a14:m>
                <a:endParaRPr lang="ko-KR" altLang="en-US" sz="32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1048" y="5213044"/>
                <a:ext cx="4200445" cy="16411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오른쪽 화살표 17"/>
          <p:cNvSpPr/>
          <p:nvPr/>
        </p:nvSpPr>
        <p:spPr>
          <a:xfrm rot="5400000">
            <a:off x="11417525" y="5561772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5400000">
            <a:off x="12569653" y="5561772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13793788" y="5561772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1828485" y="6693281"/>
                <a:ext cx="2045175" cy="912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accent3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𝒃𝒆𝒕𝒘𝒆𝒆𝒏</m:t>
                              </m:r>
                            </m:e>
                            <m:e>
                              <m: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𝒔𝒖𝒃𝒋𝒆𝒄𝒕𝒔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ko-KR" altLang="en-US" sz="3200" b="1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485" y="6693281"/>
                <a:ext cx="2045175" cy="912173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9885731" y="3655664"/>
            <a:ext cx="872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 Analysis</a:t>
            </a:r>
            <a:r>
              <a:rPr lang="ko-KR" altLang="en-US" dirty="0"/>
              <a:t> </a:t>
            </a:r>
            <a:r>
              <a:rPr lang="en-US" altLang="ko-KR" dirty="0"/>
              <a:t>direction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naming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Sum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Squares with One-way </a:t>
            </a:r>
            <a:r>
              <a:rPr lang="en-US" altLang="ko-KR" b="1" u="sng" dirty="0"/>
              <a:t>RM</a:t>
            </a:r>
            <a:r>
              <a:rPr lang="en-US" altLang="ko-KR" dirty="0"/>
              <a:t> ANOVA &gt;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표 16"/>
              <p:cNvGraphicFramePr>
                <a:graphicFrameLocks noGrp="1"/>
              </p:cNvGraphicFramePr>
              <p:nvPr/>
            </p:nvGraphicFramePr>
            <p:xfrm>
              <a:off x="9596238" y="67288"/>
              <a:ext cx="559175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79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79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9793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9793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 row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Total sample size</a:t>
                          </a:r>
                          <a:r>
                            <a:rPr lang="en-US" altLang="ko-KR">
                              <a:solidFill>
                                <a:sysClr val="windowText" lastClr="000000"/>
                              </a:solidFill>
                            </a:rPr>
                            <a:t>=</a:t>
                          </a:r>
                          <a:r>
                            <a:rPr lang="en-US" altLang="ko-KR" baseline="0">
                              <a:solidFill>
                                <a:sysClr val="windowText" lastClr="000000"/>
                              </a:solidFill>
                            </a:rPr>
                            <a:t> n</a:t>
                          </a:r>
                          <a:endParaRPr lang="en-US" altLang="ko-K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표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3235036"/>
                  </p:ext>
                </p:extLst>
              </p:nvPr>
            </p:nvGraphicFramePr>
            <p:xfrm>
              <a:off x="9596238" y="67288"/>
              <a:ext cx="559175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7938"/>
                    <a:gridCol w="1397938"/>
                    <a:gridCol w="1397938"/>
                    <a:gridCol w="1397938"/>
                  </a:tblGrid>
                  <a:tr h="370840">
                    <a:tc row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Total sample size</a:t>
                          </a:r>
                          <a:r>
                            <a:rPr lang="en-US" altLang="ko-KR" smtClean="0">
                              <a:solidFill>
                                <a:sysClr val="windowText" lastClr="000000"/>
                              </a:solidFill>
                            </a:rPr>
                            <a:t>=</a:t>
                          </a:r>
                          <a:r>
                            <a:rPr lang="en-US" altLang="ko-KR" baseline="0" smtClean="0">
                              <a:solidFill>
                                <a:sysClr val="windowText" lastClr="000000"/>
                              </a:solidFill>
                            </a:rPr>
                            <a:t> n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99565" t="-208197" r="-199565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200437" t="-208197" r="-100437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300437" t="-208197" r="-437" b="-301639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99565" t="-313333" r="-199565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200437" t="-313333" r="-100437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300437" t="-313333" r="-437" b="-206667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99565" t="-406557" r="-19956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200437" t="-406557" r="-10043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300437" t="-406557" r="-437" b="-103279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99565" t="-506557" r="-19956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200437" t="-506557" r="-10043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5"/>
                          <a:stretch>
                            <a:fillRect l="-300437" t="-506557" r="-437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2" name="오른쪽 화살표 21"/>
          <p:cNvSpPr/>
          <p:nvPr/>
        </p:nvSpPr>
        <p:spPr>
          <a:xfrm>
            <a:off x="9885731" y="859376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9885731" y="1190314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>
            <a:off x="9885731" y="1579456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오른쪽 화살표 24"/>
          <p:cNvSpPr/>
          <p:nvPr/>
        </p:nvSpPr>
        <p:spPr>
          <a:xfrm>
            <a:off x="9885731" y="1910394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5649644" y="1179808"/>
                <a:ext cx="2333716" cy="82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𝒃𝒆𝒕𝒘𝒆𝒆𝒏</m:t>
                              </m:r>
                            </m:e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𝒕𝒓𝒆𝒂𝒕𝒎𝒆𝒏𝒕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ko-KR" altLang="en-US" sz="32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9644" y="1179808"/>
                <a:ext cx="2333716" cy="82131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오른쪽 화살표 26"/>
          <p:cNvSpPr/>
          <p:nvPr/>
        </p:nvSpPr>
        <p:spPr>
          <a:xfrm rot="5400000">
            <a:off x="11182065" y="1528536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오른쪽 화살표 28"/>
          <p:cNvSpPr/>
          <p:nvPr/>
        </p:nvSpPr>
        <p:spPr>
          <a:xfrm rot="5400000">
            <a:off x="12632674" y="1528536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5400000">
            <a:off x="14030179" y="1528536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2303791" y="2659576"/>
                <a:ext cx="2333716" cy="82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accent3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𝒘𝒊𝒕𝒉𝒊𝒏</m:t>
                              </m:r>
                            </m:e>
                            <m:e>
                              <m: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𝒕𝒓𝒆𝒂𝒕𝒎𝒆𝒏𝒕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ko-KR" altLang="en-US" sz="3200" b="1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3791" y="2659576"/>
                <a:ext cx="2333716" cy="82131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9885731" y="-421908"/>
            <a:ext cx="810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&lt;Analysis</a:t>
            </a:r>
            <a:r>
              <a:rPr lang="ko-KR" altLang="en-US" dirty="0"/>
              <a:t> </a:t>
            </a:r>
            <a:r>
              <a:rPr lang="en-US" altLang="ko-KR" dirty="0"/>
              <a:t>direction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naming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Sum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Squares with One-way ANOVA&gt;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8B22B7-0E2E-11B8-6884-A9FBA7F689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979" y="0"/>
            <a:ext cx="8496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07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54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6628701"/>
                  </p:ext>
                </p:extLst>
              </p:nvPr>
            </p:nvGraphicFramePr>
            <p:xfrm>
              <a:off x="2776901" y="860774"/>
              <a:ext cx="359019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6733">
                      <a:extLst>
                        <a:ext uri="{9D8B030D-6E8A-4147-A177-3AD203B41FA5}">
                          <a16:colId xmlns:a16="http://schemas.microsoft.com/office/drawing/2014/main" val="3592897680"/>
                        </a:ext>
                      </a:extLst>
                    </a:gridCol>
                    <a:gridCol w="11967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967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피험자 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(n)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Before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After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6628701"/>
                  </p:ext>
                </p:extLst>
              </p:nvPr>
            </p:nvGraphicFramePr>
            <p:xfrm>
              <a:off x="2776901" y="860774"/>
              <a:ext cx="3590199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96733">
                      <a:extLst>
                        <a:ext uri="{9D8B030D-6E8A-4147-A177-3AD203B41FA5}">
                          <a16:colId xmlns:a16="http://schemas.microsoft.com/office/drawing/2014/main" val="3592897680"/>
                        </a:ext>
                      </a:extLst>
                    </a:gridCol>
                    <a:gridCol w="11967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9673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피험자 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(n)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Before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After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020" t="-108197" r="-10153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08197" r="-1015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020" t="-208197" r="-10153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208197" r="-1015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020" t="-308197" r="-10153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308197" r="-1015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020" t="-408197" r="-10153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408197" r="-1015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08" t="-508197" r="-20050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020" t="-508197" r="-10153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508197" r="-1015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2814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9031088"/>
                  </p:ext>
                </p:extLst>
              </p:nvPr>
            </p:nvGraphicFramePr>
            <p:xfrm>
              <a:off x="1870665" y="860774"/>
              <a:ext cx="54026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193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193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19315">
                      <a:extLst>
                        <a:ext uri="{9D8B030D-6E8A-4147-A177-3AD203B41FA5}">
                          <a16:colId xmlns:a16="http://schemas.microsoft.com/office/drawing/2014/main" val="2811710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피험자 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(n)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en-US" altLang="ko-KR" baseline="30000" dirty="0">
                              <a:solidFill>
                                <a:sysClr val="windowText" lastClr="000000"/>
                              </a:solidFill>
                            </a:rPr>
                            <a:t>ST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 TRIAL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r>
                            <a:rPr lang="en-US" altLang="ko-KR" baseline="30000" dirty="0">
                              <a:solidFill>
                                <a:sysClr val="windowText" lastClr="000000"/>
                              </a:solidFill>
                            </a:rPr>
                            <a:t>ND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 TRIAL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r>
                            <a:rPr lang="en-US" altLang="ko-KR" baseline="30000" dirty="0">
                              <a:solidFill>
                                <a:sysClr val="windowText" lastClr="000000"/>
                              </a:solidFill>
                            </a:rPr>
                            <a:t>RD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 TRIAL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9031088"/>
                  </p:ext>
                </p:extLst>
              </p:nvPr>
            </p:nvGraphicFramePr>
            <p:xfrm>
              <a:off x="1870665" y="860774"/>
              <a:ext cx="5402671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4472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193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193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19315">
                      <a:extLst>
                        <a:ext uri="{9D8B030D-6E8A-4147-A177-3AD203B41FA5}">
                          <a16:colId xmlns:a16="http://schemas.microsoft.com/office/drawing/2014/main" val="2811710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>
                              <a:solidFill>
                                <a:sysClr val="windowText" lastClr="000000"/>
                              </a:solidFill>
                            </a:rPr>
                            <a:t>피험자 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(n)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r>
                            <a:rPr lang="en-US" altLang="ko-KR" baseline="30000" dirty="0">
                              <a:solidFill>
                                <a:sysClr val="windowText" lastClr="000000"/>
                              </a:solidFill>
                            </a:rPr>
                            <a:t>ST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 TRIAL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r>
                            <a:rPr lang="en-US" altLang="ko-KR" baseline="30000" dirty="0">
                              <a:solidFill>
                                <a:sysClr val="windowText" lastClr="000000"/>
                              </a:solidFill>
                            </a:rPr>
                            <a:t>ND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 TRIAL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r>
                            <a:rPr lang="en-US" altLang="ko-KR" baseline="30000" dirty="0">
                              <a:solidFill>
                                <a:sysClr val="windowText" lastClr="000000"/>
                              </a:solidFill>
                            </a:rPr>
                            <a:t>RD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 TRIAL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677" t="-108197" r="-202765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9677" t="-108197" r="-102765" b="-4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9677" t="-108197" r="-2765" b="-4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677" t="-208197" r="-202765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9677" t="-208197" r="-102765" b="-3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9677" t="-208197" r="-2765" b="-3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677" t="-308197" r="-202765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9677" t="-308197" r="-102765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9677" t="-308197" r="-2765" b="-2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677" t="-408197" r="-202765" b="-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9677" t="-408197" r="-102765" b="-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9677" t="-408197" r="-2765" b="-10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22" t="-508197" r="-277215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677" t="-508197" r="-202765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9677" t="-508197" r="-102765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9677" t="-508197" r="-2765" b="-98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8448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608371"/>
                  </p:ext>
                </p:extLst>
              </p:nvPr>
            </p:nvGraphicFramePr>
            <p:xfrm>
              <a:off x="251521" y="860774"/>
              <a:ext cx="8712966" cy="45538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1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682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56828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56828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 row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>
                              <a:solidFill>
                                <a:sysClr val="windowText" lastClr="000000"/>
                              </a:solidFill>
                            </a:rPr>
                            <a:t>피험자</a:t>
                          </a:r>
                          <a:endParaRPr lang="en-US" altLang="ko-K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600" baseline="0" dirty="0">
                              <a:solidFill>
                                <a:sysClr val="windowText" lastClr="000000"/>
                              </a:solidFill>
                            </a:rPr>
                            <a:t>(n</a:t>
                          </a:r>
                          <a:r>
                            <a:rPr lang="ko-KR" altLang="en-US" sz="1600" baseline="0" dirty="0">
                              <a:solidFill>
                                <a:sysClr val="windowText" lastClr="000000"/>
                              </a:solidFill>
                            </a:rPr>
                            <a:t>명</a:t>
                          </a:r>
                          <a:r>
                            <a:rPr lang="en-US" altLang="ko-KR" sz="1600" baseline="0" dirty="0">
                              <a:solidFill>
                                <a:sysClr val="windowText" lastClr="000000"/>
                              </a:solidFill>
                            </a:rPr>
                            <a:t>)</a:t>
                          </a:r>
                          <a:endParaRPr lang="en-US" altLang="ko-KR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Before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After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ysClr val="windowText" lastClr="000000"/>
                              </a:solidFill>
                            </a:rPr>
                            <a:t>d = After-Before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b="1" dirty="0">
                              <a:solidFill>
                                <a:sysClr val="windowText" lastClr="000000"/>
                              </a:solidFill>
                            </a:rPr>
                            <a:t>평균</a:t>
                          </a:r>
                          <a:endParaRPr lang="en-US" altLang="ko-KR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</m:acc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b="1" dirty="0">
                              <a:solidFill>
                                <a:sysClr val="windowText" lastClr="000000"/>
                              </a:solidFill>
                            </a:rPr>
                            <a:t>분산</a:t>
                          </a:r>
                          <a:endParaRPr lang="en-US" altLang="ko-KR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16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sz="16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sz="16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16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sz="16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sz="1600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16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1600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1600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𝑑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b="1" dirty="0">
                              <a:solidFill>
                                <a:sysClr val="windowText" lastClr="000000"/>
                              </a:solidFill>
                            </a:rPr>
                            <a:t>표준오차</a:t>
                          </a:r>
                          <a:endParaRPr lang="en-US" altLang="ko-KR" sz="16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e>
                                    </m:acc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/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608371"/>
                  </p:ext>
                </p:extLst>
              </p:nvPr>
            </p:nvGraphicFramePr>
            <p:xfrm>
              <a:off x="251521" y="860774"/>
              <a:ext cx="8712966" cy="455383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08111"/>
                    <a:gridCol w="2568285"/>
                    <a:gridCol w="2568285"/>
                    <a:gridCol w="2568285"/>
                  </a:tblGrid>
                  <a:tr h="370840">
                    <a:tc row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dirty="0" smtClean="0">
                              <a:solidFill>
                                <a:sysClr val="windowText" lastClr="000000"/>
                              </a:solidFill>
                            </a:rPr>
                            <a:t>피험자</a:t>
                          </a:r>
                          <a:endParaRPr lang="en-US" altLang="ko-KR" sz="1600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  <a:p>
                          <a:pPr algn="ctr" latinLnBrk="1"/>
                          <a:r>
                            <a:rPr lang="en-US" altLang="ko-KR" sz="1600" baseline="0" dirty="0" smtClean="0">
                              <a:solidFill>
                                <a:sysClr val="windowText" lastClr="000000"/>
                              </a:solidFill>
                            </a:rPr>
                            <a:t>(n</a:t>
                          </a:r>
                          <a:r>
                            <a:rPr lang="ko-KR" altLang="en-US" sz="1600" baseline="0" dirty="0" smtClean="0">
                              <a:solidFill>
                                <a:sysClr val="windowText" lastClr="000000"/>
                              </a:solidFill>
                            </a:rPr>
                            <a:t>명</a:t>
                          </a:r>
                          <a:r>
                            <a:rPr lang="en-US" altLang="ko-KR" sz="1600" baseline="0" dirty="0" smtClean="0">
                              <a:solidFill>
                                <a:sysClr val="windowText" lastClr="000000"/>
                              </a:solidFill>
                            </a:rPr>
                            <a:t>)</a:t>
                          </a:r>
                          <a:endParaRPr lang="en-US" altLang="ko-KR" sz="1600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Before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After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 smtClean="0">
                              <a:solidFill>
                                <a:sysClr val="windowText" lastClr="000000"/>
                              </a:solidFill>
                            </a:rPr>
                            <a:t>d = After-Before</a:t>
                          </a:r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100000" r="-199763" b="-10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100000" r="-100238" b="-10409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100000" b="-1040984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203333" r="-199763" b="-9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203333" r="-100238" b="-95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203333" b="-958333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298361" r="-199763" b="-8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298361" r="-100238" b="-8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298361" b="-842623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398361" r="-199763" b="-7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398361" r="-100238" b="-7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398361" b="-742623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498361" r="-199763" b="-6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498361" r="-100238" b="-6426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498361" b="-642623"/>
                          </a:stretch>
                        </a:blipFill>
                      </a:tcPr>
                    </a:tc>
                  </a:tr>
                  <a:tr h="127482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b="1" dirty="0" smtClean="0">
                              <a:solidFill>
                                <a:sysClr val="windowText" lastClr="000000"/>
                              </a:solidFill>
                            </a:rPr>
                            <a:t>평균</a:t>
                          </a:r>
                          <a:endParaRPr lang="en-US" altLang="ko-KR" sz="1600" b="1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174641" r="-199763" b="-875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174641" r="-100238" b="-875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174641" b="-87560"/>
                          </a:stretch>
                        </a:blipFill>
                      </a:tcPr>
                    </a:tc>
                  </a:tr>
                  <a:tr h="6831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b="1" dirty="0" smtClean="0">
                              <a:solidFill>
                                <a:sysClr val="windowText" lastClr="000000"/>
                              </a:solidFill>
                            </a:rPr>
                            <a:t>분산</a:t>
                          </a:r>
                          <a:endParaRPr lang="en-US" altLang="ko-KR" sz="1600" b="1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9100" t="-512500" r="-199763" b="-63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39430" t="-512500" r="-100238" b="-63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512500" b="-63393"/>
                          </a:stretch>
                        </a:blipFill>
                      </a:tcPr>
                    </a:tc>
                  </a:tr>
                  <a:tr h="370840"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600" b="1" dirty="0" smtClean="0">
                              <a:solidFill>
                                <a:sysClr val="windowText" lastClr="000000"/>
                              </a:solidFill>
                            </a:rPr>
                            <a:t>표준오차</a:t>
                          </a:r>
                          <a:endParaRPr lang="en-US" altLang="ko-KR" sz="1600" b="1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6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38863" t="-1124590" b="-1639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780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7558562"/>
                  </p:ext>
                </p:extLst>
              </p:nvPr>
            </p:nvGraphicFramePr>
            <p:xfrm>
              <a:off x="755577" y="860774"/>
              <a:ext cx="7632847" cy="51364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10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391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6391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6391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 row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Total sample size=</a:t>
                          </a:r>
                          <a:r>
                            <a:rPr lang="en-US" altLang="ko-KR" baseline="0" dirty="0">
                              <a:solidFill>
                                <a:sysClr val="windowText" lastClr="000000"/>
                              </a:solidFill>
                            </a:rPr>
                            <a:t> n</a:t>
                          </a:r>
                          <a:endParaRPr lang="en-US" altLang="ko-K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>
                              <a:solidFill>
                                <a:sysClr val="windowText" lastClr="000000"/>
                              </a:solidFill>
                            </a:rPr>
                            <a:t> 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Means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1 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Sums of squares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ko-KR" altLang="en-US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𝑠</m:t>
                                    </m:r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Grand 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𝑡𝑠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Total Sum of Squares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pHide m:val="on"/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/>
                                          </a:rPr>
                                          <m:t>𝑠</m:t>
                                        </m:r>
                                      </m:sub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𝑡𝑠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b="0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ko-KR" b="0" i="1" smtClean="0">
                                                        <a:solidFill>
                                                          <a:sysClr val="windowText" lastClr="00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b="0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4779301"/>
                  </p:ext>
                </p:extLst>
              </p:nvPr>
            </p:nvGraphicFramePr>
            <p:xfrm>
              <a:off x="755577" y="860774"/>
              <a:ext cx="7632847" cy="51364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41096"/>
                    <a:gridCol w="1863917"/>
                    <a:gridCol w="1863917"/>
                    <a:gridCol w="1863917"/>
                  </a:tblGrid>
                  <a:tr h="370840">
                    <a:tc rowSpan="6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Total sample size=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n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Treatment,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 </a:t>
                          </a:r>
                          <a:r>
                            <a:rPr lang="en-US" altLang="ko-KR" baseline="0" dirty="0" smtClean="0">
                              <a:solidFill>
                                <a:sysClr val="windowText" lastClr="000000"/>
                              </a:solidFill>
                            </a:rPr>
                            <a:t>m=3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206557" r="-200000" b="-10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206557" r="-100656" b="-10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206557" r="-327" b="-1091803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311667" r="-200000" b="-10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311667" r="-100656" b="-10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311667" r="-327" b="-1010000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404918" r="-200000" b="-8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404918" r="-100656" b="-8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404918" r="-327" b="-893443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504918" r="-200000" b="-7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504918" r="-100656" b="-7934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504918" r="-327" b="-793443"/>
                          </a:stretch>
                        </a:blipFill>
                      </a:tcPr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Means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351429" r="-200000" b="-3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351429" r="-100656" b="-36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351429" r="-327" b="-360952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</a:t>
                          </a:r>
                        </a:p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Sums of squares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109804" t="-382258" r="-200000" b="-205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10492" t="-382258" r="-100656" b="-2056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9477" t="-382258" r="-327" b="-205645"/>
                          </a:stretch>
                        </a:blipFill>
                      </a:tcPr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Grand Mean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6641" t="-478400" r="-109" b="-104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75711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Total Sum of Squares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6641" t="-583065" r="-109" b="-483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5376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모서리가 둥근 직사각형 4"/>
              <p:cNvSpPr/>
              <p:nvPr/>
            </p:nvSpPr>
            <p:spPr>
              <a:xfrm>
                <a:off x="1475656" y="1844824"/>
                <a:ext cx="2922116" cy="9144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0" dirty="0"/>
                  <a:t>처치 간 변동</a:t>
                </a:r>
                <a:endParaRPr lang="en-US" altLang="ko-K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𝑏𝑒𝑡𝑤𝑒𝑒𝑛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𝑡𝑟𝑒𝑎𝑡𝑚𝑒𝑛𝑡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844824"/>
                <a:ext cx="2922116" cy="914400"/>
              </a:xfrm>
              <a:prstGeom prst="round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모서리가 둥근 직사각형 5"/>
              <p:cNvSpPr/>
              <p:nvPr/>
            </p:nvSpPr>
            <p:spPr>
              <a:xfrm>
                <a:off x="4644008" y="1844824"/>
                <a:ext cx="3024336" cy="9144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처치 그룹 내 변동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𝑤𝑖𝑡h𝑖𝑛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𝑡𝑟𝑒𝑎𝑡𝑚𝑒𝑛𝑡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모서리가 둥근 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844824"/>
                <a:ext cx="3024336" cy="9144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/>
          <p:cNvCxnSpPr>
            <a:endCxn id="5" idx="0"/>
          </p:cNvCxnSpPr>
          <p:nvPr/>
        </p:nvCxnSpPr>
        <p:spPr>
          <a:xfrm flipH="1">
            <a:off x="2936714" y="1319064"/>
            <a:ext cx="1059222" cy="52576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6" idx="0"/>
          </p:cNvCxnSpPr>
          <p:nvPr/>
        </p:nvCxnSpPr>
        <p:spPr>
          <a:xfrm>
            <a:off x="5024946" y="1319064"/>
            <a:ext cx="1131230" cy="52576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모서리가 둥근 직사각형 26"/>
              <p:cNvSpPr/>
              <p:nvPr/>
            </p:nvSpPr>
            <p:spPr>
              <a:xfrm>
                <a:off x="755576" y="4581128"/>
                <a:ext cx="3642196" cy="9144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b="0" dirty="0"/>
                  <a:t>처치 간 변동의 자유도</a:t>
                </a:r>
                <a:endParaRPr lang="en-US" altLang="ko-KR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𝑏𝑒𝑡𝑤𝑒𝑒𝑛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𝑡𝑟𝑒𝑎𝑡𝑚𝑒𝑛𝑡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𝑚</m:t>
                      </m:r>
                      <m:r>
                        <a:rPr lang="en-US" altLang="ko-K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모서리가 둥근 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581128"/>
                <a:ext cx="3642196" cy="9144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모서리가 둥근 직사각형 27"/>
              <p:cNvSpPr/>
              <p:nvPr/>
            </p:nvSpPr>
            <p:spPr>
              <a:xfrm>
                <a:off x="4644008" y="4581128"/>
                <a:ext cx="3024336" cy="9144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처치 그룹 내 자유도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𝑤𝑖𝑡h𝑖𝑛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모서리가 둥근 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4581128"/>
                <a:ext cx="3024336" cy="91440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/>
          <p:cNvCxnSpPr>
            <a:endCxn id="27" idx="0"/>
          </p:cNvCxnSpPr>
          <p:nvPr/>
        </p:nvCxnSpPr>
        <p:spPr>
          <a:xfrm flipH="1">
            <a:off x="2576674" y="4055368"/>
            <a:ext cx="1419262" cy="52576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8" idx="0"/>
          </p:cNvCxnSpPr>
          <p:nvPr/>
        </p:nvCxnSpPr>
        <p:spPr>
          <a:xfrm>
            <a:off x="5024946" y="4055368"/>
            <a:ext cx="1131230" cy="52576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모서리가 둥근 직사각형 3"/>
              <p:cNvSpPr/>
              <p:nvPr/>
            </p:nvSpPr>
            <p:spPr>
              <a:xfrm>
                <a:off x="3491880" y="404664"/>
                <a:ext cx="205802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전체 변동</a:t>
                </a:r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모서리가 둥근 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404664"/>
                <a:ext cx="2058020" cy="914400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모서리가 둥근 직사각형 25"/>
              <p:cNvSpPr/>
              <p:nvPr/>
            </p:nvSpPr>
            <p:spPr>
              <a:xfrm>
                <a:off x="3491880" y="3140968"/>
                <a:ext cx="205802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전체 자유도</a:t>
                </a:r>
                <a:endParaRPr lang="en-US" altLang="ko-K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𝑚𝑛</m:t>
                      </m:r>
                      <m:r>
                        <a:rPr lang="en-US" altLang="ko-K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모서리가 둥근 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140968"/>
                <a:ext cx="2058020" cy="914400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64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모서리가 둥근 직사각형 4"/>
              <p:cNvSpPr/>
              <p:nvPr/>
            </p:nvSpPr>
            <p:spPr>
              <a:xfrm>
                <a:off x="1475656" y="1844824"/>
                <a:ext cx="2922116" cy="9144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/>
                  <a:t>Deviation between treatments</a:t>
                </a:r>
                <a:endParaRPr lang="en-US" altLang="ko-KR" b="0" i="1" dirty="0"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𝑏𝑒𝑡𝑤𝑒𝑒𝑛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𝑡𝑟𝑒𝑎𝑡𝑚𝑒𝑛𝑡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모서리가 둥근 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844824"/>
                <a:ext cx="2922116" cy="914400"/>
              </a:xfrm>
              <a:prstGeom prst="roundRect">
                <a:avLst/>
              </a:prstGeom>
              <a:blipFill>
                <a:blip r:embed="rId2"/>
                <a:stretch>
                  <a:fillRect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모서리가 둥근 직사각형 5"/>
              <p:cNvSpPr/>
              <p:nvPr/>
            </p:nvSpPr>
            <p:spPr>
              <a:xfrm>
                <a:off x="4644008" y="1844824"/>
                <a:ext cx="3024336" cy="9144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Deviation within treatments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𝑤𝑖𝑡h𝑖𝑛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𝑡𝑟𝑒𝑎𝑡𝑚𝑒𝑛𝑡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모서리가 둥근 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1844824"/>
                <a:ext cx="3024336" cy="914400"/>
              </a:xfrm>
              <a:prstGeom prst="roundRect">
                <a:avLst/>
              </a:prstGeom>
              <a:blipFill>
                <a:blip r:embed="rId3"/>
                <a:stretch>
                  <a:fillRect t="-2597" b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/>
          <p:cNvCxnSpPr>
            <a:endCxn id="5" idx="0"/>
          </p:cNvCxnSpPr>
          <p:nvPr/>
        </p:nvCxnSpPr>
        <p:spPr>
          <a:xfrm flipH="1">
            <a:off x="2936714" y="1319064"/>
            <a:ext cx="1059222" cy="52576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endCxn id="6" idx="0"/>
          </p:cNvCxnSpPr>
          <p:nvPr/>
        </p:nvCxnSpPr>
        <p:spPr>
          <a:xfrm>
            <a:off x="5024946" y="1319064"/>
            <a:ext cx="1131230" cy="52576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모서리가 둥근 직사각형 26"/>
              <p:cNvSpPr/>
              <p:nvPr/>
            </p:nvSpPr>
            <p:spPr>
              <a:xfrm>
                <a:off x="755576" y="4581128"/>
                <a:ext cx="3642196" cy="914400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b="0" dirty="0"/>
                  <a:t>DOF between treatments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𝑏𝑒𝑡𝑤𝑒𝑒𝑛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𝑡𝑟𝑒𝑎𝑡𝑚𝑒𝑛𝑡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𝑚</m:t>
                      </m:r>
                      <m:r>
                        <a:rPr lang="en-US" altLang="ko-K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모서리가 둥근 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581128"/>
                <a:ext cx="3642196" cy="9144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모서리가 둥근 직사각형 27"/>
              <p:cNvSpPr/>
              <p:nvPr/>
            </p:nvSpPr>
            <p:spPr>
              <a:xfrm>
                <a:off x="4644008" y="4581128"/>
                <a:ext cx="3024336" cy="9144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DOF within treatments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𝑤𝑖𝑡h𝑖𝑛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−1)</m:t>
                      </m:r>
                    </m:oMath>
                  </m:oMathPara>
                </a14:m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모서리가 둥근 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4581128"/>
                <a:ext cx="3024336" cy="9144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/>
          <p:cNvCxnSpPr>
            <a:endCxn id="27" idx="0"/>
          </p:cNvCxnSpPr>
          <p:nvPr/>
        </p:nvCxnSpPr>
        <p:spPr>
          <a:xfrm flipH="1">
            <a:off x="2576674" y="4055368"/>
            <a:ext cx="1419262" cy="52576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8" idx="0"/>
          </p:cNvCxnSpPr>
          <p:nvPr/>
        </p:nvCxnSpPr>
        <p:spPr>
          <a:xfrm>
            <a:off x="5024946" y="4055368"/>
            <a:ext cx="1131230" cy="52576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모서리가 둥근 직사각형 3"/>
              <p:cNvSpPr/>
              <p:nvPr/>
            </p:nvSpPr>
            <p:spPr>
              <a:xfrm>
                <a:off x="3491880" y="404664"/>
                <a:ext cx="205802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Total Deviation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𝑆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모서리가 둥근 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404664"/>
                <a:ext cx="2058020" cy="9144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모서리가 둥근 직사각형 25"/>
              <p:cNvSpPr/>
              <p:nvPr/>
            </p:nvSpPr>
            <p:spPr>
              <a:xfrm>
                <a:off x="3491880" y="3140968"/>
                <a:ext cx="2058020" cy="9144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Total degrees of freedom (DOF)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𝐷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𝑡𝑜𝑡𝑎𝑙</m:t>
                          </m:r>
                        </m:sub>
                      </m:sSub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en-US" altLang="ko-KR" b="0" i="1" smtClean="0">
                          <a:latin typeface="Cambria Math"/>
                        </a:rPr>
                        <m:t>𝑚𝑛</m:t>
                      </m:r>
                      <m:r>
                        <a:rPr lang="en-US" altLang="ko-K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6" name="모서리가 둥근 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140968"/>
                <a:ext cx="2058020" cy="914400"/>
              </a:xfrm>
              <a:prstGeom prst="roundRect">
                <a:avLst/>
              </a:prstGeom>
              <a:blipFill>
                <a:blip r:embed="rId7"/>
                <a:stretch>
                  <a:fillRect t="-1948" r="-1173" b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02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3935716"/>
                  </p:ext>
                </p:extLst>
              </p:nvPr>
            </p:nvGraphicFramePr>
            <p:xfrm>
              <a:off x="683568" y="1541932"/>
              <a:ext cx="559175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79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79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9793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9793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 row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Total sample size</a:t>
                          </a:r>
                          <a:r>
                            <a:rPr lang="en-US" altLang="ko-KR">
                              <a:solidFill>
                                <a:sysClr val="windowText" lastClr="000000"/>
                              </a:solidFill>
                            </a:rPr>
                            <a:t>=</a:t>
                          </a:r>
                          <a:r>
                            <a:rPr lang="en-US" altLang="ko-KR" baseline="0">
                              <a:solidFill>
                                <a:sysClr val="windowText" lastClr="000000"/>
                              </a:solidFill>
                            </a:rPr>
                            <a:t> n</a:t>
                          </a:r>
                          <a:endParaRPr lang="en-US" altLang="ko-K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3935716"/>
                  </p:ext>
                </p:extLst>
              </p:nvPr>
            </p:nvGraphicFramePr>
            <p:xfrm>
              <a:off x="683568" y="1541932"/>
              <a:ext cx="559175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7938"/>
                    <a:gridCol w="1397938"/>
                    <a:gridCol w="1397938"/>
                    <a:gridCol w="1397938"/>
                  </a:tblGrid>
                  <a:tr h="370840">
                    <a:tc row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Total sample size</a:t>
                          </a:r>
                          <a:r>
                            <a:rPr lang="en-US" altLang="ko-KR" smtClean="0">
                              <a:solidFill>
                                <a:sysClr val="windowText" lastClr="000000"/>
                              </a:solidFill>
                            </a:rPr>
                            <a:t>=</a:t>
                          </a:r>
                          <a:r>
                            <a:rPr lang="en-US" altLang="ko-KR" baseline="0" smtClean="0">
                              <a:solidFill>
                                <a:sysClr val="windowText" lastClr="000000"/>
                              </a:solidFill>
                            </a:rPr>
                            <a:t> n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9565" t="-208197" r="-199565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0437" t="-208197" r="-100437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0437" t="-208197" r="-437" b="-301639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9565" t="-313333" r="-199565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0437" t="-313333" r="-100437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0437" t="-313333" r="-437" b="-206667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9565" t="-406557" r="-19956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0437" t="-406557" r="-10043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0437" t="-406557" r="-437" b="-103279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9565" t="-506557" r="-19956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0437" t="-506557" r="-10043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0437" t="-506557" r="-437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오른쪽 화살표 10"/>
          <p:cNvSpPr/>
          <p:nvPr/>
        </p:nvSpPr>
        <p:spPr>
          <a:xfrm>
            <a:off x="815148" y="2334020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815148" y="2664958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815148" y="3054100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815148" y="3385038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79061" y="2654452"/>
                <a:ext cx="2333716" cy="82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𝒃𝒆𝒕𝒘𝒆𝒆𝒏</m:t>
                              </m:r>
                            </m:e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𝒕𝒓𝒆𝒂𝒕𝒎𝒆𝒏𝒕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ko-KR" altLang="en-US" sz="32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061" y="2654452"/>
                <a:ext cx="2333716" cy="8213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오른쪽 화살표 17"/>
          <p:cNvSpPr/>
          <p:nvPr/>
        </p:nvSpPr>
        <p:spPr>
          <a:xfrm rot="5400000">
            <a:off x="2111482" y="3003180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5400000">
            <a:off x="3562091" y="3003180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4959596" y="3003180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233208" y="4134220"/>
                <a:ext cx="2333716" cy="82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accent3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𝒘𝒊𝒕𝒉𝒊𝒏</m:t>
                              </m:r>
                            </m:e>
                            <m:e>
                              <m: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𝒕𝒓𝒆𝒂𝒕𝒎𝒆𝒏𝒕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ko-KR" altLang="en-US" sz="3200" b="1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208" y="4134220"/>
                <a:ext cx="2333716" cy="8213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190049" y="1052736"/>
            <a:ext cx="676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&lt;One-way ANOVA </a:t>
            </a:r>
            <a:r>
              <a:rPr lang="ko-KR" altLang="en-US" dirty="0"/>
              <a:t>이용 시 </a:t>
            </a:r>
            <a:r>
              <a:rPr lang="en-US" altLang="ko-KR" dirty="0"/>
              <a:t>Sum of Squares </a:t>
            </a:r>
            <a:r>
              <a:rPr lang="ko-KR" altLang="en-US" dirty="0"/>
              <a:t>분석 방향과 명칭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600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/>
              <p:cNvGraphicFramePr>
                <a:graphicFrameLocks noGrp="1"/>
              </p:cNvGraphicFramePr>
              <p:nvPr/>
            </p:nvGraphicFramePr>
            <p:xfrm>
              <a:off x="683568" y="1541932"/>
              <a:ext cx="559175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793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979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9793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9793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 row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Total sample size</a:t>
                          </a:r>
                          <a:r>
                            <a:rPr lang="en-US" altLang="ko-KR">
                              <a:solidFill>
                                <a:sysClr val="windowText" lastClr="000000"/>
                              </a:solidFill>
                            </a:rPr>
                            <a:t>=</a:t>
                          </a:r>
                          <a:r>
                            <a:rPr lang="en-US" altLang="ko-KR" baseline="0">
                              <a:solidFill>
                                <a:sysClr val="windowText" lastClr="000000"/>
                              </a:solidFill>
                            </a:rPr>
                            <a:t> n</a:t>
                          </a:r>
                          <a:endParaRPr lang="en-US" altLang="ko-KR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Treatments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3935716"/>
                  </p:ext>
                </p:extLst>
              </p:nvPr>
            </p:nvGraphicFramePr>
            <p:xfrm>
              <a:off x="683568" y="1541932"/>
              <a:ext cx="5591752" cy="2225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7938"/>
                    <a:gridCol w="1397938"/>
                    <a:gridCol w="1397938"/>
                    <a:gridCol w="1397938"/>
                  </a:tblGrid>
                  <a:tr h="370840">
                    <a:tc rowSpan="6">
                      <a:txBody>
                        <a:bodyPr/>
                        <a:lstStyle/>
                        <a:p>
                          <a:pPr marL="0" marR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Total sample size</a:t>
                          </a:r>
                          <a:r>
                            <a:rPr lang="en-US" altLang="ko-KR" smtClean="0">
                              <a:solidFill>
                                <a:sysClr val="windowText" lastClr="000000"/>
                              </a:solidFill>
                            </a:rPr>
                            <a:t>=</a:t>
                          </a:r>
                          <a:r>
                            <a:rPr lang="en-US" altLang="ko-KR" baseline="0" smtClean="0">
                              <a:solidFill>
                                <a:sysClr val="windowText" lastClr="000000"/>
                              </a:solidFill>
                            </a:rPr>
                            <a:t> n</a:t>
                          </a:r>
                          <a:endParaRPr lang="en-US" altLang="ko-KR" dirty="0" smtClean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>
                              <a:solidFill>
                                <a:sysClr val="windowText" lastClr="000000"/>
                              </a:solidFill>
                            </a:rPr>
                            <a:t>Treatments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9565" t="-208197" r="-199565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0437" t="-208197" r="-100437" b="-3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0437" t="-208197" r="-437" b="-301639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9565" t="-313333" r="-199565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0437" t="-313333" r="-100437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0437" t="-313333" r="-437" b="-206667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9565" t="-406557" r="-19956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0437" t="-406557" r="-100437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0437" t="-406557" r="-437" b="-103279"/>
                          </a:stretch>
                        </a:blipFill>
                      </a:tcPr>
                    </a:tc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99565" t="-506557" r="-19956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200437" t="-506557" r="-100437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1">
                          <a:blip r:embed="rId2"/>
                          <a:stretch>
                            <a:fillRect l="-300437" t="-506557" r="-437" b="-327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오른쪽 화살표 10"/>
          <p:cNvSpPr/>
          <p:nvPr/>
        </p:nvSpPr>
        <p:spPr>
          <a:xfrm>
            <a:off x="815148" y="2334020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815148" y="2664958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815148" y="3054100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815148" y="3385038"/>
            <a:ext cx="5760640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79061" y="2654452"/>
                <a:ext cx="2333716" cy="82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solidFill>
                            <a:schemeClr val="accent2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solidFill>
                                <a:schemeClr val="accent2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𝒃𝒆𝒕𝒘𝒆𝒆𝒏</m:t>
                              </m:r>
                            </m:e>
                            <m:e>
                              <m:r>
                                <a:rPr lang="en-US" altLang="ko-KR" sz="3200" b="1" i="1" smtClean="0">
                                  <a:solidFill>
                                    <a:schemeClr val="accent2"/>
                                  </a:solidFill>
                                  <a:latin typeface="Cambria Math"/>
                                </a:rPr>
                                <m:t>𝒕𝒓𝒆𝒂𝒕𝒎𝒆𝒏𝒕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ko-KR" altLang="en-US" sz="32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061" y="2654452"/>
                <a:ext cx="2333716" cy="82131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오른쪽 화살표 17"/>
          <p:cNvSpPr/>
          <p:nvPr/>
        </p:nvSpPr>
        <p:spPr>
          <a:xfrm rot="5400000">
            <a:off x="2111482" y="3003180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5400000">
            <a:off x="3562091" y="3003180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4959596" y="3003180"/>
            <a:ext cx="1974048" cy="288032"/>
          </a:xfrm>
          <a:prstGeom prst="rightArrow">
            <a:avLst/>
          </a:prstGeom>
          <a:solidFill>
            <a:schemeClr val="accent2">
              <a:alpha val="12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233208" y="4134220"/>
                <a:ext cx="2333716" cy="821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1" i="1" smtClean="0">
                          <a:ln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</a:ln>
                          <a:solidFill>
                            <a:schemeClr val="accent3"/>
                          </a:solidFill>
                          <a:latin typeface="Cambria Math"/>
                        </a:rPr>
                        <m:t>𝑺</m:t>
                      </m:r>
                      <m:sSub>
                        <m:sSubPr>
                          <m:ctrlPr>
                            <a:rPr lang="en-US" altLang="ko-KR" sz="3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smtClean="0">
                              <a:ln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</a:ln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eqArr>
                            <m:eqArrPr>
                              <m:ctrlP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𝒘𝒊𝒕𝒉𝒊𝒏</m:t>
                              </m:r>
                            </m:e>
                            <m:e>
                              <m:r>
                                <a:rPr lang="en-US" altLang="ko-KR" sz="3200" b="1" i="1" smtClean="0">
                                  <a:ln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ln>
                                  <a:solidFill>
                                    <a:schemeClr val="accent3"/>
                                  </a:solidFill>
                                  <a:latin typeface="Cambria Math"/>
                                </a:rPr>
                                <m:t>𝒕𝒓𝒆𝒂𝒕𝒎𝒆𝒏𝒕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ko-KR" altLang="en-US" sz="3200" b="1" dirty="0"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208" y="4134220"/>
                <a:ext cx="2333716" cy="8213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42591" y="1052736"/>
            <a:ext cx="8105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&lt;Analysis</a:t>
            </a:r>
            <a:r>
              <a:rPr lang="ko-KR" altLang="en-US" dirty="0"/>
              <a:t> </a:t>
            </a:r>
            <a:r>
              <a:rPr lang="en-US" altLang="ko-KR" dirty="0"/>
              <a:t>direction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naming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Sum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Squares with One-way ANOVA&gt;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09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861</Words>
  <Application>Microsoft Office PowerPoint</Application>
  <PresentationFormat>On-screen Show (4:3)</PresentationFormat>
  <Paragraphs>396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마루 부리 Beta</vt:lpstr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Angelo Yeo</cp:lastModifiedBy>
  <cp:revision>19</cp:revision>
  <dcterms:created xsi:type="dcterms:W3CDTF">2006-10-05T04:04:58Z</dcterms:created>
  <dcterms:modified xsi:type="dcterms:W3CDTF">2023-05-12T15:07:54Z</dcterms:modified>
</cp:coreProperties>
</file>