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353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2458-42AB-4C76-85C5-0D9150504A45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ADC3-ED9F-4608-BD54-EB67BA7E7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859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2458-42AB-4C76-85C5-0D9150504A45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ADC3-ED9F-4608-BD54-EB67BA7E7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983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2458-42AB-4C76-85C5-0D9150504A45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ADC3-ED9F-4608-BD54-EB67BA7E7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78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2458-42AB-4C76-85C5-0D9150504A45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ADC3-ED9F-4608-BD54-EB67BA7E7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040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2458-42AB-4C76-85C5-0D9150504A45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ADC3-ED9F-4608-BD54-EB67BA7E7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37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2458-42AB-4C76-85C5-0D9150504A45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ADC3-ED9F-4608-BD54-EB67BA7E7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228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2458-42AB-4C76-85C5-0D9150504A45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ADC3-ED9F-4608-BD54-EB67BA7E7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710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2458-42AB-4C76-85C5-0D9150504A45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ADC3-ED9F-4608-BD54-EB67BA7E7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078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2458-42AB-4C76-85C5-0D9150504A45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ADC3-ED9F-4608-BD54-EB67BA7E7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47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2458-42AB-4C76-85C5-0D9150504A45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ADC3-ED9F-4608-BD54-EB67BA7E7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60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2458-42AB-4C76-85C5-0D9150504A45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DADC3-ED9F-4608-BD54-EB67BA7E7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88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E2458-42AB-4C76-85C5-0D9150504A45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DADC3-ED9F-4608-BD54-EB67BA7E7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23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40" y="1939265"/>
            <a:ext cx="3816424" cy="364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32508" y="86424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 err="1"/>
              <a:t>직교좌표계</a:t>
            </a:r>
            <a:endParaRPr lang="ko-KR" alt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893905" y="86424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/>
              <a:t>극좌표계</a:t>
            </a:r>
            <a:endParaRPr lang="ko-KR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835696" y="1619508"/>
                <a:ext cx="39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1619508"/>
                <a:ext cx="396839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787" y="1803678"/>
            <a:ext cx="3781461" cy="374687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936844" y="3746492"/>
                <a:ext cx="39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844" y="3746492"/>
                <a:ext cx="396839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597248" y="3492448"/>
                <a:ext cx="39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7248" y="3492448"/>
                <a:ext cx="396839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8028384" y="1988840"/>
                <a:ext cx="649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𝜋</m:t>
                      </m:r>
                      <m:r>
                        <a:rPr lang="en-US" altLang="ko-KR" b="0" i="1" smtClean="0">
                          <a:latin typeface="Cambria Math"/>
                        </a:rPr>
                        <m:t>/4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1988840"/>
                <a:ext cx="649665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379550" y="1434346"/>
                <a:ext cx="649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𝜋</m:t>
                      </m:r>
                      <m:r>
                        <a:rPr lang="en-US" altLang="ko-KR" b="0" i="1" smtClean="0">
                          <a:latin typeface="Cambria Math"/>
                        </a:rPr>
                        <m:t>/</m:t>
                      </m:r>
                      <m:r>
                        <a:rPr lang="en-US" altLang="ko-KR" b="0" i="0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550" y="1434346"/>
                <a:ext cx="649665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427984" y="3429000"/>
                <a:ext cx="407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𝜋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3429000"/>
                <a:ext cx="40761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325592" y="5601932"/>
                <a:ext cx="777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3</m:t>
                      </m:r>
                      <m:r>
                        <a:rPr lang="en-US" altLang="ko-KR" b="0" i="1" smtClean="0">
                          <a:latin typeface="Cambria Math"/>
                        </a:rPr>
                        <m:t>𝜋</m:t>
                      </m:r>
                      <m:r>
                        <a:rPr lang="en-US" altLang="ko-KR" b="0" i="1" smtClean="0">
                          <a:latin typeface="Cambria Math"/>
                        </a:rPr>
                        <m:t>/2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592" y="5601932"/>
                <a:ext cx="777905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860032" y="1988840"/>
                <a:ext cx="777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3</m:t>
                      </m:r>
                      <m:r>
                        <a:rPr lang="en-US" altLang="ko-KR" b="0" i="1" smtClean="0">
                          <a:latin typeface="Cambria Math"/>
                        </a:rPr>
                        <m:t>𝜋</m:t>
                      </m:r>
                      <m:r>
                        <a:rPr lang="en-US" altLang="ko-KR" b="0" i="1" smtClean="0">
                          <a:latin typeface="Cambria Math"/>
                        </a:rPr>
                        <m:t>/4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1988840"/>
                <a:ext cx="777905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788024" y="4941168"/>
                <a:ext cx="777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/>
                        </a:rPr>
                        <m:t>5</m:t>
                      </m:r>
                      <m:r>
                        <a:rPr lang="en-US" altLang="ko-KR" b="0" i="1" smtClean="0">
                          <a:latin typeface="Cambria Math"/>
                        </a:rPr>
                        <m:t>𝜋</m:t>
                      </m:r>
                      <m:r>
                        <a:rPr lang="en-US" altLang="ko-KR" b="0" i="1" smtClean="0">
                          <a:latin typeface="Cambria Math"/>
                        </a:rPr>
                        <m:t>/4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4941168"/>
                <a:ext cx="777905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819343" y="4941168"/>
                <a:ext cx="777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7</m:t>
                      </m:r>
                      <m:r>
                        <a:rPr lang="en-US" altLang="ko-KR" b="0" i="1" smtClean="0">
                          <a:latin typeface="Cambria Math"/>
                        </a:rPr>
                        <m:t>𝜋</m:t>
                      </m:r>
                      <m:r>
                        <a:rPr lang="en-US" altLang="ko-KR" b="0" i="1" smtClean="0">
                          <a:latin typeface="Cambria Math"/>
                        </a:rPr>
                        <m:t>/4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343" y="4941168"/>
                <a:ext cx="777905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9777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40" y="1939265"/>
            <a:ext cx="3816424" cy="364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31785" y="864249"/>
            <a:ext cx="3781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/>
              <a:t>Cartesian Coordinate</a:t>
            </a:r>
            <a:endParaRPr lang="ko-KR" alt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173774" y="864249"/>
            <a:ext cx="3061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/>
              <a:t>Polar Coordinate</a:t>
            </a:r>
            <a:endParaRPr lang="ko-KR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835696" y="1619508"/>
                <a:ext cx="39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1619508"/>
                <a:ext cx="396839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787" y="1803678"/>
            <a:ext cx="3781461" cy="3746872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936844" y="3746492"/>
                <a:ext cx="39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844" y="3746492"/>
                <a:ext cx="396839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597248" y="3492448"/>
                <a:ext cx="39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7248" y="3492448"/>
                <a:ext cx="396839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8028384" y="1988840"/>
                <a:ext cx="649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𝜋</m:t>
                      </m:r>
                      <m:r>
                        <a:rPr lang="en-US" altLang="ko-KR" b="0" i="1" smtClean="0">
                          <a:latin typeface="Cambria Math"/>
                        </a:rPr>
                        <m:t>/4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384" y="1988840"/>
                <a:ext cx="649665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379550" y="1434346"/>
                <a:ext cx="649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𝜋</m:t>
                      </m:r>
                      <m:r>
                        <a:rPr lang="en-US" altLang="ko-KR" b="0" i="1" smtClean="0">
                          <a:latin typeface="Cambria Math"/>
                        </a:rPr>
                        <m:t>/</m:t>
                      </m:r>
                      <m:r>
                        <a:rPr lang="en-US" altLang="ko-KR" b="0" i="0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550" y="1434346"/>
                <a:ext cx="649665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427984" y="3429000"/>
                <a:ext cx="407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𝜋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3429000"/>
                <a:ext cx="407612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325592" y="5601932"/>
                <a:ext cx="777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3</m:t>
                      </m:r>
                      <m:r>
                        <a:rPr lang="en-US" altLang="ko-KR" b="0" i="1" smtClean="0">
                          <a:latin typeface="Cambria Math"/>
                        </a:rPr>
                        <m:t>𝜋</m:t>
                      </m:r>
                      <m:r>
                        <a:rPr lang="en-US" altLang="ko-KR" b="0" i="1" smtClean="0">
                          <a:latin typeface="Cambria Math"/>
                        </a:rPr>
                        <m:t>/2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592" y="5601932"/>
                <a:ext cx="777905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860032" y="1988840"/>
                <a:ext cx="777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3</m:t>
                      </m:r>
                      <m:r>
                        <a:rPr lang="en-US" altLang="ko-KR" b="0" i="1" smtClean="0">
                          <a:latin typeface="Cambria Math"/>
                        </a:rPr>
                        <m:t>𝜋</m:t>
                      </m:r>
                      <m:r>
                        <a:rPr lang="en-US" altLang="ko-KR" b="0" i="1" smtClean="0">
                          <a:latin typeface="Cambria Math"/>
                        </a:rPr>
                        <m:t>/4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1988840"/>
                <a:ext cx="777905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788024" y="4941168"/>
                <a:ext cx="777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/>
                        </a:rPr>
                        <m:t>5</m:t>
                      </m:r>
                      <m:r>
                        <a:rPr lang="en-US" altLang="ko-KR" b="0" i="1" smtClean="0">
                          <a:latin typeface="Cambria Math"/>
                        </a:rPr>
                        <m:t>𝜋</m:t>
                      </m:r>
                      <m:r>
                        <a:rPr lang="en-US" altLang="ko-KR" b="0" i="1" smtClean="0">
                          <a:latin typeface="Cambria Math"/>
                        </a:rPr>
                        <m:t>/4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4941168"/>
                <a:ext cx="777905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819343" y="4941168"/>
                <a:ext cx="777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7</m:t>
                      </m:r>
                      <m:r>
                        <a:rPr lang="en-US" altLang="ko-KR" b="0" i="1" smtClean="0">
                          <a:latin typeface="Cambria Math"/>
                        </a:rPr>
                        <m:t>𝜋</m:t>
                      </m:r>
                      <m:r>
                        <a:rPr lang="en-US" altLang="ko-KR" b="0" i="1" smtClean="0">
                          <a:latin typeface="Cambria Math"/>
                        </a:rPr>
                        <m:t>/4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343" y="4941168"/>
                <a:ext cx="777905" cy="369332"/>
              </a:xfrm>
              <a:prstGeom prst="rect">
                <a:avLst/>
              </a:prstGeom>
              <a:blipFill rotWithShape="1">
                <a:blip r:embed="rId1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2351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315960"/>
            <a:ext cx="7056784" cy="6226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860032" y="4165629"/>
                <a:ext cx="57631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4165629"/>
                <a:ext cx="576312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563888" y="4581128"/>
                <a:ext cx="6537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/>
                        </a:rPr>
                        <m:t>𝑑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4581128"/>
                <a:ext cx="653769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원호 7"/>
          <p:cNvSpPr/>
          <p:nvPr/>
        </p:nvSpPr>
        <p:spPr>
          <a:xfrm>
            <a:off x="3298864" y="4926085"/>
            <a:ext cx="491194" cy="501067"/>
          </a:xfrm>
          <a:prstGeom prst="arc">
            <a:avLst>
              <a:gd name="adj1" fmla="val 16491446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 rot="2220000">
                <a:off x="5542121" y="1608829"/>
                <a:ext cx="11070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latin typeface="Cambria Math"/>
                        </a:rPr>
                        <m:t>𝑟𝑑</m:t>
                      </m:r>
                      <m:r>
                        <a:rPr lang="en-US" altLang="ko-KR" sz="3600" b="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20000">
                <a:off x="5542121" y="1608829"/>
                <a:ext cx="1107098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876256" y="1774557"/>
                <a:ext cx="84401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latin typeface="Cambria Math"/>
                        </a:rPr>
                        <m:t>𝑑𝑟</m:t>
                      </m:r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1774557"/>
                <a:ext cx="844014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7471130" y="89942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미소 면적</a:t>
            </a:r>
          </a:p>
        </p:txBody>
      </p:sp>
      <p:cxnSp>
        <p:nvCxnSpPr>
          <p:cNvPr id="4" name="직선 화살표 연결선 3"/>
          <p:cNvCxnSpPr/>
          <p:nvPr/>
        </p:nvCxnSpPr>
        <p:spPr>
          <a:xfrm flipH="1">
            <a:off x="6732240" y="1134036"/>
            <a:ext cx="738890" cy="1347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905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315960"/>
            <a:ext cx="7056784" cy="6226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860032" y="4165629"/>
                <a:ext cx="57631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4165629"/>
                <a:ext cx="576312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563888" y="4581128"/>
                <a:ext cx="6537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/>
                        </a:rPr>
                        <m:t>𝑑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4581128"/>
                <a:ext cx="653769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원호 7"/>
          <p:cNvSpPr/>
          <p:nvPr/>
        </p:nvSpPr>
        <p:spPr>
          <a:xfrm>
            <a:off x="3298864" y="4926085"/>
            <a:ext cx="491194" cy="501067"/>
          </a:xfrm>
          <a:prstGeom prst="arc">
            <a:avLst>
              <a:gd name="adj1" fmla="val 16491446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 rot="2220000">
                <a:off x="5542121" y="1608829"/>
                <a:ext cx="110709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latin typeface="Cambria Math"/>
                        </a:rPr>
                        <m:t>𝑟𝑑</m:t>
                      </m:r>
                      <m:r>
                        <a:rPr lang="en-US" altLang="ko-KR" sz="3600" b="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20000">
                <a:off x="5542121" y="1608829"/>
                <a:ext cx="1107098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876256" y="1774557"/>
                <a:ext cx="84401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latin typeface="Cambria Math"/>
                        </a:rPr>
                        <m:t>𝑑𝑟</m:t>
                      </m:r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1774557"/>
                <a:ext cx="844014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7471130" y="764704"/>
            <a:ext cx="1436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Infinitesimal</a:t>
            </a:r>
          </a:p>
          <a:p>
            <a:pPr algn="ctr"/>
            <a:r>
              <a:rPr lang="en-US" altLang="ko-KR" dirty="0"/>
              <a:t>Area</a:t>
            </a:r>
            <a:endParaRPr lang="ko-KR" altLang="en-US" dirty="0"/>
          </a:p>
        </p:txBody>
      </p:sp>
      <p:cxnSp>
        <p:nvCxnSpPr>
          <p:cNvPr id="4" name="직선 화살표 연결선 3"/>
          <p:cNvCxnSpPr/>
          <p:nvPr/>
        </p:nvCxnSpPr>
        <p:spPr>
          <a:xfrm flipH="1">
            <a:off x="6732240" y="1134036"/>
            <a:ext cx="738890" cy="1347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423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70</Words>
  <Application>Microsoft Office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Cambria Math</vt:lpstr>
      <vt:lpstr>Office 테마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biosensor1</dc:creator>
  <cp:lastModifiedBy>여동훈</cp:lastModifiedBy>
  <cp:revision>6</cp:revision>
  <dcterms:created xsi:type="dcterms:W3CDTF">2020-01-17T05:45:10Z</dcterms:created>
  <dcterms:modified xsi:type="dcterms:W3CDTF">2023-04-24T02:26:13Z</dcterms:modified>
</cp:coreProperties>
</file>