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131-CD9B-CAA7-F738-ECE79220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C8985-F5BF-AF7F-68CE-6C14DE05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0FCD-868A-EDF1-CD47-F635C029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EFE1-763D-48D8-D2DB-4DE29F5B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5CB1-0088-B070-3FF9-AEFB5B9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4DCA-B47E-D861-53AA-5B445C59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2F7B-8D97-797E-5469-03D815AC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A658-F32B-AF91-5A97-FD7D756C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7A5B-9640-7C90-1C2A-F0ABAAD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7A1F-2568-B859-5B38-CD2C59B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EBDD4-8E52-7EEB-3BB9-BA3998291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E5D9C-E317-9AD7-29B1-510FB380A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3DD0-A2D0-9488-E538-ECE5DA62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BAC0-4ACA-7922-A5C9-E36AEF7F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18DA-FC92-BD1F-8766-6A656B4B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E750-B6C5-4ABE-918D-549E9636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5929-F652-996F-8A77-301A622C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98A3-484A-334E-9877-00C33D0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3DD1-A53A-A64B-6808-B78910F1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C0F3-A6D9-3922-8633-2C7FEAB1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33A-B134-C823-BEC7-E08A80F8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DF431-C9FA-41CC-6260-D11C8B3C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9796-FA65-F5EA-1C59-C2EAE62B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FDB4-66BB-38D0-4FBD-9604FD55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22961-8F22-D1F9-E4C3-BD2313D5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030C-8F46-B040-4DA4-3AEB3919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54D3-B675-6722-8B40-A3075DC04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688E-4BED-2468-F7EC-F95AC01B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8051-BABE-BB00-8EFF-E227A9E9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C5064-6887-272B-CBA4-C5E51468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EB47-DA1F-DBF2-5E94-25E4765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D435-1891-47B4-F77B-3468C06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9F71F-5676-EDF5-4EBC-B6067E48F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E4CF-0186-3A2D-E01F-F2743B7F8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0EA60-E10B-AFC9-8996-850A4B4C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F17B7-5EB3-D59E-227D-5F12F4732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C16A-FD30-1F17-14D8-509F85C5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56D3F-2670-9C29-C34C-CC4D5394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AE77F-2D9D-7555-DD82-6C61808E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0E4F-233C-D4B4-F067-02027105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5DDB9-925D-DCE7-93FD-68A3FA4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2E150-6C29-5204-0AE5-EE3D4DD6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5BB0C-636D-D416-A2DC-6136DEC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84F93-EA04-DC04-A147-730D5991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9905B-535A-F020-07F2-437FA75F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5B7D-401F-1EE0-C8A4-AAD521F2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D79-9ABF-4275-ED46-9E7A3BD4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2FFE-C04E-4C88-D4C1-4DA7D68D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C7EA3-FB66-9B0E-A055-CBC1BFDA4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FB55-6DCA-F769-CD80-D0B563F4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6B14-8C7C-62FB-3B5B-2818E455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48ED-F2BA-340C-C616-887CA16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1CFA-CC67-F79B-463C-1C733996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ABF48-5278-390D-68EA-7F05919D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875E1-749E-1701-883E-1FDE8317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31242-F63E-A96C-E0D5-79871842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5D1D-7CCE-ED8F-B9B6-4B847B51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26E88-FE3F-B553-AAD8-F116C375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6F6BE-EA57-8CA7-8DCD-64BCC277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CE17-A497-A99E-3A65-7C7A1D06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0A5E-1110-A184-29A0-59812DE95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C242-07C9-4451-99A4-A8220735414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E8C-36BD-BDC4-2D14-8D430CAAF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C5E6-C90F-DE02-BD4F-85F1361B6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80B4-A786-4E5E-8D1E-32440566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F5F5838-A46E-4530-AA0C-0388153A629C}"/>
              </a:ext>
            </a:extLst>
          </p:cNvPr>
          <p:cNvCxnSpPr>
            <a:cxnSpLocks/>
          </p:cNvCxnSpPr>
          <p:nvPr/>
        </p:nvCxnSpPr>
        <p:spPr>
          <a:xfrm flipV="1">
            <a:off x="4633382" y="4193320"/>
            <a:ext cx="737237" cy="1203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72D569B-D514-45A7-A9E9-AF1E418FE382}"/>
              </a:ext>
            </a:extLst>
          </p:cNvPr>
          <p:cNvCxnSpPr>
            <a:cxnSpLocks/>
          </p:cNvCxnSpPr>
          <p:nvPr/>
        </p:nvCxnSpPr>
        <p:spPr>
          <a:xfrm flipV="1">
            <a:off x="1778861" y="3771733"/>
            <a:ext cx="877394" cy="993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8E109EA-E3B1-4D96-A7D0-1FDBF7D7E5D0}"/>
              </a:ext>
            </a:extLst>
          </p:cNvPr>
          <p:cNvCxnSpPr>
            <a:cxnSpLocks/>
          </p:cNvCxnSpPr>
          <p:nvPr/>
        </p:nvCxnSpPr>
        <p:spPr>
          <a:xfrm>
            <a:off x="3132706" y="3676290"/>
            <a:ext cx="1006496" cy="517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F1B1A99-21F6-4150-8B86-D50AAB23931F}"/>
              </a:ext>
            </a:extLst>
          </p:cNvPr>
          <p:cNvCxnSpPr>
            <a:cxnSpLocks/>
          </p:cNvCxnSpPr>
          <p:nvPr/>
        </p:nvCxnSpPr>
        <p:spPr>
          <a:xfrm flipV="1">
            <a:off x="6687558" y="5272438"/>
            <a:ext cx="2802" cy="6590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67777CA-ED34-4DBB-BB10-23BCE157040E}"/>
              </a:ext>
            </a:extLst>
          </p:cNvPr>
          <p:cNvCxnSpPr>
            <a:cxnSpLocks/>
          </p:cNvCxnSpPr>
          <p:nvPr/>
        </p:nvCxnSpPr>
        <p:spPr>
          <a:xfrm flipH="1" flipV="1">
            <a:off x="5619328" y="2412672"/>
            <a:ext cx="534288" cy="6935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8A33E80-917B-41B6-AE9A-03802A30D22A}"/>
              </a:ext>
            </a:extLst>
          </p:cNvPr>
          <p:cNvCxnSpPr>
            <a:cxnSpLocks/>
          </p:cNvCxnSpPr>
          <p:nvPr/>
        </p:nvCxnSpPr>
        <p:spPr>
          <a:xfrm>
            <a:off x="7383956" y="4121852"/>
            <a:ext cx="1572084" cy="1545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F767498-ED6B-47E2-BBAB-9DE30C80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ko-KR" altLang="en-US" dirty="0"/>
              <a:t>통계적 추론</a:t>
            </a:r>
            <a:r>
              <a:rPr lang="en-US" altLang="ko-KR" dirty="0"/>
              <a:t>: Big Picture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71EE53-FB53-4182-9F09-D3B8BE779C4B}"/>
              </a:ext>
            </a:extLst>
          </p:cNvPr>
          <p:cNvCxnSpPr>
            <a:cxnSpLocks/>
          </p:cNvCxnSpPr>
          <p:nvPr/>
        </p:nvCxnSpPr>
        <p:spPr>
          <a:xfrm flipV="1">
            <a:off x="7216469" y="2606642"/>
            <a:ext cx="1143025" cy="995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C1F9C5-7E4B-43D2-9514-B68E002F7480}"/>
              </a:ext>
            </a:extLst>
          </p:cNvPr>
          <p:cNvGrpSpPr/>
          <p:nvPr/>
        </p:nvGrpSpPr>
        <p:grpSpPr>
          <a:xfrm>
            <a:off x="5370619" y="2606642"/>
            <a:ext cx="2639482" cy="2640396"/>
            <a:chOff x="6096000" y="2452328"/>
            <a:chExt cx="2639482" cy="264039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5DE07FD-8B66-4057-983E-470A3BE936B8}"/>
                </a:ext>
              </a:extLst>
            </p:cNvPr>
            <p:cNvSpPr/>
            <p:nvPr/>
          </p:nvSpPr>
          <p:spPr>
            <a:xfrm>
              <a:off x="6096000" y="2452328"/>
              <a:ext cx="2639482" cy="2640396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AC5E586-4FC0-464E-9A77-EB283F4A7830}"/>
                </a:ext>
              </a:extLst>
            </p:cNvPr>
            <p:cNvGrpSpPr/>
            <p:nvPr/>
          </p:nvGrpSpPr>
          <p:grpSpPr>
            <a:xfrm>
              <a:off x="6634518" y="2894653"/>
              <a:ext cx="1562446" cy="1755746"/>
              <a:chOff x="6616925" y="2838063"/>
              <a:chExt cx="1562446" cy="1755746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9ABF7948-55DF-40A1-AF62-59A792387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2556" y="3689239"/>
                <a:ext cx="1386815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446BA33B-1298-4B3F-AB76-FB2F4CC22149}"/>
                  </a:ext>
                </a:extLst>
              </p:cNvPr>
              <p:cNvCxnSpPr/>
              <p:nvPr/>
            </p:nvCxnSpPr>
            <p:spPr>
              <a:xfrm flipV="1">
                <a:off x="6886536" y="2838063"/>
                <a:ext cx="0" cy="9525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239C5A-9424-4CD6-A0C8-D493A3B2A1AB}"/>
                  </a:ext>
                </a:extLst>
              </p:cNvPr>
              <p:cNvSpPr/>
              <p:nvPr/>
            </p:nvSpPr>
            <p:spPr>
              <a:xfrm>
                <a:off x="7398338" y="3064123"/>
                <a:ext cx="134568" cy="6251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DB69EB5-F6A4-45A4-AFF0-CB722236D7BB}"/>
                  </a:ext>
                </a:extLst>
              </p:cNvPr>
              <p:cNvSpPr/>
              <p:nvPr/>
            </p:nvSpPr>
            <p:spPr>
              <a:xfrm>
                <a:off x="7263769" y="2990468"/>
                <a:ext cx="134568" cy="698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0F54DFD-CD7A-4387-9156-20433F55ADF0}"/>
                  </a:ext>
                </a:extLst>
              </p:cNvPr>
              <p:cNvSpPr/>
              <p:nvPr/>
            </p:nvSpPr>
            <p:spPr>
              <a:xfrm>
                <a:off x="7532906" y="3257163"/>
                <a:ext cx="134568" cy="4320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43A65A-8723-4D77-A0CB-8C1ECB05595D}"/>
                  </a:ext>
                </a:extLst>
              </p:cNvPr>
              <p:cNvSpPr/>
              <p:nvPr/>
            </p:nvSpPr>
            <p:spPr>
              <a:xfrm>
                <a:off x="7667474" y="3432423"/>
                <a:ext cx="134568" cy="2568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09307B8-67C0-4414-9AA8-50A6014523C8}"/>
                  </a:ext>
                </a:extLst>
              </p:cNvPr>
              <p:cNvSpPr/>
              <p:nvPr/>
            </p:nvSpPr>
            <p:spPr>
              <a:xfrm>
                <a:off x="7129200" y="3155563"/>
                <a:ext cx="134568" cy="5336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5CDE205-CD08-41C0-B386-02B4282FF231}"/>
                  </a:ext>
                </a:extLst>
              </p:cNvPr>
              <p:cNvGrpSpPr/>
              <p:nvPr/>
            </p:nvGrpSpPr>
            <p:grpSpPr>
              <a:xfrm>
                <a:off x="6704929" y="3204982"/>
                <a:ext cx="1386815" cy="432071"/>
                <a:chOff x="6422995" y="2285812"/>
                <a:chExt cx="4844387" cy="1294622"/>
              </a:xfrm>
            </p:grpSpPr>
            <p:sp>
              <p:nvSpPr>
                <p:cNvPr id="40" name="자유형 16">
                  <a:extLst>
                    <a:ext uri="{FF2B5EF4-FFF2-40B4-BE49-F238E27FC236}">
                      <a16:creationId xmlns:a16="http://schemas.microsoft.com/office/drawing/2014/main" id="{6C56FE57-770E-4104-8E3C-A76BE27CBB09}"/>
                    </a:ext>
                  </a:extLst>
                </p:cNvPr>
                <p:cNvSpPr/>
                <p:nvPr/>
              </p:nvSpPr>
              <p:spPr>
                <a:xfrm>
                  <a:off x="6422995" y="2285812"/>
                  <a:ext cx="2432649" cy="1294622"/>
                </a:xfrm>
                <a:custGeom>
                  <a:avLst/>
                  <a:gdLst>
                    <a:gd name="connsiteX0" fmla="*/ 0 w 2432649"/>
                    <a:gd name="connsiteY0" fmla="*/ 1294622 h 1294622"/>
                    <a:gd name="connsiteX1" fmla="*/ 767751 w 2432649"/>
                    <a:gd name="connsiteY1" fmla="*/ 1208357 h 1294622"/>
                    <a:gd name="connsiteX2" fmla="*/ 1276710 w 2432649"/>
                    <a:gd name="connsiteY2" fmla="*/ 915059 h 1294622"/>
                    <a:gd name="connsiteX3" fmla="*/ 1802921 w 2432649"/>
                    <a:gd name="connsiteY3" fmla="*/ 397474 h 1294622"/>
                    <a:gd name="connsiteX4" fmla="*/ 2147978 w 2432649"/>
                    <a:gd name="connsiteY4" fmla="*/ 78297 h 1294622"/>
                    <a:gd name="connsiteX5" fmla="*/ 2432649 w 2432649"/>
                    <a:gd name="connsiteY5" fmla="*/ 659 h 129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32649" h="1294622">
                      <a:moveTo>
                        <a:pt x="0" y="1294622"/>
                      </a:moveTo>
                      <a:cubicBezTo>
                        <a:pt x="277483" y="1283119"/>
                        <a:pt x="554966" y="1271617"/>
                        <a:pt x="767751" y="1208357"/>
                      </a:cubicBezTo>
                      <a:cubicBezTo>
                        <a:pt x="980536" y="1145097"/>
                        <a:pt x="1104182" y="1050206"/>
                        <a:pt x="1276710" y="915059"/>
                      </a:cubicBezTo>
                      <a:cubicBezTo>
                        <a:pt x="1449238" y="779912"/>
                        <a:pt x="1657710" y="536934"/>
                        <a:pt x="1802921" y="397474"/>
                      </a:cubicBezTo>
                      <a:cubicBezTo>
                        <a:pt x="1948132" y="258014"/>
                        <a:pt x="2043023" y="144433"/>
                        <a:pt x="2147978" y="78297"/>
                      </a:cubicBezTo>
                      <a:cubicBezTo>
                        <a:pt x="2252933" y="12161"/>
                        <a:pt x="2353574" y="-3654"/>
                        <a:pt x="2432649" y="659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자유형 17">
                  <a:extLst>
                    <a:ext uri="{FF2B5EF4-FFF2-40B4-BE49-F238E27FC236}">
                      <a16:creationId xmlns:a16="http://schemas.microsoft.com/office/drawing/2014/main" id="{C70DAFA3-A614-4B00-BE40-5FC06B391116}"/>
                    </a:ext>
                  </a:extLst>
                </p:cNvPr>
                <p:cNvSpPr/>
                <p:nvPr/>
              </p:nvSpPr>
              <p:spPr>
                <a:xfrm flipH="1">
                  <a:off x="8834733" y="2285812"/>
                  <a:ext cx="2432649" cy="1294622"/>
                </a:xfrm>
                <a:custGeom>
                  <a:avLst/>
                  <a:gdLst>
                    <a:gd name="connsiteX0" fmla="*/ 0 w 2432649"/>
                    <a:gd name="connsiteY0" fmla="*/ 1294622 h 1294622"/>
                    <a:gd name="connsiteX1" fmla="*/ 767751 w 2432649"/>
                    <a:gd name="connsiteY1" fmla="*/ 1208357 h 1294622"/>
                    <a:gd name="connsiteX2" fmla="*/ 1276710 w 2432649"/>
                    <a:gd name="connsiteY2" fmla="*/ 915059 h 1294622"/>
                    <a:gd name="connsiteX3" fmla="*/ 1802921 w 2432649"/>
                    <a:gd name="connsiteY3" fmla="*/ 397474 h 1294622"/>
                    <a:gd name="connsiteX4" fmla="*/ 2147978 w 2432649"/>
                    <a:gd name="connsiteY4" fmla="*/ 78297 h 1294622"/>
                    <a:gd name="connsiteX5" fmla="*/ 2432649 w 2432649"/>
                    <a:gd name="connsiteY5" fmla="*/ 659 h 129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32649" h="1294622">
                      <a:moveTo>
                        <a:pt x="0" y="1294622"/>
                      </a:moveTo>
                      <a:cubicBezTo>
                        <a:pt x="277483" y="1283119"/>
                        <a:pt x="554966" y="1271617"/>
                        <a:pt x="767751" y="1208357"/>
                      </a:cubicBezTo>
                      <a:cubicBezTo>
                        <a:pt x="980536" y="1145097"/>
                        <a:pt x="1104182" y="1050206"/>
                        <a:pt x="1276710" y="915059"/>
                      </a:cubicBezTo>
                      <a:cubicBezTo>
                        <a:pt x="1449238" y="779912"/>
                        <a:pt x="1657710" y="536934"/>
                        <a:pt x="1802921" y="397474"/>
                      </a:cubicBezTo>
                      <a:cubicBezTo>
                        <a:pt x="1948132" y="258014"/>
                        <a:pt x="2043023" y="144433"/>
                        <a:pt x="2147978" y="78297"/>
                      </a:cubicBezTo>
                      <a:cubicBezTo>
                        <a:pt x="2252933" y="12161"/>
                        <a:pt x="2353574" y="-3654"/>
                        <a:pt x="2432649" y="659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C30C31-05AF-48EB-BC59-6000530F22DD}"/>
                  </a:ext>
                </a:extLst>
              </p:cNvPr>
              <p:cNvSpPr txBox="1"/>
              <p:nvPr/>
            </p:nvSpPr>
            <p:spPr>
              <a:xfrm>
                <a:off x="6616925" y="3885923"/>
                <a:ext cx="15568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추론을 통한</a:t>
                </a:r>
                <a:endParaRPr lang="en-US" altLang="ko-KR" sz="2000" b="1" dirty="0"/>
              </a:p>
              <a:p>
                <a:pPr algn="ctr"/>
                <a:r>
                  <a:rPr lang="ko-KR" altLang="en-US" sz="2000" b="1" dirty="0"/>
                  <a:t>가설 검증</a:t>
                </a:r>
              </a:p>
            </p:txBody>
          </p:sp>
        </p:grp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15FFDB8F-831B-49FC-BE52-5256584F080D}"/>
              </a:ext>
            </a:extLst>
          </p:cNvPr>
          <p:cNvSpPr/>
          <p:nvPr/>
        </p:nvSpPr>
        <p:spPr>
          <a:xfrm>
            <a:off x="8283966" y="1658085"/>
            <a:ext cx="1122798" cy="1122798"/>
          </a:xfrm>
          <a:prstGeom prst="ellipse">
            <a:avLst/>
          </a:prstGeom>
          <a:solidFill>
            <a:srgbClr val="FABE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BAE04B-CB4A-44BC-96A3-09AADC378611}"/>
              </a:ext>
            </a:extLst>
          </p:cNvPr>
          <p:cNvGrpSpPr/>
          <p:nvPr/>
        </p:nvGrpSpPr>
        <p:grpSpPr>
          <a:xfrm>
            <a:off x="8525244" y="2247900"/>
            <a:ext cx="624840" cy="175260"/>
            <a:chOff x="8525244" y="2247900"/>
            <a:chExt cx="624840" cy="17526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72BAAE3-E81A-41A7-8194-DD8BF94D8B94}"/>
                </a:ext>
              </a:extLst>
            </p:cNvPr>
            <p:cNvCxnSpPr/>
            <p:nvPr/>
          </p:nvCxnSpPr>
          <p:spPr>
            <a:xfrm>
              <a:off x="8525244" y="2336800"/>
              <a:ext cx="6187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DF08BE0-1241-41EE-8B7B-59D6E1D069C8}"/>
                </a:ext>
              </a:extLst>
            </p:cNvPr>
            <p:cNvCxnSpPr/>
            <p:nvPr/>
          </p:nvCxnSpPr>
          <p:spPr>
            <a:xfrm>
              <a:off x="8525244" y="2247900"/>
              <a:ext cx="0" cy="175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C33CBDE-86DD-4EC4-9C63-09AD46C2CC1D}"/>
                </a:ext>
              </a:extLst>
            </p:cNvPr>
            <p:cNvCxnSpPr/>
            <p:nvPr/>
          </p:nvCxnSpPr>
          <p:spPr>
            <a:xfrm>
              <a:off x="9150084" y="2247900"/>
              <a:ext cx="0" cy="175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36F1A78-55F4-40E1-A213-0C66F82C7861}"/>
              </a:ext>
            </a:extLst>
          </p:cNvPr>
          <p:cNvSpPr txBox="1"/>
          <p:nvPr/>
        </p:nvSpPr>
        <p:spPr>
          <a:xfrm>
            <a:off x="8359494" y="186999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CI, 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BBFDB0-23E8-4D59-B25C-D5FD08117023}"/>
              </a:ext>
            </a:extLst>
          </p:cNvPr>
          <p:cNvSpPr/>
          <p:nvPr/>
        </p:nvSpPr>
        <p:spPr>
          <a:xfrm>
            <a:off x="9545076" y="1374162"/>
            <a:ext cx="1858370" cy="436880"/>
          </a:xfrm>
          <a:prstGeom prst="roundRect">
            <a:avLst/>
          </a:prstGeom>
          <a:solidFill>
            <a:srgbClr val="FABE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구간 추정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5B4866F-C1B1-4695-87FE-FCE9DB206511}"/>
              </a:ext>
            </a:extLst>
          </p:cNvPr>
          <p:cNvSpPr/>
          <p:nvPr/>
        </p:nvSpPr>
        <p:spPr>
          <a:xfrm>
            <a:off x="9001752" y="3771732"/>
            <a:ext cx="1122798" cy="11227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7B65A6-82F0-4BD8-8E88-8DC22063606E}"/>
              </a:ext>
            </a:extLst>
          </p:cNvPr>
          <p:cNvGrpSpPr/>
          <p:nvPr/>
        </p:nvGrpSpPr>
        <p:grpSpPr>
          <a:xfrm rot="17403618">
            <a:off x="9323231" y="4260023"/>
            <a:ext cx="504440" cy="502604"/>
            <a:chOff x="9172961" y="3974797"/>
            <a:chExt cx="687319" cy="68481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62DDD00-E6BB-43F0-895E-D491229C383E}"/>
                </a:ext>
              </a:extLst>
            </p:cNvPr>
            <p:cNvSpPr/>
            <p:nvPr/>
          </p:nvSpPr>
          <p:spPr>
            <a:xfrm>
              <a:off x="9172961" y="3974797"/>
              <a:ext cx="410513" cy="410513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EE0AE00-5EFB-41B4-95EA-DC02AEC7D1A5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9523356" y="4325192"/>
              <a:ext cx="336924" cy="33442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49D714-E7A9-4A6F-A510-3F2D1B76B467}"/>
                  </a:ext>
                </a:extLst>
              </p:cNvPr>
              <p:cNvSpPr txBox="1"/>
              <p:nvPr/>
            </p:nvSpPr>
            <p:spPr>
              <a:xfrm>
                <a:off x="9167038" y="3994969"/>
                <a:ext cx="816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49D714-E7A9-4A6F-A510-3F2D1B76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038" y="3994969"/>
                <a:ext cx="81682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7525AD-4F1C-4A5C-B650-A60087D993E8}"/>
              </a:ext>
            </a:extLst>
          </p:cNvPr>
          <p:cNvSpPr/>
          <p:nvPr/>
        </p:nvSpPr>
        <p:spPr>
          <a:xfrm>
            <a:off x="9983865" y="3366467"/>
            <a:ext cx="1858370" cy="43688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검정력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49DF069-F776-4CCD-98C8-15A65CB2A59F}"/>
              </a:ext>
            </a:extLst>
          </p:cNvPr>
          <p:cNvSpPr/>
          <p:nvPr/>
        </p:nvSpPr>
        <p:spPr>
          <a:xfrm>
            <a:off x="9400337" y="4619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BE4FA64-BB8B-49E6-BF42-B91FC5F0D7C3}"/>
              </a:ext>
            </a:extLst>
          </p:cNvPr>
          <p:cNvSpPr/>
          <p:nvPr/>
        </p:nvSpPr>
        <p:spPr>
          <a:xfrm rot="2434607">
            <a:off x="9481653" y="4554821"/>
            <a:ext cx="45719" cy="91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51CC29B-BA5B-41B4-8264-B03DA59BA487}"/>
              </a:ext>
            </a:extLst>
          </p:cNvPr>
          <p:cNvSpPr/>
          <p:nvPr/>
        </p:nvSpPr>
        <p:spPr>
          <a:xfrm>
            <a:off x="4701546" y="1395352"/>
            <a:ext cx="1122798" cy="1122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29C876-CB13-442A-8E3B-58C36CC655C9}"/>
                  </a:ext>
                </a:extLst>
              </p:cNvPr>
              <p:cNvSpPr txBox="1"/>
              <p:nvPr/>
            </p:nvSpPr>
            <p:spPr>
              <a:xfrm>
                <a:off x="4657651" y="1772085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29C876-CB13-442A-8E3B-58C36CC6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51" y="1772085"/>
                <a:ext cx="1210588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69350D3-563E-4543-B432-4A0838CFC25C}"/>
              </a:ext>
            </a:extLst>
          </p:cNvPr>
          <p:cNvSpPr/>
          <p:nvPr/>
        </p:nvSpPr>
        <p:spPr>
          <a:xfrm>
            <a:off x="5959607" y="1251395"/>
            <a:ext cx="1256862" cy="436880"/>
          </a:xfrm>
          <a:prstGeom prst="roundRect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점 추정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5604107-9304-4A5F-A454-451542893EB7}"/>
              </a:ext>
            </a:extLst>
          </p:cNvPr>
          <p:cNvSpPr/>
          <p:nvPr/>
        </p:nvSpPr>
        <p:spPr>
          <a:xfrm>
            <a:off x="6126156" y="5626688"/>
            <a:ext cx="1122798" cy="1122798"/>
          </a:xfrm>
          <a:prstGeom prst="ellipse">
            <a:avLst/>
          </a:prstGeom>
          <a:solidFill>
            <a:srgbClr val="FBA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637A6A-0174-465D-9C20-2C0083C6FFFC}"/>
              </a:ext>
            </a:extLst>
          </p:cNvPr>
          <p:cNvSpPr txBox="1"/>
          <p:nvPr/>
        </p:nvSpPr>
        <p:spPr>
          <a:xfrm>
            <a:off x="6192513" y="5915721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/>
              <a:t>종 오류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2</a:t>
            </a:r>
            <a:r>
              <a:rPr lang="ko-KR" altLang="en-US" sz="1600" b="1" dirty="0"/>
              <a:t>종 오류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1736B6C-D285-42ED-B16D-7978B4D50756}"/>
              </a:ext>
            </a:extLst>
          </p:cNvPr>
          <p:cNvSpPr/>
          <p:nvPr/>
        </p:nvSpPr>
        <p:spPr>
          <a:xfrm>
            <a:off x="7420567" y="5709326"/>
            <a:ext cx="1094933" cy="436880"/>
          </a:xfrm>
          <a:prstGeom prst="roundRect">
            <a:avLst/>
          </a:prstGeom>
          <a:solidFill>
            <a:srgbClr val="FBAB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가설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FC8FB8F-F4C1-481A-B6F1-EFCA7D372B34}"/>
              </a:ext>
            </a:extLst>
          </p:cNvPr>
          <p:cNvSpPr/>
          <p:nvPr/>
        </p:nvSpPr>
        <p:spPr>
          <a:xfrm>
            <a:off x="3857475" y="3715017"/>
            <a:ext cx="1122798" cy="11227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F2C3421-293D-41EC-9C99-E8AC872E11F9}"/>
              </a:ext>
            </a:extLst>
          </p:cNvPr>
          <p:cNvSpPr/>
          <p:nvPr/>
        </p:nvSpPr>
        <p:spPr>
          <a:xfrm>
            <a:off x="2241925" y="3070522"/>
            <a:ext cx="1122798" cy="11227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90C131-2653-412C-ABC9-467C447499C5}"/>
              </a:ext>
            </a:extLst>
          </p:cNvPr>
          <p:cNvSpPr/>
          <p:nvPr/>
        </p:nvSpPr>
        <p:spPr>
          <a:xfrm>
            <a:off x="1040771" y="4364301"/>
            <a:ext cx="1122798" cy="11227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표본 추출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461EFBC-ECA9-4E5A-B5B9-89ADDED8EC72}"/>
              </a:ext>
            </a:extLst>
          </p:cNvPr>
          <p:cNvSpPr/>
          <p:nvPr/>
        </p:nvSpPr>
        <p:spPr>
          <a:xfrm>
            <a:off x="713636" y="2291080"/>
            <a:ext cx="2226607" cy="436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표본과 검정 통계량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5B8AB0-0FCB-4E60-9553-D424142C8512}"/>
              </a:ext>
            </a:extLst>
          </p:cNvPr>
          <p:cNvSpPr/>
          <p:nvPr/>
        </p:nvSpPr>
        <p:spPr>
          <a:xfrm>
            <a:off x="2139990" y="3379999"/>
            <a:ext cx="132666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b="1" dirty="0"/>
              <a:t>표본 통계량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/</a:t>
            </a:r>
            <a:r>
              <a:rPr lang="ko-KR" altLang="en-US" sz="1400" b="1" dirty="0"/>
              <a:t>표준오차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0FECE5-4817-4F2B-AA59-20BF7703B937}"/>
              </a:ext>
            </a:extLst>
          </p:cNvPr>
          <p:cNvSpPr/>
          <p:nvPr/>
        </p:nvSpPr>
        <p:spPr>
          <a:xfrm>
            <a:off x="3766381" y="4005920"/>
            <a:ext cx="132666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b="1" dirty="0"/>
              <a:t>검정 통계량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511B5EB-30B1-43A4-B1F9-70E5583D5F7C}"/>
                  </a:ext>
                </a:extLst>
              </p:cNvPr>
              <p:cNvSpPr/>
              <p:nvPr/>
            </p:nvSpPr>
            <p:spPr>
              <a:xfrm>
                <a:off x="3807021" y="4230384"/>
                <a:ext cx="1326668" cy="3125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511B5EB-30B1-43A4-B1F9-70E5583D5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21" y="4230384"/>
                <a:ext cx="1326668" cy="312586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E81723B6-4C40-420B-A487-CB005DBC665E}"/>
              </a:ext>
            </a:extLst>
          </p:cNvPr>
          <p:cNvSpPr txBox="1"/>
          <p:nvPr/>
        </p:nvSpPr>
        <p:spPr>
          <a:xfrm>
            <a:off x="9406764" y="5936754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공돌이의 수학정리노트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angeloyeo.github.io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6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F5F5838-A46E-4530-AA0C-0388153A629C}"/>
              </a:ext>
            </a:extLst>
          </p:cNvPr>
          <p:cNvCxnSpPr>
            <a:cxnSpLocks/>
          </p:cNvCxnSpPr>
          <p:nvPr/>
        </p:nvCxnSpPr>
        <p:spPr>
          <a:xfrm flipV="1">
            <a:off x="4633382" y="4193320"/>
            <a:ext cx="737237" cy="1203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72D569B-D514-45A7-A9E9-AF1E418FE382}"/>
              </a:ext>
            </a:extLst>
          </p:cNvPr>
          <p:cNvCxnSpPr>
            <a:cxnSpLocks/>
          </p:cNvCxnSpPr>
          <p:nvPr/>
        </p:nvCxnSpPr>
        <p:spPr>
          <a:xfrm flipV="1">
            <a:off x="1778861" y="3771733"/>
            <a:ext cx="877394" cy="993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8E109EA-E3B1-4D96-A7D0-1FDBF7D7E5D0}"/>
              </a:ext>
            </a:extLst>
          </p:cNvPr>
          <p:cNvCxnSpPr>
            <a:cxnSpLocks/>
          </p:cNvCxnSpPr>
          <p:nvPr/>
        </p:nvCxnSpPr>
        <p:spPr>
          <a:xfrm>
            <a:off x="3132706" y="3676290"/>
            <a:ext cx="1006496" cy="517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F1B1A99-21F6-4150-8B86-D50AAB23931F}"/>
              </a:ext>
            </a:extLst>
          </p:cNvPr>
          <p:cNvCxnSpPr>
            <a:cxnSpLocks/>
          </p:cNvCxnSpPr>
          <p:nvPr/>
        </p:nvCxnSpPr>
        <p:spPr>
          <a:xfrm flipV="1">
            <a:off x="6687558" y="5272438"/>
            <a:ext cx="2802" cy="6590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67777CA-ED34-4DBB-BB10-23BCE157040E}"/>
              </a:ext>
            </a:extLst>
          </p:cNvPr>
          <p:cNvCxnSpPr>
            <a:cxnSpLocks/>
          </p:cNvCxnSpPr>
          <p:nvPr/>
        </p:nvCxnSpPr>
        <p:spPr>
          <a:xfrm flipH="1" flipV="1">
            <a:off x="5619328" y="2412672"/>
            <a:ext cx="534288" cy="6935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8A33E80-917B-41B6-AE9A-03802A30D22A}"/>
              </a:ext>
            </a:extLst>
          </p:cNvPr>
          <p:cNvCxnSpPr>
            <a:cxnSpLocks/>
          </p:cNvCxnSpPr>
          <p:nvPr/>
        </p:nvCxnSpPr>
        <p:spPr>
          <a:xfrm>
            <a:off x="7383956" y="4121852"/>
            <a:ext cx="1572084" cy="1545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F767498-ED6B-47E2-BBAB-9DE30C80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Statistical Inference: Big Picture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71EE53-FB53-4182-9F09-D3B8BE779C4B}"/>
              </a:ext>
            </a:extLst>
          </p:cNvPr>
          <p:cNvCxnSpPr>
            <a:cxnSpLocks/>
          </p:cNvCxnSpPr>
          <p:nvPr/>
        </p:nvCxnSpPr>
        <p:spPr>
          <a:xfrm flipV="1">
            <a:off x="7216469" y="2606642"/>
            <a:ext cx="1143025" cy="995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C1F9C5-7E4B-43D2-9514-B68E002F7480}"/>
              </a:ext>
            </a:extLst>
          </p:cNvPr>
          <p:cNvGrpSpPr/>
          <p:nvPr/>
        </p:nvGrpSpPr>
        <p:grpSpPr>
          <a:xfrm>
            <a:off x="5370619" y="2606642"/>
            <a:ext cx="2639482" cy="2640396"/>
            <a:chOff x="6096000" y="2452328"/>
            <a:chExt cx="2639482" cy="264039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5DE07FD-8B66-4057-983E-470A3BE936B8}"/>
                </a:ext>
              </a:extLst>
            </p:cNvPr>
            <p:cNvSpPr/>
            <p:nvPr/>
          </p:nvSpPr>
          <p:spPr>
            <a:xfrm>
              <a:off x="6096000" y="2452328"/>
              <a:ext cx="2639482" cy="2640396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AC5E586-4FC0-464E-9A77-EB283F4A7830}"/>
                </a:ext>
              </a:extLst>
            </p:cNvPr>
            <p:cNvGrpSpPr/>
            <p:nvPr/>
          </p:nvGrpSpPr>
          <p:grpSpPr>
            <a:xfrm>
              <a:off x="6143203" y="2894653"/>
              <a:ext cx="2539478" cy="1755746"/>
              <a:chOff x="6125610" y="2838063"/>
              <a:chExt cx="2539478" cy="1755746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9ABF7948-55DF-40A1-AF62-59A792387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2556" y="3689239"/>
                <a:ext cx="1386815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446BA33B-1298-4B3F-AB76-FB2F4CC22149}"/>
                  </a:ext>
                </a:extLst>
              </p:cNvPr>
              <p:cNvCxnSpPr/>
              <p:nvPr/>
            </p:nvCxnSpPr>
            <p:spPr>
              <a:xfrm flipV="1">
                <a:off x="6886536" y="2838063"/>
                <a:ext cx="0" cy="9525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239C5A-9424-4CD6-A0C8-D493A3B2A1AB}"/>
                  </a:ext>
                </a:extLst>
              </p:cNvPr>
              <p:cNvSpPr/>
              <p:nvPr/>
            </p:nvSpPr>
            <p:spPr>
              <a:xfrm>
                <a:off x="7398338" y="3064123"/>
                <a:ext cx="134568" cy="6251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DB69EB5-F6A4-45A4-AFF0-CB722236D7BB}"/>
                  </a:ext>
                </a:extLst>
              </p:cNvPr>
              <p:cNvSpPr/>
              <p:nvPr/>
            </p:nvSpPr>
            <p:spPr>
              <a:xfrm>
                <a:off x="7263769" y="2990468"/>
                <a:ext cx="134568" cy="698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0F54DFD-CD7A-4387-9156-20433F55ADF0}"/>
                  </a:ext>
                </a:extLst>
              </p:cNvPr>
              <p:cNvSpPr/>
              <p:nvPr/>
            </p:nvSpPr>
            <p:spPr>
              <a:xfrm>
                <a:off x="7532906" y="3257163"/>
                <a:ext cx="134568" cy="4320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43A65A-8723-4D77-A0CB-8C1ECB05595D}"/>
                  </a:ext>
                </a:extLst>
              </p:cNvPr>
              <p:cNvSpPr/>
              <p:nvPr/>
            </p:nvSpPr>
            <p:spPr>
              <a:xfrm>
                <a:off x="7667474" y="3432423"/>
                <a:ext cx="134568" cy="2568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09307B8-67C0-4414-9AA8-50A6014523C8}"/>
                  </a:ext>
                </a:extLst>
              </p:cNvPr>
              <p:cNvSpPr/>
              <p:nvPr/>
            </p:nvSpPr>
            <p:spPr>
              <a:xfrm>
                <a:off x="7129200" y="3155563"/>
                <a:ext cx="134568" cy="5336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5CDE205-CD08-41C0-B386-02B4282FF231}"/>
                  </a:ext>
                </a:extLst>
              </p:cNvPr>
              <p:cNvGrpSpPr/>
              <p:nvPr/>
            </p:nvGrpSpPr>
            <p:grpSpPr>
              <a:xfrm>
                <a:off x="6704929" y="3204982"/>
                <a:ext cx="1386815" cy="432071"/>
                <a:chOff x="6422995" y="2285812"/>
                <a:chExt cx="4844387" cy="1294622"/>
              </a:xfrm>
            </p:grpSpPr>
            <p:sp>
              <p:nvSpPr>
                <p:cNvPr id="40" name="자유형 16">
                  <a:extLst>
                    <a:ext uri="{FF2B5EF4-FFF2-40B4-BE49-F238E27FC236}">
                      <a16:creationId xmlns:a16="http://schemas.microsoft.com/office/drawing/2014/main" id="{6C56FE57-770E-4104-8E3C-A76BE27CBB09}"/>
                    </a:ext>
                  </a:extLst>
                </p:cNvPr>
                <p:cNvSpPr/>
                <p:nvPr/>
              </p:nvSpPr>
              <p:spPr>
                <a:xfrm>
                  <a:off x="6422995" y="2285812"/>
                  <a:ext cx="2432649" cy="1294622"/>
                </a:xfrm>
                <a:custGeom>
                  <a:avLst/>
                  <a:gdLst>
                    <a:gd name="connsiteX0" fmla="*/ 0 w 2432649"/>
                    <a:gd name="connsiteY0" fmla="*/ 1294622 h 1294622"/>
                    <a:gd name="connsiteX1" fmla="*/ 767751 w 2432649"/>
                    <a:gd name="connsiteY1" fmla="*/ 1208357 h 1294622"/>
                    <a:gd name="connsiteX2" fmla="*/ 1276710 w 2432649"/>
                    <a:gd name="connsiteY2" fmla="*/ 915059 h 1294622"/>
                    <a:gd name="connsiteX3" fmla="*/ 1802921 w 2432649"/>
                    <a:gd name="connsiteY3" fmla="*/ 397474 h 1294622"/>
                    <a:gd name="connsiteX4" fmla="*/ 2147978 w 2432649"/>
                    <a:gd name="connsiteY4" fmla="*/ 78297 h 1294622"/>
                    <a:gd name="connsiteX5" fmla="*/ 2432649 w 2432649"/>
                    <a:gd name="connsiteY5" fmla="*/ 659 h 129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32649" h="1294622">
                      <a:moveTo>
                        <a:pt x="0" y="1294622"/>
                      </a:moveTo>
                      <a:cubicBezTo>
                        <a:pt x="277483" y="1283119"/>
                        <a:pt x="554966" y="1271617"/>
                        <a:pt x="767751" y="1208357"/>
                      </a:cubicBezTo>
                      <a:cubicBezTo>
                        <a:pt x="980536" y="1145097"/>
                        <a:pt x="1104182" y="1050206"/>
                        <a:pt x="1276710" y="915059"/>
                      </a:cubicBezTo>
                      <a:cubicBezTo>
                        <a:pt x="1449238" y="779912"/>
                        <a:pt x="1657710" y="536934"/>
                        <a:pt x="1802921" y="397474"/>
                      </a:cubicBezTo>
                      <a:cubicBezTo>
                        <a:pt x="1948132" y="258014"/>
                        <a:pt x="2043023" y="144433"/>
                        <a:pt x="2147978" y="78297"/>
                      </a:cubicBezTo>
                      <a:cubicBezTo>
                        <a:pt x="2252933" y="12161"/>
                        <a:pt x="2353574" y="-3654"/>
                        <a:pt x="2432649" y="659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자유형 17">
                  <a:extLst>
                    <a:ext uri="{FF2B5EF4-FFF2-40B4-BE49-F238E27FC236}">
                      <a16:creationId xmlns:a16="http://schemas.microsoft.com/office/drawing/2014/main" id="{C70DAFA3-A614-4B00-BE40-5FC06B391116}"/>
                    </a:ext>
                  </a:extLst>
                </p:cNvPr>
                <p:cNvSpPr/>
                <p:nvPr/>
              </p:nvSpPr>
              <p:spPr>
                <a:xfrm flipH="1">
                  <a:off x="8834733" y="2285812"/>
                  <a:ext cx="2432649" cy="1294622"/>
                </a:xfrm>
                <a:custGeom>
                  <a:avLst/>
                  <a:gdLst>
                    <a:gd name="connsiteX0" fmla="*/ 0 w 2432649"/>
                    <a:gd name="connsiteY0" fmla="*/ 1294622 h 1294622"/>
                    <a:gd name="connsiteX1" fmla="*/ 767751 w 2432649"/>
                    <a:gd name="connsiteY1" fmla="*/ 1208357 h 1294622"/>
                    <a:gd name="connsiteX2" fmla="*/ 1276710 w 2432649"/>
                    <a:gd name="connsiteY2" fmla="*/ 915059 h 1294622"/>
                    <a:gd name="connsiteX3" fmla="*/ 1802921 w 2432649"/>
                    <a:gd name="connsiteY3" fmla="*/ 397474 h 1294622"/>
                    <a:gd name="connsiteX4" fmla="*/ 2147978 w 2432649"/>
                    <a:gd name="connsiteY4" fmla="*/ 78297 h 1294622"/>
                    <a:gd name="connsiteX5" fmla="*/ 2432649 w 2432649"/>
                    <a:gd name="connsiteY5" fmla="*/ 659 h 129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32649" h="1294622">
                      <a:moveTo>
                        <a:pt x="0" y="1294622"/>
                      </a:moveTo>
                      <a:cubicBezTo>
                        <a:pt x="277483" y="1283119"/>
                        <a:pt x="554966" y="1271617"/>
                        <a:pt x="767751" y="1208357"/>
                      </a:cubicBezTo>
                      <a:cubicBezTo>
                        <a:pt x="980536" y="1145097"/>
                        <a:pt x="1104182" y="1050206"/>
                        <a:pt x="1276710" y="915059"/>
                      </a:cubicBezTo>
                      <a:cubicBezTo>
                        <a:pt x="1449238" y="779912"/>
                        <a:pt x="1657710" y="536934"/>
                        <a:pt x="1802921" y="397474"/>
                      </a:cubicBezTo>
                      <a:cubicBezTo>
                        <a:pt x="1948132" y="258014"/>
                        <a:pt x="2043023" y="144433"/>
                        <a:pt x="2147978" y="78297"/>
                      </a:cubicBezTo>
                      <a:cubicBezTo>
                        <a:pt x="2252933" y="12161"/>
                        <a:pt x="2353574" y="-3654"/>
                        <a:pt x="2432649" y="659"/>
                      </a:cubicBezTo>
                    </a:path>
                  </a:pathLst>
                </a:cu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C30C31-05AF-48EB-BC59-6000530F22DD}"/>
                  </a:ext>
                </a:extLst>
              </p:cNvPr>
              <p:cNvSpPr txBox="1"/>
              <p:nvPr/>
            </p:nvSpPr>
            <p:spPr>
              <a:xfrm>
                <a:off x="6125610" y="3885923"/>
                <a:ext cx="25394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Hypothesis Evaluation</a:t>
                </a:r>
              </a:p>
              <a:p>
                <a:pPr algn="ctr"/>
                <a:r>
                  <a:rPr lang="en-US" altLang="ko-KR" sz="2000" b="1" dirty="0"/>
                  <a:t>through Inference</a:t>
                </a:r>
                <a:endParaRPr lang="ko-KR" altLang="en-US" sz="2000" b="1" dirty="0"/>
              </a:p>
            </p:txBody>
          </p:sp>
        </p:grp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15FFDB8F-831B-49FC-BE52-5256584F080D}"/>
              </a:ext>
            </a:extLst>
          </p:cNvPr>
          <p:cNvSpPr/>
          <p:nvPr/>
        </p:nvSpPr>
        <p:spPr>
          <a:xfrm>
            <a:off x="8283966" y="1658085"/>
            <a:ext cx="1122798" cy="1122798"/>
          </a:xfrm>
          <a:prstGeom prst="ellipse">
            <a:avLst/>
          </a:prstGeom>
          <a:solidFill>
            <a:srgbClr val="FABE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BAE04B-CB4A-44BC-96A3-09AADC378611}"/>
              </a:ext>
            </a:extLst>
          </p:cNvPr>
          <p:cNvGrpSpPr/>
          <p:nvPr/>
        </p:nvGrpSpPr>
        <p:grpSpPr>
          <a:xfrm>
            <a:off x="8525244" y="2247900"/>
            <a:ext cx="624840" cy="175260"/>
            <a:chOff x="8525244" y="2247900"/>
            <a:chExt cx="624840" cy="17526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72BAAE3-E81A-41A7-8194-DD8BF94D8B94}"/>
                </a:ext>
              </a:extLst>
            </p:cNvPr>
            <p:cNvCxnSpPr/>
            <p:nvPr/>
          </p:nvCxnSpPr>
          <p:spPr>
            <a:xfrm>
              <a:off x="8525244" y="2336800"/>
              <a:ext cx="6187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DF08BE0-1241-41EE-8B7B-59D6E1D069C8}"/>
                </a:ext>
              </a:extLst>
            </p:cNvPr>
            <p:cNvCxnSpPr/>
            <p:nvPr/>
          </p:nvCxnSpPr>
          <p:spPr>
            <a:xfrm>
              <a:off x="8525244" y="2247900"/>
              <a:ext cx="0" cy="175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C33CBDE-86DD-4EC4-9C63-09AD46C2CC1D}"/>
                </a:ext>
              </a:extLst>
            </p:cNvPr>
            <p:cNvCxnSpPr/>
            <p:nvPr/>
          </p:nvCxnSpPr>
          <p:spPr>
            <a:xfrm>
              <a:off x="9150084" y="2247900"/>
              <a:ext cx="0" cy="175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36F1A78-55F4-40E1-A213-0C66F82C7861}"/>
              </a:ext>
            </a:extLst>
          </p:cNvPr>
          <p:cNvSpPr txBox="1"/>
          <p:nvPr/>
        </p:nvSpPr>
        <p:spPr>
          <a:xfrm>
            <a:off x="8359494" y="186999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CI, 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BBFDB0-23E8-4D59-B25C-D5FD08117023}"/>
              </a:ext>
            </a:extLst>
          </p:cNvPr>
          <p:cNvSpPr/>
          <p:nvPr/>
        </p:nvSpPr>
        <p:spPr>
          <a:xfrm>
            <a:off x="9545076" y="1301858"/>
            <a:ext cx="1858370" cy="581488"/>
          </a:xfrm>
          <a:prstGeom prst="roundRect">
            <a:avLst/>
          </a:prstGeom>
          <a:solidFill>
            <a:srgbClr val="FABE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Interval</a:t>
            </a: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Estimation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5B4866F-C1B1-4695-87FE-FCE9DB206511}"/>
              </a:ext>
            </a:extLst>
          </p:cNvPr>
          <p:cNvSpPr/>
          <p:nvPr/>
        </p:nvSpPr>
        <p:spPr>
          <a:xfrm>
            <a:off x="9001752" y="3771732"/>
            <a:ext cx="1122798" cy="11227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7B65A6-82F0-4BD8-8E88-8DC22063606E}"/>
              </a:ext>
            </a:extLst>
          </p:cNvPr>
          <p:cNvGrpSpPr/>
          <p:nvPr/>
        </p:nvGrpSpPr>
        <p:grpSpPr>
          <a:xfrm rot="17403618">
            <a:off x="9323231" y="4260023"/>
            <a:ext cx="504440" cy="502604"/>
            <a:chOff x="9172961" y="3974797"/>
            <a:chExt cx="687319" cy="68481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62DDD00-E6BB-43F0-895E-D491229C383E}"/>
                </a:ext>
              </a:extLst>
            </p:cNvPr>
            <p:cNvSpPr/>
            <p:nvPr/>
          </p:nvSpPr>
          <p:spPr>
            <a:xfrm>
              <a:off x="9172961" y="3974797"/>
              <a:ext cx="410513" cy="410513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EE0AE00-5EFB-41B4-95EA-DC02AEC7D1A5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9523356" y="4325192"/>
              <a:ext cx="336924" cy="33442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49D714-E7A9-4A6F-A510-3F2D1B76B467}"/>
                  </a:ext>
                </a:extLst>
              </p:cNvPr>
              <p:cNvSpPr txBox="1"/>
              <p:nvPr/>
            </p:nvSpPr>
            <p:spPr>
              <a:xfrm>
                <a:off x="9167038" y="3994969"/>
                <a:ext cx="816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49D714-E7A9-4A6F-A510-3F2D1B76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038" y="3994969"/>
                <a:ext cx="81682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7525AD-4F1C-4A5C-B650-A60087D993E8}"/>
              </a:ext>
            </a:extLst>
          </p:cNvPr>
          <p:cNvSpPr/>
          <p:nvPr/>
        </p:nvSpPr>
        <p:spPr>
          <a:xfrm>
            <a:off x="9983865" y="3366467"/>
            <a:ext cx="1858370" cy="43688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Power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49DF069-F776-4CCD-98C8-15A65CB2A59F}"/>
              </a:ext>
            </a:extLst>
          </p:cNvPr>
          <p:cNvSpPr/>
          <p:nvPr/>
        </p:nvSpPr>
        <p:spPr>
          <a:xfrm>
            <a:off x="9400337" y="4619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BE4FA64-BB8B-49E6-BF42-B91FC5F0D7C3}"/>
              </a:ext>
            </a:extLst>
          </p:cNvPr>
          <p:cNvSpPr/>
          <p:nvPr/>
        </p:nvSpPr>
        <p:spPr>
          <a:xfrm rot="2434607">
            <a:off x="9481653" y="4554821"/>
            <a:ext cx="45719" cy="91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51CC29B-BA5B-41B4-8264-B03DA59BA487}"/>
              </a:ext>
            </a:extLst>
          </p:cNvPr>
          <p:cNvSpPr/>
          <p:nvPr/>
        </p:nvSpPr>
        <p:spPr>
          <a:xfrm>
            <a:off x="4701546" y="1395352"/>
            <a:ext cx="1122798" cy="1122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29C876-CB13-442A-8E3B-58C36CC655C9}"/>
                  </a:ext>
                </a:extLst>
              </p:cNvPr>
              <p:cNvSpPr txBox="1"/>
              <p:nvPr/>
            </p:nvSpPr>
            <p:spPr>
              <a:xfrm>
                <a:off x="4657651" y="1772085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29C876-CB13-442A-8E3B-58C36CC6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51" y="1772085"/>
                <a:ext cx="1210588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69350D3-563E-4543-B432-4A0838CFC25C}"/>
              </a:ext>
            </a:extLst>
          </p:cNvPr>
          <p:cNvSpPr/>
          <p:nvPr/>
        </p:nvSpPr>
        <p:spPr>
          <a:xfrm>
            <a:off x="5959607" y="1179091"/>
            <a:ext cx="1256862" cy="581488"/>
          </a:xfrm>
          <a:prstGeom prst="roundRect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Point Estimation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5604107-9304-4A5F-A454-451542893EB7}"/>
              </a:ext>
            </a:extLst>
          </p:cNvPr>
          <p:cNvSpPr/>
          <p:nvPr/>
        </p:nvSpPr>
        <p:spPr>
          <a:xfrm>
            <a:off x="6126156" y="5626688"/>
            <a:ext cx="1122798" cy="1122798"/>
          </a:xfrm>
          <a:prstGeom prst="ellipse">
            <a:avLst/>
          </a:prstGeom>
          <a:solidFill>
            <a:srgbClr val="FBA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637A6A-0174-465D-9C20-2C0083C6FFFC}"/>
              </a:ext>
            </a:extLst>
          </p:cNvPr>
          <p:cNvSpPr txBox="1"/>
          <p:nvPr/>
        </p:nvSpPr>
        <p:spPr>
          <a:xfrm>
            <a:off x="6075944" y="5915721"/>
            <a:ext cx="1224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Type I error</a:t>
            </a:r>
          </a:p>
          <a:p>
            <a:pPr algn="ctr"/>
            <a:r>
              <a:rPr lang="en-US" altLang="ko-KR" sz="1600" b="1" dirty="0"/>
              <a:t>Type II error</a:t>
            </a:r>
            <a:endParaRPr lang="ko-KR" altLang="en-US" sz="1600" b="1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1736B6C-D285-42ED-B16D-7978B4D50756}"/>
              </a:ext>
            </a:extLst>
          </p:cNvPr>
          <p:cNvSpPr/>
          <p:nvPr/>
        </p:nvSpPr>
        <p:spPr>
          <a:xfrm>
            <a:off x="7317631" y="5709326"/>
            <a:ext cx="1324869" cy="436880"/>
          </a:xfrm>
          <a:prstGeom prst="roundRect">
            <a:avLst/>
          </a:prstGeom>
          <a:solidFill>
            <a:srgbClr val="FBAB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Hypothesis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FC8FB8F-F4C1-481A-B6F1-EFCA7D372B34}"/>
              </a:ext>
            </a:extLst>
          </p:cNvPr>
          <p:cNvSpPr/>
          <p:nvPr/>
        </p:nvSpPr>
        <p:spPr>
          <a:xfrm>
            <a:off x="3857475" y="3715017"/>
            <a:ext cx="1122798" cy="11227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F2C3421-293D-41EC-9C99-E8AC872E11F9}"/>
              </a:ext>
            </a:extLst>
          </p:cNvPr>
          <p:cNvSpPr/>
          <p:nvPr/>
        </p:nvSpPr>
        <p:spPr>
          <a:xfrm>
            <a:off x="2241925" y="3070522"/>
            <a:ext cx="1122798" cy="11227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90C131-2653-412C-ABC9-467C447499C5}"/>
              </a:ext>
            </a:extLst>
          </p:cNvPr>
          <p:cNvSpPr/>
          <p:nvPr/>
        </p:nvSpPr>
        <p:spPr>
          <a:xfrm>
            <a:off x="1048691" y="4364301"/>
            <a:ext cx="1122798" cy="11227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461EFBC-ECA9-4E5A-B5B9-89ADDED8EC72}"/>
              </a:ext>
            </a:extLst>
          </p:cNvPr>
          <p:cNvSpPr/>
          <p:nvPr/>
        </p:nvSpPr>
        <p:spPr>
          <a:xfrm>
            <a:off x="713636" y="2218776"/>
            <a:ext cx="2226607" cy="5814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Samples</a:t>
            </a: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and Test Statistic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0FECE5-4817-4F2B-AA59-20BF7703B937}"/>
              </a:ext>
            </a:extLst>
          </p:cNvPr>
          <p:cNvSpPr/>
          <p:nvPr/>
        </p:nvSpPr>
        <p:spPr>
          <a:xfrm>
            <a:off x="3766381" y="4005920"/>
            <a:ext cx="132666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test statistic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511B5EB-30B1-43A4-B1F9-70E5583D5F7C}"/>
                  </a:ext>
                </a:extLst>
              </p:cNvPr>
              <p:cNvSpPr/>
              <p:nvPr/>
            </p:nvSpPr>
            <p:spPr>
              <a:xfrm>
                <a:off x="3807021" y="4230384"/>
                <a:ext cx="1326668" cy="3125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511B5EB-30B1-43A4-B1F9-70E5583D5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21" y="4230384"/>
                <a:ext cx="1326668" cy="312586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E81723B6-4C40-420B-A487-CB005DBC665E}"/>
              </a:ext>
            </a:extLst>
          </p:cNvPr>
          <p:cNvSpPr txBox="1"/>
          <p:nvPr/>
        </p:nvSpPr>
        <p:spPr>
          <a:xfrm>
            <a:off x="9406764" y="5936754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공돌이의 수학정리노트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angeloyeo.github.io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DCD89-0523-408E-89E4-801A1411275B}"/>
              </a:ext>
            </a:extLst>
          </p:cNvPr>
          <p:cNvSpPr txBox="1"/>
          <p:nvPr/>
        </p:nvSpPr>
        <p:spPr>
          <a:xfrm>
            <a:off x="1040771" y="4734982"/>
            <a:ext cx="1138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Sampling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66F1-E28B-32CF-BA9C-50EF205B4F45}"/>
              </a:ext>
            </a:extLst>
          </p:cNvPr>
          <p:cNvSpPr txBox="1"/>
          <p:nvPr/>
        </p:nvSpPr>
        <p:spPr>
          <a:xfrm>
            <a:off x="2156357" y="3212231"/>
            <a:ext cx="1297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Sample Statistic/</a:t>
            </a:r>
          </a:p>
          <a:p>
            <a:pPr algn="ctr"/>
            <a:r>
              <a:rPr lang="en-US" altLang="ko-KR" sz="1400" b="1" dirty="0"/>
              <a:t>Standard Error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2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통계적 추론: Big Picture</vt:lpstr>
      <vt:lpstr>Statistical Inference: 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 추론: Big Picture</dc:title>
  <dc:creator>여동훈</dc:creator>
  <cp:lastModifiedBy>여동훈</cp:lastModifiedBy>
  <cp:revision>1</cp:revision>
  <dcterms:created xsi:type="dcterms:W3CDTF">2023-04-24T02:35:55Z</dcterms:created>
  <dcterms:modified xsi:type="dcterms:W3CDTF">2023-04-24T02:39:10Z</dcterms:modified>
</cp:coreProperties>
</file>