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72" r:id="rId4"/>
    <p:sldId id="258" r:id="rId5"/>
    <p:sldId id="276" r:id="rId6"/>
    <p:sldId id="277" r:id="rId7"/>
    <p:sldId id="259" r:id="rId8"/>
    <p:sldId id="260" r:id="rId9"/>
    <p:sldId id="280" r:id="rId10"/>
    <p:sldId id="281" r:id="rId11"/>
    <p:sldId id="261" r:id="rId12"/>
    <p:sldId id="283" r:id="rId13"/>
    <p:sldId id="287" r:id="rId14"/>
    <p:sldId id="284" r:id="rId15"/>
    <p:sldId id="285" r:id="rId16"/>
    <p:sldId id="282" r:id="rId17"/>
    <p:sldId id="286" r:id="rId18"/>
    <p:sldId id="278" r:id="rId19"/>
    <p:sldId id="288" r:id="rId20"/>
    <p:sldId id="289" r:id="rId21"/>
    <p:sldId id="273" r:id="rId22"/>
    <p:sldId id="274" r:id="rId23"/>
    <p:sldId id="266" r:id="rId24"/>
    <p:sldId id="267" r:id="rId25"/>
    <p:sldId id="268" r:id="rId26"/>
    <p:sldId id="271" r:id="rId27"/>
    <p:sldId id="275" r:id="rId28"/>
    <p:sldId id="269" r:id="rId2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47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315201" y="1695886"/>
            <a:ext cx="5120895" cy="5651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896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251519" y="961863"/>
            <a:ext cx="375209" cy="523220"/>
            <a:chOff x="251519" y="961863"/>
            <a:chExt cx="375209" cy="523220"/>
          </a:xfrm>
        </p:grpSpPr>
        <p:sp>
          <p:nvSpPr>
            <p:cNvPr id="20" name="Ellipse 19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725075" y="938723"/>
            <a:ext cx="381603" cy="523220"/>
            <a:chOff x="4725075" y="938723"/>
            <a:chExt cx="381603" cy="523220"/>
          </a:xfrm>
        </p:grpSpPr>
        <p:sp>
          <p:nvSpPr>
            <p:cNvPr id="23" name="Ellipse 22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51519" y="1121729"/>
            <a:ext cx="375209" cy="523220"/>
            <a:chOff x="251519" y="961863"/>
            <a:chExt cx="375209" cy="523220"/>
          </a:xfrm>
        </p:grpSpPr>
        <p:sp>
          <p:nvSpPr>
            <p:cNvPr id="21" name="Ellipse 20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25075" y="1098589"/>
            <a:ext cx="381603" cy="523220"/>
            <a:chOff x="4725075" y="938723"/>
            <a:chExt cx="381603" cy="523220"/>
          </a:xfrm>
        </p:grpSpPr>
        <p:sp>
          <p:nvSpPr>
            <p:cNvPr id="24" name="Ellipse 23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214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251519" y="728476"/>
            <a:ext cx="8647790" cy="1667186"/>
          </a:xfrm>
        </p:spPr>
        <p:txBody>
          <a:bodyPr/>
          <a:lstStyle>
            <a:lvl1pPr algn="ctr"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70957" y="3072462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251519" y="1131806"/>
            <a:ext cx="8647789" cy="1920466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fr-FR" dirty="0" smtClean="0"/>
              <a:t>&lt; Citation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352834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3213994" cy="8699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87624" y="120359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658470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94574" y="120359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1187624" y="212736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658470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5594574" y="2127364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1187624" y="3033632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658470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5594574" y="303363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1187624" y="396973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658470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5594574" y="396973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34" name="Espace réservé du texte 20"/>
          <p:cNvSpPr>
            <a:spLocks noGrp="1"/>
          </p:cNvSpPr>
          <p:nvPr>
            <p:ph type="body" sz="quarter" idx="39" hasCustomPrompt="1"/>
          </p:nvPr>
        </p:nvSpPr>
        <p:spPr>
          <a:xfrm>
            <a:off x="1187624" y="987575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5" name="Espace réservé du texte 20"/>
          <p:cNvSpPr>
            <a:spLocks noGrp="1"/>
          </p:cNvSpPr>
          <p:nvPr>
            <p:ph type="body" sz="quarter" idx="40" hasCustomPrompt="1"/>
          </p:nvPr>
        </p:nvSpPr>
        <p:spPr>
          <a:xfrm>
            <a:off x="118762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6" name="Espace réservé du texte 20"/>
          <p:cNvSpPr>
            <a:spLocks noGrp="1"/>
          </p:cNvSpPr>
          <p:nvPr>
            <p:ph type="body" sz="quarter" idx="41" hasCustomPrompt="1"/>
          </p:nvPr>
        </p:nvSpPr>
        <p:spPr>
          <a:xfrm>
            <a:off x="118762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7" name="Espace réservé du texte 20"/>
          <p:cNvSpPr>
            <a:spLocks noGrp="1"/>
          </p:cNvSpPr>
          <p:nvPr>
            <p:ph type="body" sz="quarter" idx="42" hasCustomPrompt="1"/>
          </p:nvPr>
        </p:nvSpPr>
        <p:spPr>
          <a:xfrm>
            <a:off x="118762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8" name="Espace réservé du texte 20"/>
          <p:cNvSpPr>
            <a:spLocks noGrp="1"/>
          </p:cNvSpPr>
          <p:nvPr>
            <p:ph type="body" sz="quarter" idx="43" hasCustomPrompt="1"/>
          </p:nvPr>
        </p:nvSpPr>
        <p:spPr>
          <a:xfrm>
            <a:off x="5594574" y="987574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9" name="Espace réservé du texte 20"/>
          <p:cNvSpPr>
            <a:spLocks noGrp="1"/>
          </p:cNvSpPr>
          <p:nvPr>
            <p:ph type="body" sz="quarter" idx="44" hasCustomPrompt="1"/>
          </p:nvPr>
        </p:nvSpPr>
        <p:spPr>
          <a:xfrm>
            <a:off x="559457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0" name="Espace réservé du texte 20"/>
          <p:cNvSpPr>
            <a:spLocks noGrp="1"/>
          </p:cNvSpPr>
          <p:nvPr>
            <p:ph type="body" sz="quarter" idx="45" hasCustomPrompt="1"/>
          </p:nvPr>
        </p:nvSpPr>
        <p:spPr>
          <a:xfrm>
            <a:off x="559457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1" name="Espace réservé du texte 20"/>
          <p:cNvSpPr>
            <a:spLocks noGrp="1"/>
          </p:cNvSpPr>
          <p:nvPr>
            <p:ph type="body" sz="quarter" idx="46" hasCustomPrompt="1"/>
          </p:nvPr>
        </p:nvSpPr>
        <p:spPr>
          <a:xfrm>
            <a:off x="559457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318195" y="1862704"/>
            <a:ext cx="8502277" cy="565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9" name="Forme libre 8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477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797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8100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1979712" y="-1488"/>
            <a:ext cx="4774934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1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3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9"/>
          <p:cNvSpPr txBox="1">
            <a:spLocks/>
          </p:cNvSpPr>
          <p:nvPr/>
        </p:nvSpPr>
        <p:spPr>
          <a:xfrm rot="16200000">
            <a:off x="7828691" y="2120627"/>
            <a:ext cx="2342405" cy="144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© Sodifrance. All rights reserved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0" y="-1488"/>
            <a:ext cx="6503126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76" y="4797735"/>
            <a:ext cx="1390668" cy="2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849952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21E6F78-90A6-41AB-832F-B553D60153AC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835696" y="4842098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0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2996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fr-FR" sz="3200" kern="1200" baseline="0" dirty="0" smtClean="0">
          <a:solidFill>
            <a:schemeClr val="accent6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20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6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10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.eclipse.org/c/platform/eclipse.platform.text.git/tree/org.eclipse.jface.text.examples/src/org/eclipse/jface/text/examples/codemining/CodeMiningDemo.java" TargetMode="Externa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elozerr/typescript.java" TargetMode="External"/><Relationship Id="rId3" Type="http://schemas.openxmlformats.org/officeDocument/2006/relationships/hyperlink" Target="https://www.eclipse.org/eclipse/news/4.8/platform_isv.php" TargetMode="External"/><Relationship Id="rId7" Type="http://schemas.openxmlformats.org/officeDocument/2006/relationships/hyperlink" Target="https://github.com/angelozerr/angular-eclipse" TargetMode="External"/><Relationship Id="rId2" Type="http://schemas.openxmlformats.org/officeDocument/2006/relationships/hyperlink" Target="https://www.eclipse.org/webtools/releases/3.8.0/NewAndNoteworthy/sourceediting.php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github.com/angelozerr/tern.java" TargetMode="External"/><Relationship Id="rId5" Type="http://schemas.openxmlformats.org/officeDocument/2006/relationships/hyperlink" Target="https://github.com/angelozerr/angularjs-eclipse" TargetMode="External"/><Relationship Id="rId4" Type="http://schemas.openxmlformats.org/officeDocument/2006/relationships/hyperlink" Target="https://github.com/eclipse/tm4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projects.eclipse.org/projects/technology.lsp4e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jdt-codemining" TargetMode="External"/><Relationship Id="rId2" Type="http://schemas.openxmlformats.org/officeDocument/2006/relationships/hyperlink" Target="https://blogs.itemis.com/en/code-mining-support-in-xtext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it.eclipse.org/c/platform/eclipse.platform.text.git/tree/org.eclipse.jface.text.examples/src/org/eclipse/jface/text/examples/sources/inlined/InlinedAnnotationDemo.java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Eclipse Code Mining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One of a new Eclipse Photon feature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8372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- </a:t>
            </a:r>
            <a:r>
              <a:rPr lang="fr-FR" dirty="0" err="1" smtClean="0"/>
              <a:t>Process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Compute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r>
              <a:rPr lang="fr-FR" b="1" dirty="0" smtClean="0"/>
              <a:t> of code </a:t>
            </a:r>
            <a:r>
              <a:rPr lang="fr-FR" b="1" dirty="0" err="1" smtClean="0"/>
              <a:t>minings</a:t>
            </a:r>
            <a:r>
              <a:rPr lang="fr-FR" dirty="0" smtClean="0"/>
              <a:t> for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editor content</a:t>
            </a:r>
            <a:endParaRPr lang="fr-FR" b="1" dirty="0" smtClean="0"/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position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label</a:t>
            </a:r>
            <a:r>
              <a:rPr lang="fr-FR" dirty="0" smtClean="0"/>
              <a:t> if the </a:t>
            </a:r>
            <a:r>
              <a:rPr lang="fr-FR" dirty="0" err="1" smtClean="0"/>
              <a:t>compute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label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and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endParaRPr lang="fr-FR" dirty="0" smtClean="0"/>
          </a:p>
          <a:p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/>
              <a:t> </a:t>
            </a:r>
            <a:r>
              <a:rPr lang="fr-FR" b="1" dirty="0" err="1" smtClean="0"/>
              <a:t>render</a:t>
            </a:r>
            <a:r>
              <a:rPr lang="fr-FR" b="1" dirty="0" smtClean="0"/>
              <a:t> the </a:t>
            </a:r>
            <a:r>
              <a:rPr lang="fr-FR" b="1" dirty="0" err="1" smtClean="0"/>
              <a:t>computed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endParaRPr lang="fr-FR" b="1" dirty="0" smtClean="0"/>
          </a:p>
          <a:p>
            <a:pPr lvl="2"/>
            <a:r>
              <a:rPr lang="fr-FR" dirty="0" smtClean="0"/>
              <a:t>group by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position and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a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</a:p>
          <a:p>
            <a:pPr lvl="2"/>
            <a:r>
              <a:rPr lang="fr-FR" dirty="0" smtClean="0"/>
              <a:t>update annotation support </a:t>
            </a:r>
            <a:r>
              <a:rPr lang="fr-FR" dirty="0" err="1" smtClean="0"/>
              <a:t>with</a:t>
            </a:r>
            <a:r>
              <a:rPr lang="fr-FR" dirty="0" smtClean="0"/>
              <a:t> the new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The update of annotations call the </a:t>
            </a:r>
            <a:r>
              <a:rPr lang="fr-FR" dirty="0" err="1" smtClean="0"/>
              <a:t>AnnotationPainter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annotations: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visible </a:t>
            </a:r>
            <a:r>
              <a:rPr lang="fr-FR" dirty="0" err="1" smtClean="0"/>
              <a:t>lines</a:t>
            </a:r>
            <a:endParaRPr lang="fr-FR" dirty="0" smtClean="0"/>
          </a:p>
          <a:p>
            <a:pPr lvl="1"/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If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ready</a:t>
            </a:r>
            <a:r>
              <a:rPr lang="fr-FR" dirty="0"/>
              <a:t> </a:t>
            </a:r>
            <a:r>
              <a:rPr lang="fr-FR" dirty="0" smtClean="0"/>
              <a:t>(not </a:t>
            </a:r>
            <a:r>
              <a:rPr lang="fr-FR" dirty="0" err="1" smtClean="0"/>
              <a:t>resolved</a:t>
            </a:r>
            <a:r>
              <a:rPr lang="fr-FR" dirty="0" smtClean="0"/>
              <a:t>),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background, 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the parent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2 « 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>
                <a:solidFill>
                  <a:srgbClr val="FF0000"/>
                </a:solidFill>
              </a:rPr>
              <a:t> »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smtClean="0"/>
              <a:t>use of </a:t>
            </a:r>
            <a:r>
              <a:rPr lang="fr-FR" b="1" dirty="0" err="1" smtClean="0"/>
              <a:t>CompletableFuture</a:t>
            </a:r>
            <a:r>
              <a:rPr lang="fr-FR" dirty="0" smtClean="0"/>
              <a:t> (</a:t>
            </a:r>
            <a:r>
              <a:rPr lang="fr-FR" dirty="0" err="1" smtClean="0"/>
              <a:t>thenApply</a:t>
            </a:r>
            <a:r>
              <a:rPr lang="fr-FR" dirty="0" smtClean="0"/>
              <a:t>/</a:t>
            </a:r>
            <a:r>
              <a:rPr lang="fr-FR" dirty="0" err="1" smtClean="0"/>
              <a:t>thenRun</a:t>
            </a:r>
            <a:r>
              <a:rPr lang="fr-FR" dirty="0" smtClean="0"/>
              <a:t>).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editor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opened</a:t>
            </a:r>
            <a:r>
              <a:rPr lang="fr-FR" dirty="0" smtClean="0"/>
              <a:t> and content changes.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ICodeMining</a:t>
            </a:r>
            <a:endParaRPr lang="en-US" b="1" dirty="0" smtClean="0"/>
          </a:p>
          <a:p>
            <a:r>
              <a:rPr lang="en-US" b="1" dirty="0" err="1" smtClean="0"/>
              <a:t>ICodeMiningProvider</a:t>
            </a:r>
            <a:endParaRPr lang="en-US" b="1" dirty="0" smtClean="0"/>
          </a:p>
          <a:p>
            <a:r>
              <a:rPr lang="en-US" b="1" dirty="0" smtClean="0"/>
              <a:t>ISourceViewerExtension5</a:t>
            </a:r>
          </a:p>
          <a:p>
            <a:r>
              <a:rPr lang="en-US" dirty="0" smtClean="0"/>
              <a:t>Use of </a:t>
            </a:r>
            <a:r>
              <a:rPr lang="en-US" b="1" dirty="0" err="1" smtClean="0"/>
              <a:t>CompletableFuture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err="1" smtClean="0"/>
              <a:t>ICodeMiningProvider#provideCodeMinings</a:t>
            </a:r>
            <a:r>
              <a:rPr lang="en-US" b="1" dirty="0" smtClean="0"/>
              <a:t> </a:t>
            </a:r>
            <a:r>
              <a:rPr lang="en-US" dirty="0" smtClean="0"/>
              <a:t>to create code </a:t>
            </a:r>
            <a:r>
              <a:rPr lang="en-US" dirty="0" err="1" smtClean="0"/>
              <a:t>minings</a:t>
            </a:r>
            <a:r>
              <a:rPr lang="en-US" dirty="0" smtClean="0"/>
              <a:t> instances with position</a:t>
            </a:r>
          </a:p>
          <a:p>
            <a:pPr lvl="2"/>
            <a:r>
              <a:rPr lang="en-US" dirty="0" smtClean="0"/>
              <a:t>must be fast: to avoid not creating other mining of other code mining provider.</a:t>
            </a:r>
          </a:p>
          <a:p>
            <a:pPr lvl="1"/>
            <a:r>
              <a:rPr lang="en-US" b="1" dirty="0" err="1" smtClean="0"/>
              <a:t>ICodeMining#resolve</a:t>
            </a:r>
            <a:r>
              <a:rPr lang="en-US" b="1" dirty="0" smtClean="0"/>
              <a:t>: </a:t>
            </a:r>
            <a:r>
              <a:rPr lang="en-US" dirty="0" smtClean="0"/>
              <a:t>to resolve content of mining if it takes time</a:t>
            </a:r>
          </a:p>
          <a:p>
            <a:pPr lvl="2"/>
            <a:r>
              <a:rPr lang="en-US" dirty="0" smtClean="0"/>
              <a:t>can be slow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ICodeMining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AbstractCodeMining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setLabel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mining</a:t>
            </a:r>
          </a:p>
          <a:p>
            <a:pPr lvl="1"/>
            <a:r>
              <a:rPr lang="en-US" dirty="0" smtClean="0"/>
              <a:t>2 code mining kinds which extends </a:t>
            </a:r>
            <a:r>
              <a:rPr lang="en-US" b="1" dirty="0" err="1"/>
              <a:t>AbstractCodeMining</a:t>
            </a:r>
            <a:r>
              <a:rPr lang="en-US" b="1" dirty="0"/>
              <a:t> 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 smtClean="0"/>
              <a:t>LineHeaderCodeMining</a:t>
            </a:r>
            <a:endParaRPr lang="en-US" b="1" dirty="0"/>
          </a:p>
          <a:p>
            <a:pPr lvl="2"/>
            <a:r>
              <a:rPr lang="en-US" b="1" dirty="0" err="1" smtClean="0"/>
              <a:t>LineContentCodeMining</a:t>
            </a:r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API- </a:t>
            </a:r>
            <a:r>
              <a:rPr lang="en-US" dirty="0" err="1"/>
              <a:t>ICodeMiningProvider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(</a:t>
            </a:r>
            <a:r>
              <a:rPr lang="fr-FR" dirty="0" err="1" smtClean="0"/>
              <a:t>resolved</a:t>
            </a:r>
            <a:r>
              <a:rPr lang="fr-FR" dirty="0" smtClean="0"/>
              <a:t> or not)</a:t>
            </a: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7614"/>
            <a:ext cx="6291718" cy="31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/>
              <a:t>ISourceViewerExtension5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minings</a:t>
            </a:r>
            <a:endParaRPr lang="fr-FR" dirty="0" smtClean="0"/>
          </a:p>
          <a:p>
            <a:r>
              <a:rPr lang="fr-FR" dirty="0" err="1" smtClean="0"/>
              <a:t>Register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providers</a:t>
            </a:r>
          </a:p>
          <a:p>
            <a:r>
              <a:rPr lang="fr-FR" dirty="0" smtClean="0"/>
              <a:t>Update code </a:t>
            </a:r>
            <a:r>
              <a:rPr lang="fr-FR" dirty="0" err="1" smtClean="0"/>
              <a:t>minings</a:t>
            </a:r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987574"/>
            <a:ext cx="4134669" cy="32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CalculatorWithCodeMining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7614"/>
            <a:ext cx="35433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01" y="1335604"/>
            <a:ext cx="2609850" cy="8286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503634"/>
            <a:ext cx="7960641" cy="10137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20" y="2206238"/>
            <a:ext cx="4638880" cy="102530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84" y="2327495"/>
            <a:ext cx="492626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and </a:t>
            </a:r>
            <a:r>
              <a:rPr lang="fr-FR" dirty="0" err="1" smtClean="0"/>
              <a:t>resolved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err="1" smtClean="0"/>
              <a:t>ICodeMining#isResolved</a:t>
            </a:r>
            <a:r>
              <a:rPr lang="fr-FR" b="1" dirty="0" smtClean="0"/>
              <a:t>()</a:t>
            </a:r>
          </a:p>
          <a:p>
            <a:r>
              <a:rPr lang="fr-FR" dirty="0" smtClean="0"/>
              <a:t>A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her</a:t>
            </a:r>
            <a:r>
              <a:rPr lang="fr-FR" dirty="0" smtClean="0"/>
              <a:t> </a:t>
            </a:r>
            <a:r>
              <a:rPr lang="fr-FR" b="1" dirty="0" smtClean="0"/>
              <a:t>content </a:t>
            </a:r>
            <a:r>
              <a:rPr lang="fr-FR" b="1" dirty="0" err="1" smtClean="0"/>
              <a:t>is</a:t>
            </a:r>
            <a:r>
              <a:rPr lang="fr-FR" b="1" dirty="0" smtClean="0"/>
              <a:t> </a:t>
            </a:r>
            <a:r>
              <a:rPr lang="fr-FR" b="1" dirty="0" err="1" smtClean="0"/>
              <a:t>ready</a:t>
            </a:r>
            <a:r>
              <a:rPr lang="fr-FR" dirty="0" smtClean="0"/>
              <a:t>.</a:t>
            </a:r>
          </a:p>
          <a:p>
            <a:r>
              <a:rPr lang="fr-FR" dirty="0" smtClean="0"/>
              <a:t>A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r>
              <a:rPr lang="fr-FR" b="1" dirty="0" smtClean="0"/>
              <a:t>Label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important (</a:t>
            </a:r>
            <a:r>
              <a:rPr lang="fr-FR" dirty="0" err="1" smtClean="0"/>
              <a:t>even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drawn</a:t>
            </a:r>
            <a:r>
              <a:rPr lang="fr-FR" dirty="0" smtClean="0"/>
              <a:t>):</a:t>
            </a:r>
          </a:p>
          <a:p>
            <a:pPr lvl="1"/>
            <a:r>
              <a:rPr lang="fr-FR" b="1" dirty="0" err="1" smtClean="0"/>
              <a:t>null</a:t>
            </a:r>
            <a:r>
              <a:rPr lang="fr-FR" dirty="0" smtClean="0"/>
              <a:t>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not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pPr lvl="1"/>
            <a:r>
              <a:rPr lang="fr-FR" b="1" dirty="0" smtClean="0"/>
              <a:t>‘’</a:t>
            </a:r>
            <a:r>
              <a:rPr lang="fr-FR" dirty="0" smtClean="0"/>
              <a:t> (</a:t>
            </a:r>
            <a:r>
              <a:rPr lang="fr-FR" dirty="0" err="1" smtClean="0"/>
              <a:t>empty</a:t>
            </a:r>
            <a:r>
              <a:rPr lang="fr-FR" dirty="0" smtClean="0"/>
              <a:t>):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not visible</a:t>
            </a:r>
          </a:p>
          <a:p>
            <a:pPr lvl="1"/>
            <a:r>
              <a:rPr lang="fr-FR" b="1" dirty="0" err="1" smtClean="0"/>
              <a:t>filled</a:t>
            </a:r>
            <a:r>
              <a:rPr lang="fr-FR" dirty="0" smtClean="0"/>
              <a:t> 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r>
              <a:rPr lang="fr-FR" dirty="0" smtClean="0"/>
              <a:t>In the </a:t>
            </a:r>
            <a:r>
              <a:rPr lang="fr-FR" dirty="0" err="1" smtClean="0"/>
              <a:t>codeming</a:t>
            </a:r>
            <a:r>
              <a:rPr lang="fr-FR" dirty="0" smtClean="0"/>
              <a:t> provider:</a:t>
            </a:r>
          </a:p>
          <a:p>
            <a:pPr lvl="1"/>
            <a:r>
              <a:rPr lang="fr-FR" dirty="0" smtClean="0"/>
              <a:t>Update the label of </a:t>
            </a:r>
            <a:r>
              <a:rPr lang="fr-FR" dirty="0" err="1" smtClean="0"/>
              <a:t>mining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smtClean="0"/>
              <a:t>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ICodeMining#setLabel</a:t>
            </a:r>
            <a:endParaRPr lang="fr-FR" b="1" dirty="0" smtClean="0"/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b="1" dirty="0" err="1" smtClean="0"/>
              <a:t>AbstractCodeMining#doResolve</a:t>
            </a:r>
            <a:r>
              <a:rPr lang="fr-FR" dirty="0" smtClean="0"/>
              <a:t> if label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8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Adnaced</a:t>
            </a:r>
            <a:r>
              <a:rPr lang="fr-FR" dirty="0" smtClean="0"/>
              <a:t> Code Mining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 err="1" smtClean="0">
                <a:hlinkClick r:id="rId2"/>
              </a:rPr>
              <a:t>CodeMiningDemo</a:t>
            </a:r>
            <a:r>
              <a:rPr lang="en-US" dirty="0"/>
              <a:t> shows in action:</a:t>
            </a:r>
          </a:p>
          <a:p>
            <a:pPr lvl="1"/>
            <a:r>
              <a:rPr lang="en-US" b="1" dirty="0" err="1" smtClean="0"/>
              <a:t>LineHeaderCodeMining</a:t>
            </a:r>
            <a:r>
              <a:rPr lang="en-US" b="1" dirty="0" smtClean="0"/>
              <a:t>: </a:t>
            </a:r>
            <a:r>
              <a:rPr lang="en-US" dirty="0" smtClean="0"/>
              <a:t>which can take some time to compute </a:t>
            </a:r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94433"/>
            <a:ext cx="6191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Extension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with </a:t>
            </a:r>
            <a:r>
              <a:rPr lang="fr-FR" dirty="0" err="1" smtClean="0"/>
              <a:t>any</a:t>
            </a:r>
            <a:r>
              <a:rPr lang="fr-FR" dirty="0" smtClean="0"/>
              <a:t> editor</a:t>
            </a:r>
          </a:p>
          <a:p>
            <a:r>
              <a:rPr lang="fr-FR" b="1" smtClean="0"/>
              <a:t>org.eclipse.ui.workbench.texteditor.codeminingProviders</a:t>
            </a:r>
            <a:r>
              <a:rPr lang="fr-FR" dirty="0" smtClean="0"/>
              <a:t> </a:t>
            </a:r>
            <a:r>
              <a:rPr lang="fr-FR" dirty="0" smtClean="0"/>
              <a:t>extension point</a:t>
            </a:r>
          </a:p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smtClean="0"/>
              <a:t>editor 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 err="1" smtClean="0"/>
              <a:t>dotproject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1" y="2283718"/>
            <a:ext cx="8244408" cy="215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Working</a:t>
            </a:r>
            <a:r>
              <a:rPr lang="fr-FR" dirty="0" smtClean="0"/>
              <a:t> at </a:t>
            </a:r>
            <a:r>
              <a:rPr lang="fr-FR" b="1" dirty="0" err="1" smtClean="0"/>
              <a:t>Sodifrance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endParaRPr lang="fr-FR" dirty="0" smtClean="0"/>
          </a:p>
          <a:p>
            <a:r>
              <a:rPr lang="fr-FR" b="1" dirty="0" smtClean="0"/>
              <a:t>Java EE / RCP </a:t>
            </a:r>
            <a:r>
              <a:rPr lang="fr-FR" b="1" dirty="0" err="1" smtClean="0"/>
              <a:t>developer</a:t>
            </a:r>
            <a:endParaRPr lang="fr-FR" b="1" dirty="0" smtClean="0"/>
          </a:p>
          <a:p>
            <a:r>
              <a:rPr lang="fr-FR" dirty="0" smtClean="0"/>
              <a:t>Eclipse </a:t>
            </a:r>
            <a:r>
              <a:rPr lang="fr-FR" b="1" dirty="0" smtClean="0"/>
              <a:t>contribution</a:t>
            </a:r>
            <a:r>
              <a:rPr lang="fr-FR" dirty="0" smtClean="0"/>
              <a:t>, </a:t>
            </a:r>
            <a:r>
              <a:rPr lang="fr-FR" dirty="0" err="1" smtClean="0"/>
              <a:t>creator</a:t>
            </a:r>
            <a:r>
              <a:rPr lang="fr-FR" dirty="0" smtClean="0"/>
              <a:t> of:</a:t>
            </a:r>
          </a:p>
          <a:p>
            <a:pPr lvl="1"/>
            <a:r>
              <a:rPr lang="fr-FR" dirty="0" smtClean="0"/>
              <a:t>E4 CSS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WTP JSON Editor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Code Mining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TM4e</a:t>
            </a:r>
            <a:r>
              <a:rPr lang="fr-FR" dirty="0" smtClean="0"/>
              <a:t> (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with </a:t>
            </a:r>
            <a:r>
              <a:rPr lang="fr-FR" dirty="0" err="1" smtClean="0"/>
              <a:t>TextMate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b="1" dirty="0" smtClean="0"/>
              <a:t>Eclipse plugins</a:t>
            </a:r>
            <a:r>
              <a:rPr lang="fr-FR" dirty="0" smtClean="0"/>
              <a:t>, </a:t>
            </a:r>
            <a:r>
              <a:rPr lang="fr-FR" dirty="0" err="1"/>
              <a:t>creator</a:t>
            </a:r>
            <a:r>
              <a:rPr lang="fr-FR" dirty="0"/>
              <a:t> of :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AngularJS</a:t>
            </a:r>
            <a:r>
              <a:rPr lang="fr-FR" dirty="0" smtClean="0">
                <a:hlinkClick r:id="rId5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6"/>
              </a:rPr>
              <a:t>Tern</a:t>
            </a:r>
            <a:r>
              <a:rPr lang="fr-FR" dirty="0" smtClean="0">
                <a:hlinkClick r:id="rId6"/>
              </a:rPr>
              <a:t> IDE</a:t>
            </a:r>
            <a:endParaRPr lang="fr-FR" dirty="0" smtClean="0"/>
          </a:p>
          <a:p>
            <a:pPr lvl="1"/>
            <a:r>
              <a:rPr lang="fr-FR" dirty="0" err="1" smtClean="0">
                <a:hlinkClick r:id="rId7"/>
              </a:rPr>
              <a:t>Angular</a:t>
            </a:r>
            <a:r>
              <a:rPr lang="fr-FR" dirty="0" smtClean="0">
                <a:hlinkClick r:id="rId7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8"/>
              </a:rPr>
              <a:t>TypeScript</a:t>
            </a:r>
            <a:r>
              <a:rPr lang="fr-FR" dirty="0" smtClean="0">
                <a:hlinkClick r:id="rId8"/>
              </a:rPr>
              <a:t> IDE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</a:t>
            </a:r>
            <a:r>
              <a:rPr lang="fr-FR" dirty="0" err="1" smtClean="0"/>
              <a:t>Minining</a:t>
            </a:r>
            <a:r>
              <a:rPr lang="fr-FR" dirty="0" smtClean="0"/>
              <a:t> - </a:t>
            </a:r>
            <a:r>
              <a:rPr lang="fr-FR" dirty="0" err="1" smtClean="0"/>
              <a:t>Recipe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Implements</a:t>
            </a:r>
            <a:r>
              <a:rPr lang="fr-FR" dirty="0" smtClean="0"/>
              <a:t> </a:t>
            </a:r>
            <a:r>
              <a:rPr lang="fr-FR" dirty="0" err="1" smtClean="0"/>
              <a:t>ICodeMiningProvider</a:t>
            </a:r>
            <a:endParaRPr lang="fr-FR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instances </a:t>
            </a:r>
            <a:r>
              <a:rPr lang="fr-FR" dirty="0" err="1" smtClean="0"/>
              <a:t>with</a:t>
            </a:r>
            <a:r>
              <a:rPr lang="fr-FR" dirty="0" smtClean="0"/>
              <a:t> a position and label or not</a:t>
            </a:r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have label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time,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AbstractCodeMining#doResolve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Register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provider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ISourceViewerExtension5#setCodeMiningProviders</a:t>
            </a:r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codeMiningProvider</a:t>
            </a:r>
            <a:r>
              <a:rPr lang="fr-FR" dirty="0" smtClean="0"/>
              <a:t> extension point</a:t>
            </a:r>
          </a:p>
          <a:p>
            <a:r>
              <a:rPr lang="fr-FR" dirty="0" smtClean="0"/>
              <a:t>Update </a:t>
            </a:r>
            <a:r>
              <a:rPr lang="fr-FR" dirty="0" err="1" smtClean="0"/>
              <a:t>mining</a:t>
            </a:r>
            <a:r>
              <a:rPr lang="fr-FR" dirty="0" smtClean="0"/>
              <a:t> support </a:t>
            </a:r>
          </a:p>
          <a:p>
            <a:pPr lvl="1"/>
            <a:r>
              <a:rPr lang="fr-FR" dirty="0" smtClean="0"/>
              <a:t>With a thread a </a:t>
            </a:r>
            <a:r>
              <a:rPr lang="fr-FR" dirty="0" err="1" smtClean="0"/>
              <a:t>reconciler</a:t>
            </a:r>
            <a:r>
              <a:rPr lang="fr-FR" dirty="0" smtClean="0"/>
              <a:t>(ex: </a:t>
            </a:r>
            <a:r>
              <a:rPr lang="fr-FR" dirty="0" err="1" smtClean="0"/>
              <a:t>CodeMiningReconciler</a:t>
            </a:r>
            <a:r>
              <a:rPr lang="fr-FR" dirty="0" smtClean="0"/>
              <a:t>), or </a:t>
            </a:r>
            <a:r>
              <a:rPr lang="fr-FR" dirty="0" err="1" smtClean="0"/>
              <a:t>other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</a:p>
          <a:p>
            <a:pPr lvl="1"/>
            <a:r>
              <a:rPr lang="fr-FR" dirty="0" smtClean="0"/>
              <a:t>JDT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</a:t>
            </a:r>
          </a:p>
          <a:p>
            <a:pPr lvl="1"/>
            <a:r>
              <a:rPr lang="fr-FR" dirty="0" smtClean="0"/>
              <a:t>LSP4e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6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real use case 1 /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LSP4e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projects.eclipse.org/projects/technology.lsp4e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Code Lens</a:t>
            </a:r>
            <a:r>
              <a:rPr lang="fr-FR" dirty="0" smtClean="0"/>
              <a:t> </a:t>
            </a:r>
            <a:r>
              <a:rPr lang="fr-FR" b="1" dirty="0" smtClean="0"/>
              <a:t>support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Tools 4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Color</a:t>
            </a:r>
            <a:r>
              <a:rPr lang="fr-FR" b="1" dirty="0" smtClean="0"/>
              <a:t> support </a:t>
            </a:r>
            <a:r>
              <a:rPr lang="fr-FR" dirty="0" smtClean="0"/>
              <a:t>(</a:t>
            </a:r>
            <a:r>
              <a:rPr lang="fr-FR" dirty="0" err="1" smtClean="0"/>
              <a:t>experimental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</a:p>
          <a:p>
            <a:pPr lvl="2"/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63838"/>
            <a:ext cx="3933825" cy="1085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01" y="1696393"/>
            <a:ext cx="5715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Code Mining – </a:t>
            </a:r>
            <a:r>
              <a:rPr lang="fr-FR" dirty="0" smtClean="0"/>
              <a:t>real use </a:t>
            </a:r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/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Xtext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blogs.itemis.com/en/code-mining-support-in-xtext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JDT Code Mining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github.com/angelozerr/jdt-codemining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75866"/>
            <a:ext cx="3505200" cy="1343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227260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</a:t>
            </a:r>
            <a:r>
              <a:rPr lang="fr-FR" dirty="0" err="1" smtClean="0"/>
              <a:t>generic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BlueSky</a:t>
            </a:r>
            <a:r>
              <a:rPr lang="fr-FR" dirty="0" smtClean="0"/>
              <a:t> and 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91630"/>
            <a:ext cx="39338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JDT 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Technical</a:t>
            </a:r>
            <a:r>
              <a:rPr lang="fr-FR" dirty="0" smtClean="0"/>
              <a:t> 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err="1" smtClean="0"/>
              <a:t>takes</a:t>
            </a:r>
            <a:r>
              <a:rPr lang="fr-FR" dirty="0" smtClean="0"/>
              <a:t> place by </a:t>
            </a:r>
            <a:r>
              <a:rPr lang="fr-FR" dirty="0" err="1" smtClean="0"/>
              <a:t>updating</a:t>
            </a:r>
            <a:r>
              <a:rPr lang="fr-FR" dirty="0" smtClean="0"/>
              <a:t> </a:t>
            </a:r>
            <a:r>
              <a:rPr lang="fr-FR" b="1" dirty="0" err="1" smtClean="0"/>
              <a:t>StyledText#setStyleRange</a:t>
            </a:r>
            <a:r>
              <a:rPr lang="fr-FR" dirty="0" smtClean="0"/>
              <a:t> / </a:t>
            </a:r>
            <a:r>
              <a:rPr lang="fr-FR" b="1" dirty="0" err="1" smtClean="0"/>
              <a:t>GlyphMetrics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Line </a:t>
            </a:r>
            <a:r>
              <a:rPr lang="fr-FR" b="1" dirty="0" smtClean="0"/>
              <a:t>header</a:t>
            </a:r>
            <a:r>
              <a:rPr lang="fr-FR" dirty="0" smtClean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 : </a:t>
            </a:r>
            <a:r>
              <a:rPr lang="fr-FR" b="1" dirty="0" err="1" smtClean="0"/>
              <a:t>GlyphMetrics</a:t>
            </a:r>
            <a:r>
              <a:rPr lang="fr-FR" b="1" dirty="0" smtClean="0"/>
              <a:t> </a:t>
            </a:r>
            <a:r>
              <a:rPr lang="fr-FR" b="1" dirty="0" err="1" smtClean="0"/>
              <a:t>ascent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endParaRPr lang="fr-FR" dirty="0" smtClean="0"/>
          </a:p>
          <a:p>
            <a:pPr lvl="1"/>
            <a:r>
              <a:rPr lang="fr-FR" dirty="0"/>
              <a:t>Line </a:t>
            </a:r>
            <a:r>
              <a:rPr lang="fr-FR" b="1" dirty="0" smtClean="0"/>
              <a:t>content </a:t>
            </a:r>
            <a:r>
              <a:rPr lang="fr-FR" dirty="0" err="1" smtClean="0"/>
              <a:t>Inlined</a:t>
            </a:r>
            <a:r>
              <a:rPr lang="fr-FR" dirty="0" smtClean="0"/>
              <a:t> annotation :  </a:t>
            </a:r>
            <a:r>
              <a:rPr lang="fr-FR" b="1" dirty="0" err="1"/>
              <a:t>GlyphMetrics</a:t>
            </a:r>
            <a:r>
              <a:rPr lang="fr-FR" b="1" dirty="0"/>
              <a:t> </a:t>
            </a:r>
            <a:r>
              <a:rPr lang="fr-FR" b="1" dirty="0" err="1" smtClean="0"/>
              <a:t>width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 smtClean="0"/>
              <a:t>updated</a:t>
            </a:r>
            <a:endParaRPr lang="fr-FR" dirty="0" smtClean="0"/>
          </a:p>
          <a:p>
            <a:r>
              <a:rPr lang="fr-FR" dirty="0" smtClean="0"/>
              <a:t>Use of </a:t>
            </a:r>
            <a:r>
              <a:rPr lang="fr-FR" b="1" dirty="0" err="1" smtClean="0"/>
              <a:t>GlyphMetrics</a:t>
            </a:r>
            <a:r>
              <a:rPr lang="fr-FR" dirty="0" smtClean="0"/>
              <a:t> for a </a:t>
            </a:r>
            <a:r>
              <a:rPr lang="fr-FR" dirty="0" err="1" smtClean="0"/>
              <a:t>given</a:t>
            </a:r>
            <a:r>
              <a:rPr lang="fr-FR" dirty="0" smtClean="0"/>
              <a:t> offset replace </a:t>
            </a:r>
            <a:r>
              <a:rPr lang="fr-FR" dirty="0" err="1" smtClean="0"/>
              <a:t>text</a:t>
            </a:r>
            <a:r>
              <a:rPr lang="fr-FR" dirty="0" smtClean="0"/>
              <a:t> content</a:t>
            </a:r>
          </a:p>
          <a:p>
            <a:pPr lvl="1"/>
            <a:r>
              <a:rPr lang="fr-FR" dirty="0" err="1" smtClean="0"/>
              <a:t>requires</a:t>
            </a:r>
            <a:r>
              <a:rPr lang="fr-FR" dirty="0" smtClean="0"/>
              <a:t> the </a:t>
            </a:r>
            <a:r>
              <a:rPr lang="fr-FR" dirty="0" err="1" smtClean="0"/>
              <a:t>redraw</a:t>
            </a:r>
            <a:r>
              <a:rPr lang="fr-FR" dirty="0" smtClean="0"/>
              <a:t> of the </a:t>
            </a:r>
            <a:r>
              <a:rPr lang="fr-FR" dirty="0" err="1" smtClean="0"/>
              <a:t>character</a:t>
            </a:r>
            <a:endParaRPr lang="fr-FR" dirty="0" smtClean="0"/>
          </a:p>
          <a:p>
            <a:r>
              <a:rPr lang="fr-FR" b="1" dirty="0" err="1" smtClean="0"/>
              <a:t>StyledText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been </a:t>
            </a:r>
            <a:r>
              <a:rPr lang="fr-FR" dirty="0" err="1" smtClean="0"/>
              <a:t>improved</a:t>
            </a:r>
            <a:endParaRPr lang="fr-FR" dirty="0" smtClean="0"/>
          </a:p>
          <a:p>
            <a:pPr lvl="1"/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cursor</a:t>
            </a:r>
            <a:r>
              <a:rPr lang="fr-FR" dirty="0" smtClean="0"/>
              <a:t>: line header annotation must not have </a:t>
            </a:r>
            <a:r>
              <a:rPr lang="fr-FR" dirty="0" err="1" smtClean="0"/>
              <a:t>cursor</a:t>
            </a:r>
            <a:endParaRPr lang="fr-FR" dirty="0" smtClean="0"/>
          </a:p>
          <a:p>
            <a:pPr lvl="1"/>
            <a:r>
              <a:rPr lang="fr-FR" dirty="0" err="1" smtClean="0"/>
              <a:t>Improve</a:t>
            </a:r>
            <a:r>
              <a:rPr lang="fr-FR" dirty="0" smtClean="0"/>
              <a:t> performance:  with variable line </a:t>
            </a:r>
            <a:r>
              <a:rPr lang="fr-FR" dirty="0" err="1" smtClean="0"/>
              <a:t>height</a:t>
            </a:r>
            <a:r>
              <a:rPr lang="fr-FR" dirty="0" smtClean="0"/>
              <a:t> (</a:t>
            </a:r>
            <a:r>
              <a:rPr lang="fr-FR" dirty="0" err="1" smtClean="0"/>
              <a:t>word</a:t>
            </a:r>
            <a:r>
              <a:rPr lang="fr-FR" dirty="0" smtClean="0"/>
              <a:t> wrap)</a:t>
            </a:r>
          </a:p>
          <a:p>
            <a:r>
              <a:rPr lang="fr-FR" b="1" dirty="0" smtClean="0"/>
              <a:t>Line </a:t>
            </a:r>
            <a:r>
              <a:rPr lang="fr-FR" b="1" dirty="0" err="1" smtClean="0"/>
              <a:t>number</a:t>
            </a:r>
            <a:r>
              <a:rPr lang="fr-FR" b="1" dirty="0" smtClean="0"/>
              <a:t> / </a:t>
            </a:r>
            <a:r>
              <a:rPr lang="fr-FR" b="1" dirty="0" err="1" smtClean="0"/>
              <a:t>Fold</a:t>
            </a:r>
            <a:r>
              <a:rPr lang="fr-FR" b="1" dirty="0" smtClean="0"/>
              <a:t> </a:t>
            </a:r>
            <a:r>
              <a:rPr lang="fr-FR" b="1" dirty="0" err="1" smtClean="0"/>
              <a:t>icon</a:t>
            </a:r>
            <a:r>
              <a:rPr lang="fr-FR" dirty="0" smtClean="0"/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2574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Bugzilla</a:t>
            </a:r>
            <a:r>
              <a:rPr lang="fr-FR" dirty="0" smtClean="0"/>
              <a:t>: tag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[code </a:t>
            </a:r>
            <a:r>
              <a:rPr lang="fr-FR" b="1" dirty="0" err="1" smtClean="0"/>
              <a:t>mining</a:t>
            </a:r>
            <a:r>
              <a:rPr lang="fr-FR" b="1" dirty="0" smtClean="0"/>
              <a:t>]</a:t>
            </a:r>
          </a:p>
          <a:p>
            <a:pPr lvl="2"/>
            <a:r>
              <a:rPr lang="fr-FR" dirty="0" smtClean="0"/>
              <a:t>SWT</a:t>
            </a:r>
          </a:p>
          <a:p>
            <a:pPr lvl="2"/>
            <a:r>
              <a:rPr lang="fr-FR" dirty="0" err="1" smtClean="0"/>
              <a:t>Text</a:t>
            </a:r>
            <a:endParaRPr lang="fr-FR" dirty="0" smtClean="0"/>
          </a:p>
          <a:p>
            <a:r>
              <a:rPr lang="fr-FR" dirty="0" smtClean="0"/>
              <a:t>JDT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31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endParaRPr lang="fr-FR" dirty="0" smtClean="0"/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r>
              <a:rPr lang="fr-FR" dirty="0"/>
              <a:t>: https://bugs.eclipse.org/bugs/show_bug.cgi?id=531769</a:t>
            </a:r>
            <a:endParaRPr lang="fr-FR" dirty="0" smtClean="0"/>
          </a:p>
          <a:p>
            <a:pPr lvl="1"/>
            <a:r>
              <a:rPr lang="fr-FR" dirty="0" err="1" smtClean="0"/>
              <a:t>StyledText</a:t>
            </a:r>
            <a:r>
              <a:rPr lang="fr-FR" dirty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a </a:t>
            </a:r>
            <a:r>
              <a:rPr lang="fr-FR" b="1" dirty="0" err="1" smtClean="0"/>
              <a:t>getLineCodeHeight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JDT </a:t>
            </a:r>
            <a:r>
              <a:rPr lang="fr-FR" dirty="0" err="1" smtClean="0"/>
              <a:t>refactor</a:t>
            </a:r>
            <a:r>
              <a:rPr lang="fr-FR" dirty="0" smtClean="0"/>
              <a:t>, mark occurrences, line </a:t>
            </a:r>
            <a:r>
              <a:rPr lang="fr-FR" dirty="0" err="1" smtClean="0"/>
              <a:t>highlight</a:t>
            </a:r>
            <a:r>
              <a:rPr lang="fr-FR" dirty="0" smtClean="0"/>
              <a:t> bug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dark</a:t>
            </a:r>
            <a:r>
              <a:rPr lang="fr-FR" dirty="0" smtClean="0"/>
              <a:t>: TODO </a:t>
            </a:r>
            <a:r>
              <a:rPr lang="fr-FR" dirty="0" err="1" smtClean="0"/>
              <a:t>describe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issues</a:t>
            </a:r>
            <a:endParaRPr lang="fr-FR" dirty="0"/>
          </a:p>
          <a:p>
            <a:r>
              <a:rPr lang="fr-FR" dirty="0" smtClean="0"/>
              <a:t>Bugs:</a:t>
            </a:r>
          </a:p>
          <a:p>
            <a:pPr lvl="1"/>
            <a:r>
              <a:rPr lang="fr-FR" dirty="0" smtClean="0"/>
              <a:t>In </a:t>
            </a:r>
            <a:r>
              <a:rPr lang="fr-FR" dirty="0" err="1" smtClean="0"/>
              <a:t>MacOS</a:t>
            </a:r>
            <a:r>
              <a:rPr lang="fr-FR" dirty="0" smtClean="0"/>
              <a:t>: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renderer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16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Mickael </a:t>
            </a:r>
            <a:r>
              <a:rPr lang="fr-FR" b="1" dirty="0" err="1" smtClean="0"/>
              <a:t>Istria</a:t>
            </a:r>
            <a:r>
              <a:rPr lang="fr-FR" dirty="0" smtClean="0"/>
              <a:t> for </a:t>
            </a:r>
            <a:r>
              <a:rPr lang="fr-FR" dirty="0" err="1" smtClean="0"/>
              <a:t>her</a:t>
            </a:r>
            <a:r>
              <a:rPr lang="fr-FR" dirty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> code</a:t>
            </a:r>
          </a:p>
          <a:p>
            <a:r>
              <a:rPr lang="fr-FR" b="1" dirty="0" smtClean="0"/>
              <a:t>Dani </a:t>
            </a:r>
            <a:r>
              <a:rPr lang="fr-FR" b="1" dirty="0" err="1" smtClean="0"/>
              <a:t>Megert</a:t>
            </a:r>
            <a:r>
              <a:rPr lang="fr-FR" b="1" dirty="0" smtClean="0"/>
              <a:t> </a:t>
            </a:r>
            <a:r>
              <a:rPr lang="fr-FR" dirty="0" smtClean="0"/>
              <a:t>and JDT Team</a:t>
            </a:r>
          </a:p>
          <a:p>
            <a:r>
              <a:rPr lang="fr-FR" b="1" dirty="0" smtClean="0"/>
              <a:t>Lars Vogel</a:t>
            </a:r>
            <a:r>
              <a:rPr lang="fr-FR" dirty="0" smtClean="0"/>
              <a:t> for JDT Code Mining feedbacks</a:t>
            </a:r>
          </a:p>
          <a:p>
            <a:r>
              <a:rPr lang="fr-FR" b="1" dirty="0" smtClean="0"/>
              <a:t>Karsten </a:t>
            </a:r>
            <a:r>
              <a:rPr lang="fr-FR" b="1" dirty="0" err="1" smtClean="0"/>
              <a:t>Thoms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CodeMining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in </a:t>
            </a:r>
            <a:r>
              <a:rPr lang="fr-FR" dirty="0" err="1" smtClean="0"/>
              <a:t>XText</a:t>
            </a:r>
            <a:endParaRPr lang="fr-FR" dirty="0" smtClean="0"/>
          </a:p>
          <a:p>
            <a:r>
              <a:rPr lang="fr-FR" b="1" dirty="0" smtClean="0"/>
              <a:t>Martin </a:t>
            </a:r>
            <a:r>
              <a:rPr lang="fr-FR" b="1" dirty="0" err="1" smtClean="0"/>
              <a:t>Lippert</a:t>
            </a:r>
            <a:r>
              <a:rPr lang="fr-FR" dirty="0" smtClean="0"/>
              <a:t> for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in </a:t>
            </a:r>
            <a:r>
              <a:rPr lang="fr-FR" dirty="0" err="1" smtClean="0"/>
              <a:t>Spring</a:t>
            </a:r>
            <a:r>
              <a:rPr lang="fr-FR" dirty="0" smtClean="0"/>
              <a:t> Tools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Quick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/>
              <a:t>i</a:t>
            </a:r>
            <a:r>
              <a:rPr lang="fr-FR" b="1" dirty="0" err="1" smtClean="0"/>
              <a:t>nlined</a:t>
            </a:r>
            <a:r>
              <a:rPr lang="fr-FR" b="1" dirty="0" smtClean="0"/>
              <a:t> annotations</a:t>
            </a:r>
            <a:r>
              <a:rPr lang="fr-FR" dirty="0" smtClean="0"/>
              <a:t>?</a:t>
            </a:r>
          </a:p>
          <a:p>
            <a:pPr lvl="1"/>
            <a:r>
              <a:rPr lang="fr-FR" dirty="0" err="1"/>
              <a:t>definition</a:t>
            </a:r>
            <a:r>
              <a:rPr lang="fr-FR" dirty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 smtClean="0"/>
              <a:t> </a:t>
            </a:r>
            <a:r>
              <a:rPr lang="fr-FR" b="1" dirty="0" smtClean="0"/>
              <a:t>Code Mining</a:t>
            </a:r>
            <a:r>
              <a:rPr lang="fr-FR" dirty="0" smtClean="0"/>
              <a:t>?</a:t>
            </a:r>
          </a:p>
          <a:p>
            <a:pPr lvl="1"/>
            <a:r>
              <a:rPr lang="fr-FR" dirty="0" err="1" smtClean="0"/>
              <a:t>definition</a:t>
            </a:r>
            <a:r>
              <a:rPr lang="fr-FR" dirty="0" smtClean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JDT </a:t>
            </a:r>
            <a:r>
              <a:rPr lang="fr-FR" b="1" dirty="0" smtClean="0"/>
              <a:t>CodeMining</a:t>
            </a:r>
          </a:p>
          <a:p>
            <a:r>
              <a:rPr lang="fr-FR" dirty="0" err="1" smtClean="0"/>
              <a:t>Technical</a:t>
            </a:r>
            <a:r>
              <a:rPr lang="fr-FR" dirty="0" smtClean="0"/>
              <a:t> points (</a:t>
            </a:r>
            <a:r>
              <a:rPr lang="fr-FR" b="1" dirty="0" err="1" smtClean="0"/>
              <a:t>StyledText</a:t>
            </a:r>
            <a:r>
              <a:rPr lang="fr-FR" dirty="0" smtClean="0"/>
              <a:t>, </a:t>
            </a:r>
            <a:r>
              <a:rPr lang="fr-FR" b="1" dirty="0" err="1" smtClean="0"/>
              <a:t>GlyphMetrics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Issues</a:t>
            </a:r>
            <a:r>
              <a:rPr lang="fr-FR" dirty="0" smtClean="0"/>
              <a:t> with Code Mining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i</a:t>
            </a:r>
            <a:r>
              <a:rPr lang="fr-FR" dirty="0" err="1" smtClean="0"/>
              <a:t>nlined</a:t>
            </a:r>
            <a:r>
              <a:rPr lang="fr-FR" dirty="0" smtClean="0"/>
              <a:t> annotation?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Definition</a:t>
            </a:r>
            <a:r>
              <a:rPr lang="fr-FR" dirty="0" smtClean="0"/>
              <a:t>: annotation which </a:t>
            </a:r>
            <a:r>
              <a:rPr lang="en-US" dirty="0"/>
              <a:t>takes care of placing the </a:t>
            </a:r>
            <a:r>
              <a:rPr lang="en-US" b="1" dirty="0"/>
              <a:t>necessary </a:t>
            </a:r>
            <a:r>
              <a:rPr lang="en-US" b="1" dirty="0" smtClean="0"/>
              <a:t>space vertically or </a:t>
            </a:r>
            <a:r>
              <a:rPr lang="en-US" b="1" dirty="0"/>
              <a:t>horizontally</a:t>
            </a:r>
            <a:r>
              <a:rPr lang="en-US" dirty="0"/>
              <a:t>, in the StyledText </a:t>
            </a:r>
            <a:r>
              <a:rPr lang="en-US" dirty="0" smtClean="0"/>
              <a:t>widget </a:t>
            </a:r>
            <a:r>
              <a:rPr lang="en-US" dirty="0"/>
              <a:t>to </a:t>
            </a:r>
            <a:r>
              <a:rPr lang="en-US" b="1" dirty="0"/>
              <a:t>draw </a:t>
            </a:r>
            <a:r>
              <a:rPr lang="en-US" b="1" dirty="0" smtClean="0"/>
              <a:t>a content</a:t>
            </a:r>
            <a:r>
              <a:rPr lang="en-US" dirty="0" smtClean="0"/>
              <a:t> (text, image…).</a:t>
            </a:r>
          </a:p>
          <a:p>
            <a:r>
              <a:rPr lang="fr-FR" dirty="0" smtClean="0"/>
              <a:t>2 kinds: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header </a:t>
            </a:r>
            <a:r>
              <a:rPr lang="fr-FR" dirty="0" smtClean="0"/>
              <a:t>annotation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content </a:t>
            </a:r>
            <a:r>
              <a:rPr lang="fr-FR" dirty="0" smtClean="0"/>
              <a:t>annotation</a:t>
            </a:r>
          </a:p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anything</a:t>
            </a:r>
            <a:r>
              <a:rPr lang="fr-FR" dirty="0" smtClean="0"/>
              <a:t> (</a:t>
            </a:r>
            <a:r>
              <a:rPr lang="fr-FR" dirty="0" err="1" smtClean="0"/>
              <a:t>text</a:t>
            </a:r>
            <a:r>
              <a:rPr lang="fr-FR" dirty="0" smtClean="0"/>
              <a:t>, image)</a:t>
            </a:r>
          </a:p>
          <a:p>
            <a:r>
              <a:rPr lang="fr-FR" dirty="0" err="1" smtClean="0"/>
              <a:t>Clickable</a:t>
            </a:r>
            <a:r>
              <a:rPr lang="fr-FR" dirty="0" smtClean="0"/>
              <a:t> to </a:t>
            </a:r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smtClean="0"/>
              <a:t>a custom action</a:t>
            </a:r>
            <a:r>
              <a:rPr lang="fr-FR" dirty="0" smtClean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54" y="1789604"/>
            <a:ext cx="3312367" cy="18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AbstractInlinedAnnotation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setText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annotation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inlined</a:t>
            </a:r>
            <a:r>
              <a:rPr lang="en-US" dirty="0" smtClean="0"/>
              <a:t> annotation kinds which extends </a:t>
            </a:r>
            <a:r>
              <a:rPr lang="en-US" b="1" dirty="0" err="1" smtClean="0"/>
              <a:t>AbstractInlinedAnnotation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LineHeaderAnnotation</a:t>
            </a:r>
            <a:endParaRPr lang="en-US" b="1" dirty="0"/>
          </a:p>
          <a:p>
            <a:pPr lvl="2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smtClean="0"/>
              <a:t>Managed with </a:t>
            </a:r>
            <a:r>
              <a:rPr lang="fr-FR" b="1" dirty="0" smtClean="0"/>
              <a:t>InlinedAnnotationSupport</a:t>
            </a:r>
            <a:r>
              <a:rPr lang="fr-FR" dirty="0" smtClean="0"/>
              <a:t> </a:t>
            </a:r>
            <a:r>
              <a:rPr lang="fr-FR" dirty="0"/>
              <a:t>class </a:t>
            </a:r>
            <a:r>
              <a:rPr lang="fr-FR" dirty="0" smtClean="0"/>
              <a:t>which </a:t>
            </a:r>
            <a:r>
              <a:rPr lang="fr-FR" dirty="0" err="1" smtClean="0"/>
              <a:t>works</a:t>
            </a:r>
            <a:r>
              <a:rPr lang="fr-FR" dirty="0" smtClean="0"/>
              <a:t> with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An </a:t>
            </a:r>
            <a:r>
              <a:rPr lang="en-US" b="1" dirty="0" err="1"/>
              <a:t>ISourceViewer</a:t>
            </a:r>
            <a:endParaRPr lang="en-US" b="1" dirty="0"/>
          </a:p>
          <a:p>
            <a:pPr lvl="1"/>
            <a:r>
              <a:rPr lang="en-US" dirty="0"/>
              <a:t>Source viewer </a:t>
            </a:r>
            <a:r>
              <a:rPr lang="en-US" dirty="0" smtClean="0"/>
              <a:t>configured </a:t>
            </a:r>
            <a:r>
              <a:rPr lang="en-US" dirty="0"/>
              <a:t>with </a:t>
            </a:r>
            <a:r>
              <a:rPr lang="en-US" b="1" dirty="0" err="1" smtClean="0"/>
              <a:t>AnnotationPainter</a:t>
            </a:r>
            <a:endParaRPr lang="en-US" b="1" dirty="0" smtClean="0"/>
          </a:p>
          <a:p>
            <a:pPr lvl="1"/>
            <a:r>
              <a:rPr lang="fr-FR" b="1" dirty="0" err="1"/>
              <a:t>doesn’t</a:t>
            </a:r>
            <a:r>
              <a:rPr lang="fr-FR" b="1" dirty="0"/>
              <a:t> </a:t>
            </a:r>
            <a:r>
              <a:rPr lang="fr-FR" b="1" dirty="0" err="1"/>
              <a:t>take</a:t>
            </a:r>
            <a:r>
              <a:rPr lang="fr-FR" b="1" dirty="0"/>
              <a:t> care of performance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content of annotation(UI </a:t>
            </a:r>
            <a:r>
              <a:rPr lang="fr-FR" dirty="0" err="1"/>
              <a:t>freeze</a:t>
            </a:r>
            <a:r>
              <a:rPr lang="fr-FR" dirty="0" smtClean="0"/>
              <a:t>)</a:t>
            </a:r>
            <a:endParaRPr lang="en-US" b="1" dirty="0" smtClean="0"/>
          </a:p>
          <a:p>
            <a:r>
              <a:rPr lang="fr-FR" dirty="0" smtClean="0"/>
              <a:t>InlinedAnnotationSupport </a:t>
            </a:r>
            <a:r>
              <a:rPr lang="fr-FR" dirty="0" err="1" smtClean="0"/>
              <a:t>provides</a:t>
            </a:r>
            <a:r>
              <a:rPr lang="fr-FR" dirty="0" smtClean="0"/>
              <a:t> 2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CalculatorWithInlinedAnnotation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7614"/>
            <a:ext cx="35433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01" y="1335604"/>
            <a:ext cx="2609850" cy="828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254921"/>
            <a:ext cx="4154308" cy="10801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9" y="2182913"/>
            <a:ext cx="5119063" cy="11097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22" y="3527864"/>
            <a:ext cx="6342932" cy="8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</a:t>
            </a:r>
            <a:r>
              <a:rPr lang="fr-FR" dirty="0" err="1" smtClean="0"/>
              <a:t>Inlined</a:t>
            </a:r>
            <a:r>
              <a:rPr lang="fr-FR" dirty="0" smtClean="0"/>
              <a:t> Annotation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>
                <a:hlinkClick r:id="rId2"/>
              </a:rPr>
              <a:t>InlinedAnnotationDemo</a:t>
            </a:r>
            <a:r>
              <a:rPr lang="en-US" dirty="0"/>
              <a:t> </a:t>
            </a:r>
            <a:r>
              <a:rPr lang="en-US" dirty="0" smtClean="0"/>
              <a:t>shows in action:</a:t>
            </a:r>
          </a:p>
          <a:p>
            <a:pPr lvl="1"/>
            <a:r>
              <a:rPr lang="en-US" b="1" dirty="0" err="1"/>
              <a:t>LineHeaderAnnotation</a:t>
            </a:r>
            <a:r>
              <a:rPr lang="en-US" b="1" dirty="0"/>
              <a:t> </a:t>
            </a:r>
            <a:r>
              <a:rPr lang="en-US" dirty="0" smtClean="0"/>
              <a:t>: the </a:t>
            </a:r>
            <a:r>
              <a:rPr lang="en-US" dirty="0"/>
              <a:t>result </a:t>
            </a:r>
            <a:r>
              <a:rPr lang="en-US" b="1" dirty="0"/>
              <a:t>status (OK! / ERROR!)</a:t>
            </a:r>
            <a:r>
              <a:rPr lang="en-US" dirty="0"/>
              <a:t> of parse of </a:t>
            </a:r>
            <a:r>
              <a:rPr lang="en-US" dirty="0" err="1"/>
              <a:t>rgb</a:t>
            </a:r>
            <a:r>
              <a:rPr lang="en-US" dirty="0"/>
              <a:t> color declaration in the </a:t>
            </a:r>
            <a:r>
              <a:rPr lang="en-US" b="1" dirty="0"/>
              <a:t>line </a:t>
            </a:r>
            <a:r>
              <a:rPr lang="en-US" b="1" dirty="0" smtClean="0"/>
              <a:t>header</a:t>
            </a:r>
          </a:p>
          <a:p>
            <a:pPr lvl="1"/>
            <a:r>
              <a:rPr lang="en-US" b="1" dirty="0" err="1" smtClean="0"/>
              <a:t>LineContentAnnotation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b="1" dirty="0"/>
              <a:t>colorized square</a:t>
            </a:r>
            <a:r>
              <a:rPr lang="en-US" dirty="0"/>
              <a:t> of the rgb color </a:t>
            </a:r>
            <a:r>
              <a:rPr lang="en-US" dirty="0" smtClean="0"/>
              <a:t>declaration in </a:t>
            </a:r>
            <a:r>
              <a:rPr lang="en-US" dirty="0"/>
              <a:t>the </a:t>
            </a:r>
            <a:r>
              <a:rPr lang="en-US" b="1" dirty="0"/>
              <a:t>line </a:t>
            </a:r>
            <a:r>
              <a:rPr lang="en-US" b="1" dirty="0" smtClean="0"/>
              <a:t>content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Custom draw</a:t>
            </a:r>
          </a:p>
          <a:p>
            <a:pPr lvl="2"/>
            <a:r>
              <a:rPr lang="en-US" dirty="0" smtClean="0"/>
              <a:t>Clickable to open a color picker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65" y="2427734"/>
            <a:ext cx="3476139" cy="19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Microsoft </a:t>
            </a:r>
            <a:r>
              <a:rPr lang="fr-FR" b="1" dirty="0" err="1" smtClean="0"/>
              <a:t>CodeLens</a:t>
            </a:r>
            <a:r>
              <a:rPr lang="fr-FR" dirty="0" smtClean="0"/>
              <a:t> (2013)</a:t>
            </a:r>
          </a:p>
          <a:p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b="1" dirty="0"/>
              <a:t>none </a:t>
            </a:r>
            <a:r>
              <a:rPr lang="fr-FR" b="1" dirty="0" err="1"/>
              <a:t>editable</a:t>
            </a:r>
            <a:r>
              <a:rPr lang="fr-FR" b="1" dirty="0"/>
              <a:t> information in the editor</a:t>
            </a:r>
            <a:r>
              <a:rPr lang="fr-FR" dirty="0"/>
              <a:t> to help </a:t>
            </a:r>
            <a:r>
              <a:rPr lang="fr-FR" dirty="0" err="1"/>
              <a:t>developer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Overview</a:t>
            </a:r>
            <a:r>
              <a:rPr lang="fr-FR" dirty="0"/>
              <a:t> of code (show </a:t>
            </a:r>
            <a:r>
              <a:rPr lang="fr-FR" dirty="0" err="1"/>
              <a:t>references</a:t>
            </a:r>
            <a:r>
              <a:rPr lang="fr-FR" dirty="0"/>
              <a:t>, </a:t>
            </a:r>
            <a:r>
              <a:rPr lang="fr-FR" dirty="0" err="1"/>
              <a:t>implementations</a:t>
            </a:r>
            <a:r>
              <a:rPr lang="fr-FR" dirty="0"/>
              <a:t> class)</a:t>
            </a:r>
          </a:p>
          <a:p>
            <a:pPr lvl="1"/>
            <a:r>
              <a:rPr lang="fr-FR" dirty="0" err="1"/>
              <a:t>Provide</a:t>
            </a:r>
            <a:r>
              <a:rPr lang="fr-FR" dirty="0"/>
              <a:t> actions (</a:t>
            </a:r>
            <a:r>
              <a:rPr lang="fr-FR" dirty="0" err="1"/>
              <a:t>run</a:t>
            </a:r>
            <a:r>
              <a:rPr lang="fr-FR" dirty="0"/>
              <a:t>, </a:t>
            </a:r>
            <a:r>
              <a:rPr lang="fr-FR" dirty="0" err="1"/>
              <a:t>debug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Show </a:t>
            </a:r>
            <a:r>
              <a:rPr lang="fr-FR" dirty="0" err="1"/>
              <a:t>status</a:t>
            </a:r>
            <a:r>
              <a:rPr lang="fr-FR" dirty="0"/>
              <a:t> (ex: </a:t>
            </a:r>
            <a:r>
              <a:rPr lang="fr-FR" dirty="0" err="1"/>
              <a:t>JUnit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of test </a:t>
            </a:r>
            <a:r>
              <a:rPr lang="fr-FR" dirty="0" err="1"/>
              <a:t>method</a:t>
            </a:r>
            <a:r>
              <a:rPr lang="fr-FR" dirty="0"/>
              <a:t>)</a:t>
            </a:r>
          </a:p>
          <a:p>
            <a:r>
              <a:rPr lang="fr-FR" b="1" dirty="0"/>
              <a:t>Challenge: </a:t>
            </a:r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</a:t>
            </a:r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63838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 – </a:t>
            </a:r>
            <a:r>
              <a:rPr lang="fr-FR" dirty="0" err="1" smtClean="0"/>
              <a:t>Internal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class 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</a:t>
            </a:r>
            <a:r>
              <a:rPr lang="fr-FR" b="1" dirty="0" err="1" smtClean="0"/>
              <a:t>CodeMiningManager</a:t>
            </a:r>
            <a:endParaRPr lang="fr-FR" b="1" dirty="0" smtClean="0"/>
          </a:p>
          <a:p>
            <a:pPr lvl="1"/>
            <a:r>
              <a:rPr lang="fr-FR" dirty="0" smtClean="0"/>
              <a:t>Works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ICodeMining</a:t>
            </a:r>
            <a:r>
              <a:rPr lang="fr-FR" dirty="0" smtClean="0"/>
              <a:t> instances</a:t>
            </a:r>
            <a:endParaRPr lang="fr-FR" b="1" dirty="0" smtClean="0"/>
          </a:p>
          <a:p>
            <a:pPr lvl="2"/>
            <a:r>
              <a:rPr lang="fr-FR" b="1" dirty="0" err="1" smtClean="0"/>
              <a:t>LineHeaderCodeMining</a:t>
            </a:r>
            <a:endParaRPr lang="fr-FR" b="1" dirty="0" smtClean="0"/>
          </a:p>
          <a:p>
            <a:pPr lvl="2"/>
            <a:r>
              <a:rPr lang="fr-FR" b="1" dirty="0" err="1" smtClean="0"/>
              <a:t>LineContentCodeMining</a:t>
            </a:r>
            <a:endParaRPr lang="fr-FR" b="1" dirty="0" smtClean="0"/>
          </a:p>
          <a:p>
            <a:pPr marL="914400" lvl="2" indent="0">
              <a:buNone/>
            </a:pPr>
            <a:endParaRPr lang="fr-FR" b="1" dirty="0" smtClean="0"/>
          </a:p>
          <a:p>
            <a:pPr lvl="1"/>
            <a:r>
              <a:rPr lang="fr-FR" dirty="0"/>
              <a:t>Use </a:t>
            </a:r>
            <a:r>
              <a:rPr lang="fr-FR" dirty="0" err="1"/>
              <a:t>InlinedAnnotationSupport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ICodeMining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class: </a:t>
            </a:r>
            <a:endParaRPr lang="fr-FR" dirty="0"/>
          </a:p>
          <a:p>
            <a:pPr lvl="2"/>
            <a:r>
              <a:rPr lang="fr-FR" b="1" dirty="0" err="1"/>
              <a:t>CodeMiningLineHeaderAnnotation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header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offset</a:t>
            </a:r>
          </a:p>
          <a:p>
            <a:pPr lvl="2"/>
            <a:r>
              <a:rPr lang="fr-FR" b="1" dirty="0" err="1"/>
              <a:t>CodeMiningLineContentAnnotation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content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smtClean="0"/>
              <a:t>offset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 smtClean="0"/>
              <a:t>InlinedAnnotationSupport</a:t>
            </a:r>
            <a:r>
              <a:rPr lang="fr-FR" dirty="0" smtClean="0"/>
              <a:t>?</a:t>
            </a:r>
          </a:p>
          <a:p>
            <a:pPr lvl="1"/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 </a:t>
            </a:r>
            <a:r>
              <a:rPr lang="fr-FR" b="1" dirty="0" smtClean="0"/>
              <a:t>:</a:t>
            </a:r>
          </a:p>
          <a:p>
            <a:pPr lvl="2"/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instances are </a:t>
            </a:r>
            <a:r>
              <a:rPr lang="fr-FR" dirty="0" err="1" smtClean="0"/>
              <a:t>created</a:t>
            </a:r>
            <a:r>
              <a:rPr lang="fr-FR" dirty="0" smtClean="0"/>
              <a:t> in background</a:t>
            </a:r>
          </a:p>
          <a:p>
            <a:pPr lvl="2"/>
            <a:r>
              <a:rPr lang="fr-FR" dirty="0" err="1" smtClean="0"/>
              <a:t>Draw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content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843558"/>
            <a:ext cx="2880320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429CE2"/>
      </a:accent1>
      <a:accent2>
        <a:srgbClr val="CB3298"/>
      </a:accent2>
      <a:accent3>
        <a:srgbClr val="FFAA19"/>
      </a:accent3>
      <a:accent4>
        <a:srgbClr val="0A9AA6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difrance" id="{C3955596-917F-4C08-989A-A1CB96281820}" vid="{CB507252-6EAF-47FF-9B56-EEA3F0D918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 Institut</Template>
  <TotalTime>10702</TotalTime>
  <Words>1086</Words>
  <Application>Microsoft Office PowerPoint</Application>
  <PresentationFormat>Affichage à l'écran (16:9)</PresentationFormat>
  <Paragraphs>197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</vt:lpstr>
      <vt:lpstr>Sodifrance</vt:lpstr>
      <vt:lpstr>Eclipse Code Mining</vt:lpstr>
      <vt:lpstr>About me…</vt:lpstr>
      <vt:lpstr>Quick Plan</vt:lpstr>
      <vt:lpstr>What is inlined annotation?</vt:lpstr>
      <vt:lpstr>Inlined Annotation - API</vt:lpstr>
      <vt:lpstr>Inlined Annotation - API</vt:lpstr>
      <vt:lpstr>Advanced Inlined Annotation - Demo</vt:lpstr>
      <vt:lpstr>What is Code Mining?</vt:lpstr>
      <vt:lpstr>What is Code Mining? – Internal class</vt:lpstr>
      <vt:lpstr>What is Code Mining?</vt:lpstr>
      <vt:lpstr>Code Mining - Process</vt:lpstr>
      <vt:lpstr>Code Mining – API - Overview</vt:lpstr>
      <vt:lpstr>Code Mining – API - ICodeMining</vt:lpstr>
      <vt:lpstr>Code Mining – API- ICodeMiningProvider</vt:lpstr>
      <vt:lpstr>Code Mining – API - ISourceViewerExtension5</vt:lpstr>
      <vt:lpstr>Code Mining - API</vt:lpstr>
      <vt:lpstr>Code Mining and resolved</vt:lpstr>
      <vt:lpstr>Adnaced Code Mining - Demo</vt:lpstr>
      <vt:lpstr>Code Mining – Extension Point</vt:lpstr>
      <vt:lpstr>Code Minining - Recipe</vt:lpstr>
      <vt:lpstr>Code Mining – real use case 1 / 2</vt:lpstr>
      <vt:lpstr>Code Mining – real use case 2 / 2</vt:lpstr>
      <vt:lpstr>Demo with generic editor</vt:lpstr>
      <vt:lpstr>Demo with JDT CodeMining</vt:lpstr>
      <vt:lpstr>Technical points</vt:lpstr>
      <vt:lpstr>Issues</vt:lpstr>
      <vt:lpstr>What’s next?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Angelo Zerr</dc:creator>
  <cp:lastModifiedBy>Angelo Zerr</cp:lastModifiedBy>
  <cp:revision>127</cp:revision>
  <dcterms:created xsi:type="dcterms:W3CDTF">2018-03-10T17:19:07Z</dcterms:created>
  <dcterms:modified xsi:type="dcterms:W3CDTF">2018-05-28T15:41:56Z</dcterms:modified>
</cp:coreProperties>
</file>