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72" r:id="rId4"/>
    <p:sldId id="258" r:id="rId5"/>
    <p:sldId id="276" r:id="rId6"/>
    <p:sldId id="277" r:id="rId7"/>
    <p:sldId id="259" r:id="rId8"/>
    <p:sldId id="260" r:id="rId9"/>
    <p:sldId id="273" r:id="rId10"/>
    <p:sldId id="274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1" r:id="rId19"/>
    <p:sldId id="268" r:id="rId20"/>
    <p:sldId id="275" r:id="rId21"/>
    <p:sldId id="269" r:id="rId2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8" d="100"/>
          <a:sy n="118" d="100"/>
        </p:scale>
        <p:origin x="47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266578"/>
            <a:ext cx="5112568" cy="377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600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&lt; Sous-titre &gt;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17476" y="3219822"/>
            <a:ext cx="3894484" cy="274637"/>
          </a:xfrm>
          <a:prstGeom prst="rect">
            <a:avLst/>
          </a:prstGeom>
        </p:spPr>
        <p:txBody>
          <a:bodyPr/>
          <a:lstStyle>
            <a:lvl1pPr algn="l">
              <a:defRPr lang="fr-FR" sz="1200" kern="1200" baseline="0" smtClean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F464A0-C30A-4EA4-AFB5-7042FE1A38C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15" name="Espace réservé pour une image  25"/>
          <p:cNvSpPr>
            <a:spLocks noGrp="1"/>
          </p:cNvSpPr>
          <p:nvPr>
            <p:ph type="pic" sz="quarter" idx="13" hasCustomPrompt="1"/>
          </p:nvPr>
        </p:nvSpPr>
        <p:spPr>
          <a:xfrm>
            <a:off x="6228184" y="1059582"/>
            <a:ext cx="2376488" cy="2374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3488804"/>
            <a:ext cx="3887788" cy="2350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100" baseline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&lt; Version &gt;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315201" y="1695886"/>
            <a:ext cx="5120895" cy="5651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&lt; Titre de la présentation &gt;</a:t>
            </a:r>
            <a:endParaRPr lang="fr-FR" dirty="0"/>
          </a:p>
        </p:txBody>
      </p:sp>
      <p:sp>
        <p:nvSpPr>
          <p:cNvPr id="13" name="Forme libre 12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38968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1491630"/>
            <a:ext cx="4244280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1491630"/>
            <a:ext cx="4176464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251519" y="961863"/>
            <a:ext cx="375209" cy="523220"/>
            <a:chOff x="251519" y="961863"/>
            <a:chExt cx="375209" cy="523220"/>
          </a:xfrm>
        </p:grpSpPr>
        <p:sp>
          <p:nvSpPr>
            <p:cNvPr id="20" name="Ellipse 19"/>
            <p:cNvSpPr/>
            <p:nvPr/>
          </p:nvSpPr>
          <p:spPr>
            <a:xfrm>
              <a:off x="251519" y="1038306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51519" y="96186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+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4725075" y="938723"/>
            <a:ext cx="381603" cy="523220"/>
            <a:chOff x="4725075" y="938723"/>
            <a:chExt cx="381603" cy="523220"/>
          </a:xfrm>
        </p:grpSpPr>
        <p:sp>
          <p:nvSpPr>
            <p:cNvPr id="23" name="Ellipse 22"/>
            <p:cNvSpPr/>
            <p:nvPr/>
          </p:nvSpPr>
          <p:spPr>
            <a:xfrm>
              <a:off x="4725075" y="1038305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731469" y="93872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-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635646"/>
            <a:ext cx="4248472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635646"/>
            <a:ext cx="4176464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251519" y="1121729"/>
            <a:ext cx="375209" cy="523220"/>
            <a:chOff x="251519" y="961863"/>
            <a:chExt cx="375209" cy="523220"/>
          </a:xfrm>
        </p:grpSpPr>
        <p:sp>
          <p:nvSpPr>
            <p:cNvPr id="21" name="Ellipse 20"/>
            <p:cNvSpPr/>
            <p:nvPr/>
          </p:nvSpPr>
          <p:spPr>
            <a:xfrm>
              <a:off x="251519" y="1038306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51519" y="96186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+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725075" y="1098589"/>
            <a:ext cx="381603" cy="523220"/>
            <a:chOff x="4725075" y="938723"/>
            <a:chExt cx="381603" cy="523220"/>
          </a:xfrm>
        </p:grpSpPr>
        <p:sp>
          <p:nvSpPr>
            <p:cNvPr id="24" name="Ellipse 23"/>
            <p:cNvSpPr/>
            <p:nvPr/>
          </p:nvSpPr>
          <p:spPr>
            <a:xfrm>
              <a:off x="4725075" y="1038305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731469" y="93872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-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5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9214" y="2395662"/>
            <a:ext cx="7772400" cy="6801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Phrase d’accroche &gt;</a:t>
            </a:r>
          </a:p>
        </p:txBody>
      </p:sp>
      <p:pic>
        <p:nvPicPr>
          <p:cNvPr id="8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9" name="Titre 8"/>
          <p:cNvSpPr>
            <a:spLocks noGrp="1"/>
          </p:cNvSpPr>
          <p:nvPr>
            <p:ph type="title" hasCustomPrompt="1"/>
          </p:nvPr>
        </p:nvSpPr>
        <p:spPr>
          <a:xfrm>
            <a:off x="251519" y="728476"/>
            <a:ext cx="8647790" cy="1667186"/>
          </a:xfrm>
        </p:spPr>
        <p:txBody>
          <a:bodyPr/>
          <a:lstStyle>
            <a:lvl1pPr algn="ctr"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fr-FR" dirty="0" smtClean="0"/>
              <a:t>&lt; Idée importante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70957" y="3072462"/>
            <a:ext cx="8208912" cy="35706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fr-FR" sz="14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Nom de l’auteur &gt;</a:t>
            </a:r>
          </a:p>
        </p:txBody>
      </p:sp>
      <p:pic>
        <p:nvPicPr>
          <p:cNvPr id="8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251519" y="1131806"/>
            <a:ext cx="8647789" cy="1920466"/>
          </a:xfrm>
        </p:spPr>
        <p:txBody>
          <a:bodyPr/>
          <a:lstStyle>
            <a:lvl1pPr algn="ctr">
              <a:defRPr i="1"/>
            </a:lvl1pPr>
          </a:lstStyle>
          <a:p>
            <a:r>
              <a:rPr lang="fr-FR" dirty="0" smtClean="0"/>
              <a:t>&lt; Citation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46475" y="204788"/>
            <a:ext cx="5352834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/>
            </a:lvl1pPr>
            <a:lvl2pPr marL="7239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800"/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/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076325"/>
            <a:ext cx="321399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3213994" cy="8699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7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2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51520" y="98757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7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1187624" y="1203596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8" hasCustomPrompt="1"/>
          </p:nvPr>
        </p:nvSpPr>
        <p:spPr>
          <a:xfrm>
            <a:off x="4658470" y="98757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0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5594574" y="1203597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1" name="Espace réservé pour une image  25"/>
          <p:cNvSpPr>
            <a:spLocks noGrp="1"/>
          </p:cNvSpPr>
          <p:nvPr>
            <p:ph type="pic" sz="quarter" idx="21" hasCustomPrompt="1"/>
          </p:nvPr>
        </p:nvSpPr>
        <p:spPr>
          <a:xfrm>
            <a:off x="251520" y="191134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23" hasCustomPrompt="1"/>
          </p:nvPr>
        </p:nvSpPr>
        <p:spPr>
          <a:xfrm>
            <a:off x="1187624" y="2127363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4" name="Espace réservé pour une image  25"/>
          <p:cNvSpPr>
            <a:spLocks noGrp="1"/>
          </p:cNvSpPr>
          <p:nvPr>
            <p:ph type="pic" sz="quarter" idx="24" hasCustomPrompt="1"/>
          </p:nvPr>
        </p:nvSpPr>
        <p:spPr>
          <a:xfrm>
            <a:off x="4658470" y="1911342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26" hasCustomPrompt="1"/>
          </p:nvPr>
        </p:nvSpPr>
        <p:spPr>
          <a:xfrm>
            <a:off x="5594574" y="2127364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7" name="Espace réservé pour une image  25"/>
          <p:cNvSpPr>
            <a:spLocks noGrp="1"/>
          </p:cNvSpPr>
          <p:nvPr>
            <p:ph type="pic" sz="quarter" idx="27" hasCustomPrompt="1"/>
          </p:nvPr>
        </p:nvSpPr>
        <p:spPr>
          <a:xfrm>
            <a:off x="251520" y="2817610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9" name="Espace réservé du texte 20"/>
          <p:cNvSpPr>
            <a:spLocks noGrp="1"/>
          </p:cNvSpPr>
          <p:nvPr>
            <p:ph type="body" sz="quarter" idx="29" hasCustomPrompt="1"/>
          </p:nvPr>
        </p:nvSpPr>
        <p:spPr>
          <a:xfrm>
            <a:off x="1187624" y="3033632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0" name="Espace réservé pour une image  25"/>
          <p:cNvSpPr>
            <a:spLocks noGrp="1"/>
          </p:cNvSpPr>
          <p:nvPr>
            <p:ph type="pic" sz="quarter" idx="30" hasCustomPrompt="1"/>
          </p:nvPr>
        </p:nvSpPr>
        <p:spPr>
          <a:xfrm>
            <a:off x="4658470" y="281761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32" hasCustomPrompt="1"/>
          </p:nvPr>
        </p:nvSpPr>
        <p:spPr>
          <a:xfrm>
            <a:off x="5594574" y="3033633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3" name="Espace réservé pour une image  25"/>
          <p:cNvSpPr>
            <a:spLocks noGrp="1"/>
          </p:cNvSpPr>
          <p:nvPr>
            <p:ph type="pic" sz="quarter" idx="33" hasCustomPrompt="1"/>
          </p:nvPr>
        </p:nvSpPr>
        <p:spPr>
          <a:xfrm>
            <a:off x="251520" y="375371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35" hasCustomPrompt="1"/>
          </p:nvPr>
        </p:nvSpPr>
        <p:spPr>
          <a:xfrm>
            <a:off x="1187624" y="3969736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36" hasCustomPrompt="1"/>
          </p:nvPr>
        </p:nvSpPr>
        <p:spPr>
          <a:xfrm>
            <a:off x="4658470" y="375371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38" hasCustomPrompt="1"/>
          </p:nvPr>
        </p:nvSpPr>
        <p:spPr>
          <a:xfrm>
            <a:off x="5594574" y="3969737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34" name="Espace réservé du texte 20"/>
          <p:cNvSpPr>
            <a:spLocks noGrp="1"/>
          </p:cNvSpPr>
          <p:nvPr>
            <p:ph type="body" sz="quarter" idx="39" hasCustomPrompt="1"/>
          </p:nvPr>
        </p:nvSpPr>
        <p:spPr>
          <a:xfrm>
            <a:off x="1187624" y="987575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5" name="Espace réservé du texte 20"/>
          <p:cNvSpPr>
            <a:spLocks noGrp="1"/>
          </p:cNvSpPr>
          <p:nvPr>
            <p:ph type="body" sz="quarter" idx="40" hasCustomPrompt="1"/>
          </p:nvPr>
        </p:nvSpPr>
        <p:spPr>
          <a:xfrm>
            <a:off x="1187624" y="1911152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6" name="Espace réservé du texte 20"/>
          <p:cNvSpPr>
            <a:spLocks noGrp="1"/>
          </p:cNvSpPr>
          <p:nvPr>
            <p:ph type="body" sz="quarter" idx="41" hasCustomPrompt="1"/>
          </p:nvPr>
        </p:nvSpPr>
        <p:spPr>
          <a:xfrm>
            <a:off x="1187624" y="2812826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7" name="Espace réservé du texte 20"/>
          <p:cNvSpPr>
            <a:spLocks noGrp="1"/>
          </p:cNvSpPr>
          <p:nvPr>
            <p:ph type="body" sz="quarter" idx="42" hasCustomPrompt="1"/>
          </p:nvPr>
        </p:nvSpPr>
        <p:spPr>
          <a:xfrm>
            <a:off x="1187624" y="3755193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8" name="Espace réservé du texte 20"/>
          <p:cNvSpPr>
            <a:spLocks noGrp="1"/>
          </p:cNvSpPr>
          <p:nvPr>
            <p:ph type="body" sz="quarter" idx="43" hasCustomPrompt="1"/>
          </p:nvPr>
        </p:nvSpPr>
        <p:spPr>
          <a:xfrm>
            <a:off x="5594574" y="987574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9" name="Espace réservé du texte 20"/>
          <p:cNvSpPr>
            <a:spLocks noGrp="1"/>
          </p:cNvSpPr>
          <p:nvPr>
            <p:ph type="body" sz="quarter" idx="44" hasCustomPrompt="1"/>
          </p:nvPr>
        </p:nvSpPr>
        <p:spPr>
          <a:xfrm>
            <a:off x="5594574" y="1911152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40" name="Espace réservé du texte 20"/>
          <p:cNvSpPr>
            <a:spLocks noGrp="1"/>
          </p:cNvSpPr>
          <p:nvPr>
            <p:ph type="body" sz="quarter" idx="45" hasCustomPrompt="1"/>
          </p:nvPr>
        </p:nvSpPr>
        <p:spPr>
          <a:xfrm>
            <a:off x="5594574" y="2812826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41" name="Espace réservé du texte 20"/>
          <p:cNvSpPr>
            <a:spLocks noGrp="1"/>
          </p:cNvSpPr>
          <p:nvPr>
            <p:ph type="body" sz="quarter" idx="46" hasCustomPrompt="1"/>
          </p:nvPr>
        </p:nvSpPr>
        <p:spPr>
          <a:xfrm>
            <a:off x="5594574" y="3755193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8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427734"/>
            <a:ext cx="8496944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Sous-titre 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318195" y="1862704"/>
            <a:ext cx="8502277" cy="56517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 smtClean="0"/>
              <a:t>&lt; Remerciements &gt;</a:t>
            </a:r>
            <a:endParaRPr lang="fr-FR" dirty="0"/>
          </a:p>
        </p:txBody>
      </p:sp>
      <p:sp>
        <p:nvSpPr>
          <p:cNvPr id="9" name="Forme libre 8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14779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647" y="527559"/>
            <a:ext cx="3150707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e libre 6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8797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233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1560" y="0"/>
            <a:ext cx="3528392" cy="473198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anchor="ctr" anchorCtr="0"/>
          <a:lstStyle>
            <a:lvl1pPr>
              <a:defRPr lang="fr-FR" sz="2000" b="0" kern="1200" baseline="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marL="92075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Texte concept&gt;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slide vierge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339752" y="843558"/>
            <a:ext cx="6552728" cy="37506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lang="fr-FR" sz="2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800100" indent="-342900">
              <a:buFont typeface="+mj-lt"/>
              <a:buAutoNum type="alphaLcPeriod"/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&lt; Titre de niveau 1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-6807" y="-6264"/>
            <a:ext cx="2130535" cy="4738253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  <a:gd name="connsiteX0" fmla="*/ 0 w 2203571"/>
              <a:gd name="connsiteY0" fmla="*/ 0 h 4738601"/>
              <a:gd name="connsiteX1" fmla="*/ 2203571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203571"/>
              <a:gd name="connsiteY0" fmla="*/ 0 h 4738601"/>
              <a:gd name="connsiteX1" fmla="*/ 1742219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535168"/>
              <a:gd name="connsiteY0" fmla="*/ 0 h 4738601"/>
              <a:gd name="connsiteX1" fmla="*/ 1742219 w 2535168"/>
              <a:gd name="connsiteY1" fmla="*/ 6263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  <a:gd name="connsiteX0" fmla="*/ 0 w 2535168"/>
              <a:gd name="connsiteY0" fmla="*/ 0 h 4738601"/>
              <a:gd name="connsiteX1" fmla="*/ 2008938 w 2535168"/>
              <a:gd name="connsiteY1" fmla="*/ 0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168" h="4738601">
                <a:moveTo>
                  <a:pt x="0" y="0"/>
                </a:moveTo>
                <a:lnTo>
                  <a:pt x="2008938" y="0"/>
                </a:lnTo>
                <a:lnTo>
                  <a:pt x="2535168" y="4738601"/>
                </a:lnTo>
                <a:lnTo>
                  <a:pt x="7835" y="4738601"/>
                </a:lnTo>
                <a:cubicBezTo>
                  <a:pt x="5223" y="3159067"/>
                  <a:pt x="2612" y="1579534"/>
                  <a:pt x="0" y="0"/>
                </a:cubicBez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1979712" y="206375"/>
            <a:ext cx="6918100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1979712" y="-1488"/>
            <a:ext cx="4774934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2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objectifs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Compréh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</a:t>
            </a:r>
            <a:r>
              <a:rPr lang="fr-FR" dirty="0" err="1" smtClean="0"/>
              <a:t>compréhesion</a:t>
            </a:r>
            <a:r>
              <a:rPr lang="fr-FR" dirty="0" smtClean="0"/>
              <a:t>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26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t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atouts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solution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rgan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organisation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proposition financière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2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synthèse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annexe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8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17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3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8640960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91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8640960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6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6624736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51519" y="206375"/>
            <a:ext cx="6984777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251520" y="-1488"/>
            <a:ext cx="6984776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7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6984776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6624736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251519" y="206375"/>
            <a:ext cx="6984777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251520" y="-1488"/>
            <a:ext cx="6984776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8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843558"/>
            <a:ext cx="4244280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843558"/>
            <a:ext cx="4176464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33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4248472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131590"/>
            <a:ext cx="4176464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9"/>
          <p:cNvSpPr txBox="1">
            <a:spLocks/>
          </p:cNvSpPr>
          <p:nvPr/>
        </p:nvSpPr>
        <p:spPr>
          <a:xfrm rot="16200000">
            <a:off x="7828691" y="2120627"/>
            <a:ext cx="2342405" cy="1440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© Sodifrance. All rights reserved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19" y="206375"/>
            <a:ext cx="8646293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&lt;Titre&gt;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6293" cy="375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754646" y="1"/>
            <a:ext cx="2144663" cy="195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F464A0-C30A-4EA4-AFB5-7042FE1A38C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20" y="-1488"/>
            <a:ext cx="6503126" cy="196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76" y="4797735"/>
            <a:ext cx="1390668" cy="2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numéro de diapositive 8"/>
          <p:cNvSpPr txBox="1">
            <a:spLocks/>
          </p:cNvSpPr>
          <p:nvPr/>
        </p:nvSpPr>
        <p:spPr>
          <a:xfrm>
            <a:off x="8784000" y="4849952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21E6F78-90A6-41AB-832F-B553D60153AC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835696" y="4842098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0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329967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846" r:id="rId24"/>
    <p:sldLayoutId id="2147483847" r:id="rId25"/>
    <p:sldLayoutId id="2147483848" r:id="rId26"/>
    <p:sldLayoutId id="2147483849" r:id="rId27"/>
    <p:sldLayoutId id="2147483850" r:id="rId28"/>
    <p:sldLayoutId id="2147483851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fr-FR" sz="3200" kern="1200" baseline="0" dirty="0" smtClean="0">
          <a:solidFill>
            <a:schemeClr val="accent6"/>
          </a:solidFill>
          <a:latin typeface="Century Gothic" pitchFamily="34" charset="0"/>
          <a:ea typeface="+mn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6"/>
        </a:buClr>
        <a:buFont typeface="Wingdings" pitchFamily="2" charset="2"/>
        <a:buChar char="§"/>
        <a:defRPr lang="fr-FR" sz="20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6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•"/>
        <a:defRPr lang="fr-FR" sz="14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2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»"/>
        <a:defRPr lang="fr-FR" sz="1100" kern="1200" dirty="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zerr/jdt-codemining" TargetMode="External"/><Relationship Id="rId2" Type="http://schemas.openxmlformats.org/officeDocument/2006/relationships/hyperlink" Target="https://blogs.itemis.com/en/code-mining-support-in-xtext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git.eclipse.org/c/platform/eclipse.platform.text.git/tree/org.eclipse.jface.text.examples/src/org/eclipse/jface/text/examples/sources/inlined/InlinedAnnotationDemo.java" TargetMode="Externa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rojects.eclipse.org/projects/technology.lsp4e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Eclipse Code Mining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One of a new Eclipse Photon feature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9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Code Mining – </a:t>
            </a:r>
            <a:r>
              <a:rPr lang="fr-FR" dirty="0" smtClean="0"/>
              <a:t>real use </a:t>
            </a:r>
            <a:r>
              <a:rPr lang="fr-FR" dirty="0"/>
              <a:t>case </a:t>
            </a:r>
            <a:r>
              <a:rPr lang="fr-FR" dirty="0" smtClean="0"/>
              <a:t>2 </a:t>
            </a:r>
            <a:r>
              <a:rPr lang="fr-FR" dirty="0"/>
              <a:t>/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Xtext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blogs.itemis.com/en/code-mining-support-in-xtext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JDT CodeMining</a:t>
            </a:r>
            <a:r>
              <a:rPr lang="fr-FR" dirty="0"/>
              <a:t>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github.com/angelozerr/jdt-codemining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75866"/>
            <a:ext cx="3505200" cy="13430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227260"/>
            <a:ext cx="6912768" cy="11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CodeMining support </a:t>
            </a:r>
            <a:r>
              <a:rPr lang="fr-FR" dirty="0" err="1" smtClean="0"/>
              <a:t>ISourceViewer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inlined</a:t>
            </a:r>
            <a:r>
              <a:rPr lang="fr-FR" dirty="0" smtClean="0"/>
              <a:t> annotation:</a:t>
            </a:r>
          </a:p>
          <a:p>
            <a:pPr lvl="1"/>
            <a:r>
              <a:rPr lang="fr-FR" dirty="0" smtClean="0"/>
              <a:t>Line header</a:t>
            </a:r>
          </a:p>
          <a:p>
            <a:pPr lvl="1"/>
            <a:r>
              <a:rPr lang="fr-FR" dirty="0" smtClean="0"/>
              <a:t>Line content</a:t>
            </a:r>
          </a:p>
          <a:p>
            <a:r>
              <a:rPr lang="fr-FR" dirty="0" err="1" smtClean="0"/>
              <a:t>Takes</a:t>
            </a:r>
            <a:r>
              <a:rPr lang="fr-FR" dirty="0" smtClean="0"/>
              <a:t> care of performance by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CompletableFuture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of all </a:t>
            </a:r>
            <a:r>
              <a:rPr lang="fr-FR" dirty="0" err="1" smtClean="0"/>
              <a:t>minings</a:t>
            </a:r>
            <a:r>
              <a:rPr lang="fr-FR" dirty="0" smtClean="0"/>
              <a:t> of the document:</a:t>
            </a:r>
          </a:p>
          <a:p>
            <a:pPr lvl="2"/>
            <a:r>
              <a:rPr lang="fr-FR" dirty="0" err="1" smtClean="0"/>
              <a:t>Compute</a:t>
            </a:r>
            <a:r>
              <a:rPr lang="fr-FR" dirty="0" smtClean="0"/>
              <a:t> position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drawn</a:t>
            </a:r>
            <a:r>
              <a:rPr lang="fr-FR" dirty="0" smtClean="0"/>
              <a:t> (provider)</a:t>
            </a:r>
          </a:p>
          <a:p>
            <a:pPr lvl="1"/>
            <a:r>
              <a:rPr lang="fr-FR" dirty="0" err="1" smtClean="0"/>
              <a:t>Resolve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visible </a:t>
            </a:r>
            <a:r>
              <a:rPr lang="fr-FR" dirty="0" err="1" smtClean="0"/>
              <a:t>mining</a:t>
            </a:r>
            <a:r>
              <a:rPr lang="fr-FR" dirty="0" smtClean="0"/>
              <a:t>:</a:t>
            </a:r>
          </a:p>
          <a:p>
            <a:pPr lvl="2"/>
            <a:r>
              <a:rPr lang="fr-FR" dirty="0" err="1"/>
              <a:t>t</a:t>
            </a:r>
            <a:r>
              <a:rPr lang="fr-FR" dirty="0" err="1" smtClean="0"/>
              <a:t>hen</a:t>
            </a:r>
            <a:r>
              <a:rPr lang="fr-FR" dirty="0" smtClean="0"/>
              <a:t> </a:t>
            </a:r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the visible </a:t>
            </a:r>
            <a:r>
              <a:rPr lang="fr-FR" dirty="0" err="1" smtClean="0"/>
              <a:t>lines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1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CodeMining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CodeMinining</a:t>
            </a:r>
            <a:r>
              <a:rPr lang="fr-FR" dirty="0" smtClean="0"/>
              <a:t> -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ICodeMiningProvider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(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freeze</a:t>
            </a:r>
            <a:r>
              <a:rPr lang="fr-FR" dirty="0" smtClean="0"/>
              <a:t> the UI)</a:t>
            </a:r>
          </a:p>
          <a:p>
            <a:r>
              <a:rPr lang="fr-FR" dirty="0" err="1" smtClean="0"/>
              <a:t>ICodeMining</a:t>
            </a:r>
            <a:endParaRPr lang="fr-FR" dirty="0" smtClean="0"/>
          </a:p>
          <a:p>
            <a:pPr lvl="1"/>
            <a:r>
              <a:rPr lang="fr-FR" dirty="0" err="1" smtClean="0"/>
              <a:t>doResolve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slow</a:t>
            </a:r>
          </a:p>
          <a:p>
            <a:pPr lvl="1"/>
            <a:r>
              <a:rPr lang="fr-FR" dirty="0" smtClean="0"/>
              <a:t>Update the label or </a:t>
            </a:r>
            <a:r>
              <a:rPr lang="fr-FR" dirty="0" err="1" smtClean="0"/>
              <a:t>draw</a:t>
            </a:r>
            <a:r>
              <a:rPr lang="fr-FR" dirty="0" smtClean="0"/>
              <a:t> custom square image.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6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CodeMinining</a:t>
            </a:r>
            <a:r>
              <a:rPr lang="fr-FR" dirty="0" smtClean="0"/>
              <a:t> -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Register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provider</a:t>
            </a:r>
          </a:p>
          <a:p>
            <a:r>
              <a:rPr lang="fr-FR" dirty="0" smtClean="0"/>
              <a:t>Update </a:t>
            </a:r>
            <a:r>
              <a:rPr lang="fr-FR" dirty="0" err="1" smtClean="0"/>
              <a:t>mining</a:t>
            </a:r>
            <a:r>
              <a:rPr lang="fr-FR" dirty="0" smtClean="0"/>
              <a:t> support </a:t>
            </a:r>
          </a:p>
          <a:p>
            <a:pPr lvl="1"/>
            <a:r>
              <a:rPr lang="fr-FR" dirty="0" smtClean="0"/>
              <a:t>With a thread a </a:t>
            </a:r>
            <a:r>
              <a:rPr lang="fr-FR" dirty="0" err="1" smtClean="0"/>
              <a:t>reconciler</a:t>
            </a:r>
            <a:r>
              <a:rPr lang="fr-FR" dirty="0" smtClean="0"/>
              <a:t>, or </a:t>
            </a:r>
            <a:r>
              <a:rPr lang="fr-FR" dirty="0" err="1" smtClean="0"/>
              <a:t>other</a:t>
            </a:r>
            <a:r>
              <a:rPr lang="fr-FR" dirty="0" smtClean="0"/>
              <a:t> (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freeze</a:t>
            </a:r>
            <a:r>
              <a:rPr lang="fr-FR" dirty="0" smtClean="0"/>
              <a:t> the UI)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5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CodeMining – Extension 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Work</a:t>
            </a:r>
            <a:r>
              <a:rPr lang="fr-FR" dirty="0" smtClean="0"/>
              <a:t> with </a:t>
            </a:r>
            <a:r>
              <a:rPr lang="fr-FR" dirty="0" err="1" smtClean="0"/>
              <a:t>any</a:t>
            </a:r>
            <a:r>
              <a:rPr lang="fr-FR" dirty="0" smtClean="0"/>
              <a:t> editor</a:t>
            </a:r>
          </a:p>
          <a:p>
            <a:r>
              <a:rPr lang="fr-FR" dirty="0" err="1" smtClean="0"/>
              <a:t>codeminingProvider</a:t>
            </a:r>
            <a:r>
              <a:rPr lang="fr-FR" dirty="0" smtClean="0"/>
              <a:t> extension point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41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with </a:t>
            </a:r>
            <a:r>
              <a:rPr lang="fr-FR" dirty="0" err="1" smtClean="0"/>
              <a:t>generic</a:t>
            </a:r>
            <a:r>
              <a:rPr lang="fr-FR" dirty="0" smtClean="0"/>
              <a:t> 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41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with JDT CodeMining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6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 </a:t>
            </a:r>
            <a:r>
              <a:rPr lang="fr-FR" dirty="0" err="1" smtClean="0"/>
              <a:t>bugzilla</a:t>
            </a:r>
            <a:endParaRPr lang="fr-FR" dirty="0" smtClean="0"/>
          </a:p>
          <a:p>
            <a:r>
              <a:rPr lang="fr-FR" dirty="0" smtClean="0"/>
              <a:t>JDT CodeMining </a:t>
            </a:r>
            <a:r>
              <a:rPr lang="fr-FR" dirty="0" err="1" smtClean="0"/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31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Technical</a:t>
            </a:r>
            <a:r>
              <a:rPr lang="fr-FR" dirty="0" smtClean="0"/>
              <a:t> points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</a:t>
            </a:r>
            <a:r>
              <a:rPr lang="fr-FR" dirty="0" err="1" smtClean="0"/>
              <a:t>used</a:t>
            </a:r>
            <a:r>
              <a:rPr lang="fr-FR" dirty="0" smtClean="0"/>
              <a:t> M6 </a:t>
            </a:r>
            <a:r>
              <a:rPr lang="fr-FR" dirty="0" err="1" smtClean="0"/>
              <a:t>StyledTextLineSpacingProvider</a:t>
            </a:r>
            <a:endParaRPr lang="fr-FR" dirty="0" smtClean="0"/>
          </a:p>
          <a:p>
            <a:r>
              <a:rPr lang="fr-FR" dirty="0" smtClean="0"/>
              <a:t>In M7, </a:t>
            </a:r>
            <a:r>
              <a:rPr lang="fr-FR" dirty="0" err="1" smtClean="0"/>
              <a:t>inlined</a:t>
            </a:r>
            <a:r>
              <a:rPr lang="fr-FR" dirty="0" smtClean="0"/>
              <a:t> annotation use </a:t>
            </a:r>
            <a:r>
              <a:rPr lang="fr-FR" dirty="0" err="1" smtClean="0"/>
              <a:t>GlyphMetrics</a:t>
            </a:r>
            <a:r>
              <a:rPr lang="fr-FR" dirty="0" smtClean="0"/>
              <a:t> </a:t>
            </a:r>
            <a:r>
              <a:rPr lang="fr-FR" dirty="0" err="1" smtClean="0"/>
              <a:t>ascent</a:t>
            </a:r>
            <a:endParaRPr lang="fr-FR" dirty="0" smtClean="0"/>
          </a:p>
          <a:p>
            <a:r>
              <a:rPr lang="fr-FR" dirty="0" err="1" smtClean="0"/>
              <a:t>Redraw</a:t>
            </a:r>
            <a:r>
              <a:rPr lang="fr-FR" dirty="0" smtClean="0"/>
              <a:t> the </a:t>
            </a:r>
            <a:r>
              <a:rPr lang="fr-FR" dirty="0" err="1" smtClean="0"/>
              <a:t>character</a:t>
            </a:r>
            <a:endParaRPr lang="fr-FR" dirty="0" smtClean="0"/>
          </a:p>
          <a:p>
            <a:r>
              <a:rPr lang="fr-FR" dirty="0" err="1" smtClean="0"/>
              <a:t>StyledText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improved</a:t>
            </a:r>
            <a:endParaRPr lang="fr-FR" dirty="0" smtClean="0"/>
          </a:p>
          <a:p>
            <a:pPr lvl="1"/>
            <a:r>
              <a:rPr lang="fr-FR" dirty="0" err="1" smtClean="0"/>
              <a:t>Fix</a:t>
            </a:r>
            <a:r>
              <a:rPr lang="fr-FR" dirty="0" smtClean="0"/>
              <a:t> bug with </a:t>
            </a:r>
            <a:r>
              <a:rPr lang="fr-FR" dirty="0" err="1" smtClean="0"/>
              <a:t>cursor</a:t>
            </a:r>
            <a:endParaRPr lang="fr-FR" dirty="0" smtClean="0"/>
          </a:p>
          <a:p>
            <a:pPr lvl="1"/>
            <a:r>
              <a:rPr lang="fr-FR" dirty="0" err="1" smtClean="0"/>
              <a:t>Improve</a:t>
            </a:r>
            <a:r>
              <a:rPr lang="fr-FR" dirty="0" smtClean="0"/>
              <a:t> performance with variable line </a:t>
            </a:r>
            <a:r>
              <a:rPr lang="fr-FR" dirty="0" err="1" smtClean="0"/>
              <a:t>height</a:t>
            </a:r>
            <a:r>
              <a:rPr lang="fr-FR" dirty="0" smtClean="0"/>
              <a:t> (</a:t>
            </a:r>
            <a:r>
              <a:rPr lang="fr-FR" dirty="0" err="1" smtClean="0"/>
              <a:t>word</a:t>
            </a:r>
            <a:r>
              <a:rPr lang="fr-FR" dirty="0" smtClean="0"/>
              <a:t> wrap)</a:t>
            </a:r>
          </a:p>
          <a:p>
            <a:r>
              <a:rPr lang="fr-FR" dirty="0" smtClean="0"/>
              <a:t>Line </a:t>
            </a:r>
            <a:r>
              <a:rPr lang="fr-FR" dirty="0" err="1" smtClean="0"/>
              <a:t>number</a:t>
            </a:r>
            <a:r>
              <a:rPr lang="fr-FR" dirty="0" smtClean="0"/>
              <a:t> / </a:t>
            </a:r>
            <a:r>
              <a:rPr lang="fr-FR" dirty="0" err="1" smtClean="0"/>
              <a:t>Fold</a:t>
            </a:r>
            <a:r>
              <a:rPr lang="fr-FR" dirty="0" smtClean="0"/>
              <a:t> font</a:t>
            </a:r>
          </a:p>
        </p:txBody>
      </p:sp>
    </p:spTree>
    <p:extLst>
      <p:ext uri="{BB962C8B-B14F-4D97-AF65-F5344CB8AC3E}">
        <p14:creationId xmlns:p14="http://schemas.microsoft.com/office/powerpoint/2010/main" val="2574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About me…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Working</a:t>
            </a:r>
            <a:r>
              <a:rPr lang="fr-FR" dirty="0" smtClean="0"/>
              <a:t> at </a:t>
            </a:r>
            <a:r>
              <a:rPr lang="fr-FR" b="1" dirty="0" err="1" smtClean="0"/>
              <a:t>Sodifrance</a:t>
            </a:r>
            <a:r>
              <a:rPr lang="fr-FR" dirty="0" smtClean="0"/>
              <a:t> </a:t>
            </a:r>
            <a:r>
              <a:rPr lang="fr-FR" dirty="0" err="1" smtClean="0"/>
              <a:t>company</a:t>
            </a:r>
            <a:endParaRPr lang="fr-FR" dirty="0" smtClean="0"/>
          </a:p>
          <a:p>
            <a:r>
              <a:rPr lang="fr-FR" b="1" dirty="0" smtClean="0"/>
              <a:t>Java EE </a:t>
            </a:r>
            <a:r>
              <a:rPr lang="fr-FR" b="1" dirty="0" err="1" smtClean="0"/>
              <a:t>developer</a:t>
            </a:r>
            <a:endParaRPr lang="fr-FR" b="1" dirty="0" smtClean="0"/>
          </a:p>
          <a:p>
            <a:r>
              <a:rPr lang="fr-FR" dirty="0" smtClean="0"/>
              <a:t>Eclipse </a:t>
            </a:r>
            <a:r>
              <a:rPr lang="fr-FR" b="1" dirty="0" smtClean="0"/>
              <a:t>contribution</a:t>
            </a:r>
            <a:r>
              <a:rPr lang="fr-FR" dirty="0" smtClean="0"/>
              <a:t>, </a:t>
            </a:r>
            <a:r>
              <a:rPr lang="fr-FR" dirty="0" err="1" smtClean="0"/>
              <a:t>creator</a:t>
            </a:r>
            <a:r>
              <a:rPr lang="fr-FR" dirty="0" smtClean="0"/>
              <a:t> of:</a:t>
            </a:r>
          </a:p>
          <a:p>
            <a:pPr lvl="1"/>
            <a:r>
              <a:rPr lang="fr-FR" dirty="0" smtClean="0"/>
              <a:t>E4 CSS </a:t>
            </a:r>
            <a:r>
              <a:rPr lang="fr-FR" dirty="0" err="1" smtClean="0"/>
              <a:t>engine</a:t>
            </a:r>
            <a:endParaRPr lang="fr-FR" dirty="0" smtClean="0"/>
          </a:p>
          <a:p>
            <a:pPr lvl="1"/>
            <a:r>
              <a:rPr lang="fr-FR" dirty="0" smtClean="0"/>
              <a:t>WTP JSON Editor</a:t>
            </a:r>
          </a:p>
          <a:p>
            <a:pPr lvl="1"/>
            <a:r>
              <a:rPr lang="fr-FR" dirty="0" smtClean="0"/>
              <a:t>CodeMining</a:t>
            </a:r>
          </a:p>
          <a:p>
            <a:pPr lvl="1"/>
            <a:r>
              <a:rPr lang="fr-FR" dirty="0" smtClean="0"/>
              <a:t>TM4e (</a:t>
            </a:r>
            <a:r>
              <a:rPr lang="fr-FR" dirty="0" err="1" smtClean="0"/>
              <a:t>Syntax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 with </a:t>
            </a:r>
            <a:r>
              <a:rPr lang="fr-FR" dirty="0" err="1" smtClean="0"/>
              <a:t>TextMate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b="1" dirty="0" smtClean="0"/>
              <a:t>Eclipse plugins</a:t>
            </a:r>
            <a:r>
              <a:rPr lang="fr-FR" dirty="0" smtClean="0"/>
              <a:t>, </a:t>
            </a:r>
            <a:r>
              <a:rPr lang="fr-FR" dirty="0" err="1"/>
              <a:t>creator</a:t>
            </a:r>
            <a:r>
              <a:rPr lang="fr-FR" dirty="0"/>
              <a:t> of :</a:t>
            </a:r>
            <a:endParaRPr lang="fr-FR" dirty="0" smtClean="0"/>
          </a:p>
          <a:p>
            <a:pPr lvl="1"/>
            <a:r>
              <a:rPr lang="fr-FR" dirty="0" err="1" smtClean="0"/>
              <a:t>AngularJS</a:t>
            </a:r>
            <a:r>
              <a:rPr lang="fr-FR" dirty="0" smtClean="0"/>
              <a:t> Eclipse / </a:t>
            </a:r>
            <a:r>
              <a:rPr lang="fr-FR" dirty="0" err="1" smtClean="0"/>
              <a:t>Tern</a:t>
            </a:r>
            <a:r>
              <a:rPr lang="fr-FR" dirty="0" smtClean="0"/>
              <a:t> IDE</a:t>
            </a:r>
          </a:p>
          <a:p>
            <a:pPr lvl="1"/>
            <a:r>
              <a:rPr lang="fr-FR" dirty="0" err="1" smtClean="0"/>
              <a:t>Angular</a:t>
            </a:r>
            <a:r>
              <a:rPr lang="fr-FR" dirty="0" smtClean="0"/>
              <a:t> Eclipse / </a:t>
            </a:r>
            <a:r>
              <a:rPr lang="fr-FR" dirty="0" err="1" smtClean="0"/>
              <a:t>TypeScript</a:t>
            </a:r>
            <a:r>
              <a:rPr lang="fr-FR" dirty="0" smtClean="0"/>
              <a:t> IDE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8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Improvements</a:t>
            </a:r>
            <a:endParaRPr lang="fr-FR" dirty="0" smtClean="0"/>
          </a:p>
          <a:p>
            <a:pPr lvl="1"/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redraw</a:t>
            </a:r>
            <a:r>
              <a:rPr lang="fr-FR" dirty="0" smtClean="0"/>
              <a:t> </a:t>
            </a:r>
            <a:r>
              <a:rPr lang="fr-FR" dirty="0" err="1" smtClean="0"/>
              <a:t>character</a:t>
            </a:r>
            <a:endParaRPr lang="fr-FR" dirty="0" smtClean="0"/>
          </a:p>
          <a:p>
            <a:pPr lvl="1"/>
            <a:r>
              <a:rPr lang="fr-FR" dirty="0" err="1" smtClean="0"/>
              <a:t>StyledText</a:t>
            </a:r>
            <a:r>
              <a:rPr lang="fr-FR" dirty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provide</a:t>
            </a:r>
            <a:r>
              <a:rPr lang="fr-FR" dirty="0" smtClean="0"/>
              <a:t> a </a:t>
            </a:r>
            <a:r>
              <a:rPr lang="fr-FR" dirty="0" err="1" smtClean="0"/>
              <a:t>getLineCodeHeight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JDT </a:t>
            </a:r>
            <a:r>
              <a:rPr lang="fr-FR" dirty="0" err="1" smtClean="0"/>
              <a:t>refactor</a:t>
            </a:r>
            <a:r>
              <a:rPr lang="fr-FR" dirty="0" smtClean="0"/>
              <a:t>, mark occurrences, line </a:t>
            </a:r>
            <a:r>
              <a:rPr lang="fr-FR" dirty="0" err="1" smtClean="0"/>
              <a:t>highlight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Bugs:</a:t>
            </a:r>
          </a:p>
          <a:p>
            <a:pPr lvl="1"/>
            <a:r>
              <a:rPr lang="fr-FR" dirty="0" smtClean="0"/>
              <a:t>In </a:t>
            </a:r>
            <a:r>
              <a:rPr lang="fr-FR" dirty="0" err="1" smtClean="0"/>
              <a:t>MacOS</a:t>
            </a:r>
            <a:r>
              <a:rPr lang="fr-FR" dirty="0" smtClean="0"/>
              <a:t>: 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renderer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516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Thanks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Mickael </a:t>
            </a:r>
            <a:r>
              <a:rPr lang="fr-FR" b="1" dirty="0" err="1" smtClean="0"/>
              <a:t>Istria</a:t>
            </a:r>
            <a:r>
              <a:rPr lang="fr-FR" dirty="0" smtClean="0"/>
              <a:t> for </a:t>
            </a:r>
            <a:r>
              <a:rPr lang="fr-FR" dirty="0" err="1" smtClean="0"/>
              <a:t>her</a:t>
            </a:r>
            <a:r>
              <a:rPr lang="fr-FR" dirty="0"/>
              <a:t> </a:t>
            </a:r>
            <a:r>
              <a:rPr lang="fr-FR" dirty="0" err="1" smtClean="0"/>
              <a:t>review</a:t>
            </a:r>
            <a:r>
              <a:rPr lang="fr-FR" dirty="0" smtClean="0"/>
              <a:t> code</a:t>
            </a:r>
          </a:p>
          <a:p>
            <a:r>
              <a:rPr lang="fr-FR" b="1" dirty="0" smtClean="0"/>
              <a:t>Dani </a:t>
            </a:r>
            <a:r>
              <a:rPr lang="fr-FR" b="1" dirty="0" err="1" smtClean="0"/>
              <a:t>Megert</a:t>
            </a:r>
            <a:r>
              <a:rPr lang="fr-FR" b="1" dirty="0" smtClean="0"/>
              <a:t> </a:t>
            </a:r>
            <a:r>
              <a:rPr lang="fr-FR" dirty="0" smtClean="0"/>
              <a:t>and JDT Team</a:t>
            </a:r>
          </a:p>
          <a:p>
            <a:r>
              <a:rPr lang="fr-FR" b="1" dirty="0" smtClean="0"/>
              <a:t>Lars Vogel</a:t>
            </a:r>
            <a:r>
              <a:rPr lang="fr-FR" dirty="0" smtClean="0"/>
              <a:t> for JDT Code Mining feedbacks</a:t>
            </a:r>
          </a:p>
          <a:p>
            <a:r>
              <a:rPr lang="fr-FR" b="1" dirty="0" smtClean="0"/>
              <a:t>Karsten </a:t>
            </a:r>
            <a:r>
              <a:rPr lang="fr-FR" b="1" dirty="0" err="1" smtClean="0"/>
              <a:t>Thoms</a:t>
            </a:r>
            <a:r>
              <a:rPr lang="fr-FR" dirty="0" smtClean="0"/>
              <a:t> </a:t>
            </a:r>
            <a:r>
              <a:rPr lang="fr-FR" dirty="0"/>
              <a:t>for </a:t>
            </a:r>
            <a:r>
              <a:rPr lang="fr-FR" dirty="0" err="1"/>
              <a:t>CodeMining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in </a:t>
            </a:r>
            <a:r>
              <a:rPr lang="fr-FR" dirty="0" err="1" smtClean="0"/>
              <a:t>XText</a:t>
            </a:r>
            <a:endParaRPr lang="fr-FR" dirty="0" smtClean="0"/>
          </a:p>
          <a:p>
            <a:r>
              <a:rPr lang="fr-FR" b="1" dirty="0" smtClean="0"/>
              <a:t>Martin </a:t>
            </a:r>
            <a:r>
              <a:rPr lang="fr-FR" b="1" dirty="0" err="1" smtClean="0"/>
              <a:t>Lippert</a:t>
            </a:r>
            <a:r>
              <a:rPr lang="fr-FR" dirty="0" smtClean="0"/>
              <a:t> for </a:t>
            </a:r>
            <a:r>
              <a:rPr lang="fr-FR" dirty="0" err="1" smtClean="0"/>
              <a:t>CodeMining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in </a:t>
            </a:r>
            <a:r>
              <a:rPr lang="fr-FR" dirty="0" err="1" smtClean="0"/>
              <a:t>Spring</a:t>
            </a:r>
            <a:r>
              <a:rPr lang="fr-FR" dirty="0" smtClean="0"/>
              <a:t> Tools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7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Quick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/>
              <a:t>i</a:t>
            </a:r>
            <a:r>
              <a:rPr lang="fr-FR" dirty="0" err="1" smtClean="0"/>
              <a:t>nlined</a:t>
            </a:r>
            <a:r>
              <a:rPr lang="fr-FR" dirty="0" smtClean="0"/>
              <a:t> annotations?</a:t>
            </a: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 smtClean="0"/>
              <a:t> Code Mining?</a:t>
            </a:r>
          </a:p>
          <a:p>
            <a:r>
              <a:rPr lang="fr-FR" dirty="0" err="1" smtClean="0"/>
              <a:t>Demo</a:t>
            </a:r>
            <a:r>
              <a:rPr lang="fr-FR" dirty="0" smtClean="0"/>
              <a:t> with JDT CodeMining</a:t>
            </a:r>
          </a:p>
          <a:p>
            <a:r>
              <a:rPr lang="fr-FR" dirty="0" err="1" smtClean="0"/>
              <a:t>Technical</a:t>
            </a:r>
            <a:r>
              <a:rPr lang="fr-FR" dirty="0" smtClean="0"/>
              <a:t> points (</a:t>
            </a:r>
            <a:r>
              <a:rPr lang="fr-FR" dirty="0" err="1" smtClean="0"/>
              <a:t>StyledText</a:t>
            </a:r>
            <a:r>
              <a:rPr lang="fr-FR" dirty="0" smtClean="0"/>
              <a:t>, </a:t>
            </a:r>
            <a:r>
              <a:rPr lang="fr-FR" dirty="0" err="1" smtClean="0"/>
              <a:t>GlyphMetrics</a:t>
            </a:r>
            <a:r>
              <a:rPr lang="fr-FR" dirty="0" smtClean="0"/>
              <a:t>)</a:t>
            </a:r>
          </a:p>
          <a:p>
            <a:r>
              <a:rPr lang="fr-FR" dirty="0" smtClean="0"/>
              <a:t>Issues with Code Mining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8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/>
              <a:t>i</a:t>
            </a:r>
            <a:r>
              <a:rPr lang="fr-FR" dirty="0" err="1" smtClean="0"/>
              <a:t>nlined</a:t>
            </a:r>
            <a:r>
              <a:rPr lang="fr-FR" dirty="0" smtClean="0"/>
              <a:t> annotation?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Definition</a:t>
            </a:r>
            <a:r>
              <a:rPr lang="fr-FR" dirty="0" smtClean="0"/>
              <a:t>: annotation which </a:t>
            </a:r>
            <a:r>
              <a:rPr lang="en-US" dirty="0"/>
              <a:t>takes care of placing the </a:t>
            </a:r>
            <a:r>
              <a:rPr lang="en-US" b="1" dirty="0"/>
              <a:t>necessary </a:t>
            </a:r>
            <a:r>
              <a:rPr lang="en-US" b="1" dirty="0" smtClean="0"/>
              <a:t>space vertically or </a:t>
            </a:r>
            <a:r>
              <a:rPr lang="en-US" b="1" dirty="0"/>
              <a:t>horizontally</a:t>
            </a:r>
            <a:r>
              <a:rPr lang="en-US" dirty="0"/>
              <a:t>, in the StyledText </a:t>
            </a:r>
            <a:r>
              <a:rPr lang="en-US" dirty="0" smtClean="0"/>
              <a:t>widget </a:t>
            </a:r>
            <a:r>
              <a:rPr lang="en-US" dirty="0"/>
              <a:t>to </a:t>
            </a:r>
            <a:r>
              <a:rPr lang="en-US" b="1" dirty="0"/>
              <a:t>draw </a:t>
            </a:r>
            <a:r>
              <a:rPr lang="en-US" b="1" dirty="0" smtClean="0"/>
              <a:t>a content</a:t>
            </a:r>
            <a:r>
              <a:rPr lang="en-US" dirty="0" smtClean="0"/>
              <a:t> (text, image…).</a:t>
            </a:r>
          </a:p>
          <a:p>
            <a:r>
              <a:rPr lang="fr-FR" dirty="0" smtClean="0"/>
              <a:t>2 kinds:</a:t>
            </a:r>
          </a:p>
          <a:p>
            <a:pPr lvl="1"/>
            <a:r>
              <a:rPr lang="fr-FR" dirty="0" smtClean="0"/>
              <a:t>Line</a:t>
            </a:r>
            <a:r>
              <a:rPr lang="fr-FR" b="1" dirty="0" smtClean="0"/>
              <a:t> header </a:t>
            </a:r>
            <a:r>
              <a:rPr lang="fr-FR" dirty="0" smtClean="0"/>
              <a:t>annotation</a:t>
            </a:r>
          </a:p>
          <a:p>
            <a:pPr lvl="1"/>
            <a:r>
              <a:rPr lang="fr-FR" dirty="0" smtClean="0"/>
              <a:t>Line</a:t>
            </a:r>
            <a:r>
              <a:rPr lang="fr-FR" b="1" dirty="0" smtClean="0"/>
              <a:t> content </a:t>
            </a:r>
            <a:r>
              <a:rPr lang="fr-FR" dirty="0" smtClean="0"/>
              <a:t>annotation</a:t>
            </a:r>
          </a:p>
          <a:p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anything</a:t>
            </a:r>
            <a:r>
              <a:rPr lang="fr-FR" dirty="0" smtClean="0"/>
              <a:t> (</a:t>
            </a:r>
            <a:r>
              <a:rPr lang="fr-FR" dirty="0" err="1" smtClean="0"/>
              <a:t>text</a:t>
            </a:r>
            <a:r>
              <a:rPr lang="fr-FR" dirty="0" smtClean="0"/>
              <a:t>, image)</a:t>
            </a:r>
          </a:p>
          <a:p>
            <a:r>
              <a:rPr lang="fr-FR" dirty="0" err="1" smtClean="0"/>
              <a:t>Clickable</a:t>
            </a:r>
            <a:r>
              <a:rPr lang="fr-FR" dirty="0" smtClean="0"/>
              <a:t> to </a:t>
            </a:r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action</a:t>
            </a:r>
          </a:p>
          <a:p>
            <a:r>
              <a:rPr lang="fr-FR" dirty="0" smtClean="0"/>
              <a:t>Managed with </a:t>
            </a:r>
            <a:r>
              <a:rPr lang="fr-FR" b="1" dirty="0" smtClean="0"/>
              <a:t>InlinedAnnotationSupport </a:t>
            </a:r>
            <a:r>
              <a:rPr lang="fr-FR" dirty="0" smtClean="0"/>
              <a:t>class:</a:t>
            </a:r>
          </a:p>
          <a:p>
            <a:pPr lvl="1"/>
            <a:r>
              <a:rPr lang="fr-FR" b="1" dirty="0" err="1" smtClean="0"/>
              <a:t>doesn’t</a:t>
            </a:r>
            <a:r>
              <a:rPr lang="fr-FR" b="1" dirty="0" smtClean="0"/>
              <a:t> </a:t>
            </a:r>
            <a:r>
              <a:rPr lang="fr-FR" b="1" dirty="0" err="1" smtClean="0"/>
              <a:t>take</a:t>
            </a:r>
            <a:r>
              <a:rPr lang="fr-FR" b="1" dirty="0" smtClean="0"/>
              <a:t> care of performance</a:t>
            </a:r>
            <a:r>
              <a:rPr lang="fr-FR" dirty="0" smtClean="0"/>
              <a:t> to </a:t>
            </a:r>
            <a:r>
              <a:rPr lang="fr-FR" dirty="0" err="1" smtClean="0"/>
              <a:t>compute</a:t>
            </a:r>
            <a:r>
              <a:rPr lang="fr-FR" dirty="0" smtClean="0"/>
              <a:t> content of annotation(UI </a:t>
            </a:r>
            <a:r>
              <a:rPr lang="fr-FR" dirty="0" err="1" smtClean="0"/>
              <a:t>freeze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635646"/>
            <a:ext cx="3312367" cy="18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-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AbstractInlinedAnnotation</a:t>
            </a:r>
            <a:r>
              <a:rPr lang="en-US" b="1" dirty="0" smtClean="0"/>
              <a:t>  </a:t>
            </a:r>
            <a:r>
              <a:rPr lang="en-US" dirty="0" smtClean="0"/>
              <a:t>is base class:</a:t>
            </a:r>
          </a:p>
          <a:p>
            <a:pPr lvl="1"/>
            <a:r>
              <a:rPr lang="en-US" dirty="0" smtClean="0"/>
              <a:t>Several methods like </a:t>
            </a:r>
          </a:p>
          <a:p>
            <a:pPr lvl="2"/>
            <a:r>
              <a:rPr lang="en-US" b="1" dirty="0" err="1" smtClean="0"/>
              <a:t>setText</a:t>
            </a:r>
            <a:r>
              <a:rPr lang="en-US" dirty="0" smtClean="0"/>
              <a:t> : set the text content of the annotation</a:t>
            </a:r>
          </a:p>
          <a:p>
            <a:pPr lvl="2"/>
            <a:r>
              <a:rPr lang="en-US" b="1" dirty="0" smtClean="0"/>
              <a:t>draw</a:t>
            </a:r>
            <a:r>
              <a:rPr lang="en-US" dirty="0" smtClean="0"/>
              <a:t> : by default draw the set text, can be </a:t>
            </a:r>
            <a:r>
              <a:rPr lang="en-US" dirty="0" err="1" smtClean="0"/>
              <a:t>overrided</a:t>
            </a:r>
            <a:r>
              <a:rPr lang="en-US" dirty="0" smtClean="0"/>
              <a:t> to draw anything</a:t>
            </a:r>
          </a:p>
          <a:p>
            <a:pPr lvl="2"/>
            <a:r>
              <a:rPr lang="en-US" b="1" dirty="0" err="1" smtClean="0"/>
              <a:t>getAction</a:t>
            </a:r>
            <a:r>
              <a:rPr lang="en-US" dirty="0" smtClean="0"/>
              <a:t>: implement it to bind an action on click of the annotation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inlined</a:t>
            </a:r>
            <a:r>
              <a:rPr lang="en-US" dirty="0" smtClean="0"/>
              <a:t> annotation kinds which extends </a:t>
            </a:r>
            <a:r>
              <a:rPr lang="en-US" b="1" dirty="0" err="1" smtClean="0"/>
              <a:t>AbstractInlinedAnnotation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/>
              <a:t>LineHeaderAnnotation</a:t>
            </a:r>
            <a:endParaRPr lang="en-US" b="1" dirty="0"/>
          </a:p>
          <a:p>
            <a:pPr lvl="2"/>
            <a:r>
              <a:rPr lang="en-US" b="1" dirty="0" err="1" smtClean="0"/>
              <a:t>LineContentAnnotation</a:t>
            </a:r>
            <a:endParaRPr lang="en-US" b="1" dirty="0" smtClean="0"/>
          </a:p>
          <a:p>
            <a:r>
              <a:rPr lang="fr-FR" dirty="0" smtClean="0"/>
              <a:t>Managed with </a:t>
            </a:r>
            <a:r>
              <a:rPr lang="fr-FR" b="1" dirty="0" smtClean="0"/>
              <a:t>InlinedAnnotationSupport</a:t>
            </a:r>
            <a:r>
              <a:rPr lang="fr-FR" dirty="0" smtClean="0"/>
              <a:t> </a:t>
            </a:r>
            <a:r>
              <a:rPr lang="fr-FR" dirty="0"/>
              <a:t>class </a:t>
            </a:r>
            <a:r>
              <a:rPr lang="fr-FR" dirty="0" smtClean="0"/>
              <a:t>which </a:t>
            </a:r>
            <a:r>
              <a:rPr lang="fr-FR" dirty="0" err="1" smtClean="0"/>
              <a:t>works</a:t>
            </a:r>
            <a:r>
              <a:rPr lang="fr-FR" dirty="0" smtClean="0"/>
              <a:t> with</a:t>
            </a:r>
            <a:r>
              <a:rPr lang="fr-FR" dirty="0"/>
              <a:t>:</a:t>
            </a:r>
          </a:p>
          <a:p>
            <a:pPr lvl="1"/>
            <a:r>
              <a:rPr lang="en-US" dirty="0"/>
              <a:t>An </a:t>
            </a:r>
            <a:r>
              <a:rPr lang="en-US" b="1" dirty="0" err="1"/>
              <a:t>ISourceViewer</a:t>
            </a:r>
            <a:endParaRPr lang="en-US" b="1" dirty="0"/>
          </a:p>
          <a:p>
            <a:pPr lvl="1"/>
            <a:r>
              <a:rPr lang="en-US" dirty="0"/>
              <a:t>Source viewer </a:t>
            </a:r>
            <a:r>
              <a:rPr lang="en-US" dirty="0" err="1"/>
              <a:t>configurated</a:t>
            </a:r>
            <a:r>
              <a:rPr lang="en-US" dirty="0"/>
              <a:t> with </a:t>
            </a:r>
            <a:r>
              <a:rPr lang="en-US" b="1" dirty="0" err="1" smtClean="0"/>
              <a:t>AnnotationPainter</a:t>
            </a:r>
            <a:endParaRPr lang="en-US" b="1" dirty="0" smtClean="0"/>
          </a:p>
          <a:p>
            <a:r>
              <a:rPr lang="fr-FR" dirty="0" smtClean="0"/>
              <a:t>InlinedAnnotationSupport </a:t>
            </a:r>
            <a:r>
              <a:rPr lang="fr-FR" dirty="0" err="1" smtClean="0"/>
              <a:t>provides</a:t>
            </a:r>
            <a:r>
              <a:rPr lang="fr-FR" dirty="0" smtClean="0"/>
              <a:t> 2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pPr lvl="1"/>
            <a:r>
              <a:rPr lang="fr-FR" b="1" dirty="0" err="1" smtClean="0"/>
              <a:t>findExistingAnnotation</a:t>
            </a:r>
            <a:r>
              <a:rPr lang="fr-FR" dirty="0" smtClean="0"/>
              <a:t>(Position </a:t>
            </a:r>
            <a:r>
              <a:rPr lang="fr-FR" dirty="0" err="1" smtClean="0"/>
              <a:t>position</a:t>
            </a:r>
            <a:r>
              <a:rPr lang="fr-FR" dirty="0" smtClean="0"/>
              <a:t>)</a:t>
            </a:r>
          </a:p>
          <a:p>
            <a:pPr lvl="1"/>
            <a:r>
              <a:rPr lang="fr-FR" b="1" dirty="0" err="1" smtClean="0"/>
              <a:t>updateAnnotations</a:t>
            </a:r>
            <a:r>
              <a:rPr lang="fr-FR" dirty="0" smtClean="0"/>
              <a:t>(Set&lt;</a:t>
            </a:r>
            <a:r>
              <a:rPr lang="fr-FR" dirty="0" err="1" smtClean="0"/>
              <a:t>AbstractInlinedAnnotation</a:t>
            </a:r>
            <a:r>
              <a:rPr lang="fr-FR" dirty="0" smtClean="0"/>
              <a:t>&gt; annotations)</a:t>
            </a: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3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-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Study</a:t>
            </a:r>
            <a:r>
              <a:rPr lang="fr-FR" dirty="0" smtClean="0"/>
              <a:t> API with </a:t>
            </a:r>
            <a:r>
              <a:rPr lang="fr-FR" b="1" dirty="0" err="1" smtClean="0"/>
              <a:t>CalculatorInlinedAnnotationDemo</a:t>
            </a:r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7614"/>
            <a:ext cx="3543300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901" y="1335604"/>
            <a:ext cx="2609850" cy="8286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254921"/>
            <a:ext cx="4154308" cy="10801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9" y="2182913"/>
            <a:ext cx="5119063" cy="110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Advanced </a:t>
            </a:r>
            <a:r>
              <a:rPr lang="fr-FR" dirty="0" err="1" smtClean="0"/>
              <a:t>Inlined</a:t>
            </a:r>
            <a:r>
              <a:rPr lang="fr-FR" dirty="0" smtClean="0"/>
              <a:t> </a:t>
            </a:r>
            <a:r>
              <a:rPr lang="fr-FR" dirty="0" smtClean="0"/>
              <a:t>Annotation -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 </a:t>
            </a:r>
            <a:r>
              <a:rPr lang="en-US" dirty="0">
                <a:hlinkClick r:id="rId2"/>
              </a:rPr>
              <a:t>InlinedAnnotationDemo</a:t>
            </a:r>
            <a:r>
              <a:rPr lang="en-US" dirty="0"/>
              <a:t> </a:t>
            </a:r>
            <a:r>
              <a:rPr lang="en-US" dirty="0" smtClean="0"/>
              <a:t>shows in action:</a:t>
            </a:r>
          </a:p>
          <a:p>
            <a:pPr lvl="1"/>
            <a:r>
              <a:rPr lang="en-US" b="1" dirty="0" err="1"/>
              <a:t>LineHeaderAnnotation</a:t>
            </a:r>
            <a:r>
              <a:rPr lang="en-US" b="1" dirty="0"/>
              <a:t> </a:t>
            </a:r>
            <a:r>
              <a:rPr lang="en-US" dirty="0" smtClean="0"/>
              <a:t>: the </a:t>
            </a:r>
            <a:r>
              <a:rPr lang="en-US" dirty="0"/>
              <a:t>result </a:t>
            </a:r>
            <a:r>
              <a:rPr lang="en-US" b="1" dirty="0"/>
              <a:t>status (OK! / ERROR!)</a:t>
            </a:r>
            <a:r>
              <a:rPr lang="en-US" dirty="0"/>
              <a:t> of parse of </a:t>
            </a:r>
            <a:r>
              <a:rPr lang="en-US" dirty="0" err="1"/>
              <a:t>rgb</a:t>
            </a:r>
            <a:r>
              <a:rPr lang="en-US" dirty="0"/>
              <a:t> color declaration in the </a:t>
            </a:r>
            <a:r>
              <a:rPr lang="en-US" b="1" dirty="0"/>
              <a:t>line </a:t>
            </a:r>
            <a:r>
              <a:rPr lang="en-US" b="1" dirty="0" smtClean="0"/>
              <a:t>header</a:t>
            </a:r>
          </a:p>
          <a:p>
            <a:pPr lvl="1"/>
            <a:r>
              <a:rPr lang="en-US" b="1" dirty="0" err="1" smtClean="0"/>
              <a:t>LineContentAnnotation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the</a:t>
            </a:r>
            <a:r>
              <a:rPr lang="en-US" dirty="0"/>
              <a:t> </a:t>
            </a:r>
            <a:r>
              <a:rPr lang="en-US" b="1" dirty="0"/>
              <a:t>colorized square</a:t>
            </a:r>
            <a:r>
              <a:rPr lang="en-US" dirty="0"/>
              <a:t> of the rgb color </a:t>
            </a:r>
            <a:r>
              <a:rPr lang="en-US" dirty="0" smtClean="0"/>
              <a:t>declaration in </a:t>
            </a:r>
            <a:r>
              <a:rPr lang="en-US" dirty="0"/>
              <a:t>the </a:t>
            </a:r>
            <a:r>
              <a:rPr lang="en-US" b="1" dirty="0"/>
              <a:t>line </a:t>
            </a:r>
            <a:r>
              <a:rPr lang="en-US" b="1" dirty="0" smtClean="0"/>
              <a:t>content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Custom draw</a:t>
            </a:r>
          </a:p>
          <a:p>
            <a:pPr lvl="2"/>
            <a:r>
              <a:rPr lang="en-US" dirty="0" smtClean="0"/>
              <a:t>Clickable top open a color picker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665" y="2427734"/>
            <a:ext cx="3476139" cy="19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Eclipse Code 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Idea</a:t>
            </a:r>
            <a:r>
              <a:rPr lang="fr-FR" dirty="0" smtClean="0"/>
              <a:t> </a:t>
            </a: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Microsoft </a:t>
            </a:r>
            <a:r>
              <a:rPr lang="fr-FR" b="1" dirty="0" err="1" smtClean="0"/>
              <a:t>CodeLens</a:t>
            </a:r>
            <a:r>
              <a:rPr lang="fr-FR" dirty="0" smtClean="0"/>
              <a:t> (2013)</a:t>
            </a:r>
          </a:p>
          <a:p>
            <a:r>
              <a:rPr lang="fr-FR" dirty="0" err="1" smtClean="0"/>
              <a:t>Draw</a:t>
            </a:r>
            <a:r>
              <a:rPr lang="fr-FR" dirty="0" smtClean="0"/>
              <a:t> none </a:t>
            </a:r>
            <a:r>
              <a:rPr lang="fr-FR" dirty="0" err="1" smtClean="0"/>
              <a:t>editable</a:t>
            </a:r>
            <a:r>
              <a:rPr lang="fr-FR" dirty="0" smtClean="0"/>
              <a:t> information in the editor to help </a:t>
            </a:r>
            <a:r>
              <a:rPr lang="fr-FR" dirty="0" err="1" smtClean="0"/>
              <a:t>developer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Overview</a:t>
            </a:r>
            <a:r>
              <a:rPr lang="fr-FR" dirty="0" smtClean="0"/>
              <a:t> of code (show </a:t>
            </a:r>
            <a:r>
              <a:rPr lang="fr-FR" dirty="0" err="1" smtClean="0"/>
              <a:t>references</a:t>
            </a:r>
            <a:r>
              <a:rPr lang="fr-FR" dirty="0" smtClean="0"/>
              <a:t>, </a:t>
            </a:r>
            <a:r>
              <a:rPr lang="fr-FR" dirty="0" err="1" smtClean="0"/>
              <a:t>implementations</a:t>
            </a:r>
            <a:r>
              <a:rPr lang="fr-FR" dirty="0" smtClean="0"/>
              <a:t> class)</a:t>
            </a:r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actions (</a:t>
            </a:r>
            <a:r>
              <a:rPr lang="fr-FR" dirty="0" err="1" smtClean="0"/>
              <a:t>run</a:t>
            </a:r>
            <a:r>
              <a:rPr lang="fr-FR" dirty="0" smtClean="0"/>
              <a:t>, </a:t>
            </a:r>
            <a:r>
              <a:rPr lang="fr-FR" dirty="0" err="1" smtClean="0"/>
              <a:t>debug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Show </a:t>
            </a:r>
            <a:r>
              <a:rPr lang="fr-FR" dirty="0" err="1" smtClean="0"/>
              <a:t>status</a:t>
            </a:r>
            <a:r>
              <a:rPr lang="fr-FR" dirty="0" smtClean="0"/>
              <a:t> (ex: </a:t>
            </a:r>
            <a:r>
              <a:rPr lang="fr-FR" dirty="0" err="1" smtClean="0"/>
              <a:t>Junit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 smtClean="0"/>
              <a:t> of test </a:t>
            </a:r>
            <a:r>
              <a:rPr lang="fr-FR" dirty="0" err="1" smtClean="0"/>
              <a:t>method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inlined</a:t>
            </a:r>
            <a:r>
              <a:rPr lang="fr-FR" dirty="0" smtClean="0"/>
              <a:t> annotation support</a:t>
            </a:r>
          </a:p>
          <a:p>
            <a:r>
              <a:rPr lang="fr-FR" dirty="0" smtClean="0"/>
              <a:t>Challenge: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freeze</a:t>
            </a:r>
            <a:r>
              <a:rPr lang="fr-FR" dirty="0" smtClean="0"/>
              <a:t> the UI</a:t>
            </a:r>
          </a:p>
        </p:txBody>
      </p:sp>
    </p:spTree>
    <p:extLst>
      <p:ext uri="{BB962C8B-B14F-4D97-AF65-F5344CB8AC3E}">
        <p14:creationId xmlns:p14="http://schemas.microsoft.com/office/powerpoint/2010/main" val="26230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real use case 1 /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LSP4e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projects.eclipse.org/projects/technology.lsp4e</a:t>
            </a:r>
            <a:r>
              <a:rPr lang="fr-FR" dirty="0" smtClean="0"/>
              <a:t>:</a:t>
            </a:r>
          </a:p>
          <a:p>
            <a:pPr lvl="1"/>
            <a:r>
              <a:rPr lang="fr-FR" b="1" dirty="0" smtClean="0"/>
              <a:t>Code Lens</a:t>
            </a:r>
            <a:r>
              <a:rPr lang="fr-FR" dirty="0" smtClean="0"/>
              <a:t> </a:t>
            </a:r>
            <a:r>
              <a:rPr lang="fr-FR" b="1" dirty="0" smtClean="0"/>
              <a:t>support</a:t>
            </a:r>
            <a:r>
              <a:rPr lang="fr-FR" dirty="0" smtClean="0"/>
              <a:t>:</a:t>
            </a:r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Tools 4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b="1" dirty="0" err="1" smtClean="0"/>
              <a:t>Color</a:t>
            </a:r>
            <a:r>
              <a:rPr lang="fr-FR" b="1" dirty="0" smtClean="0"/>
              <a:t> support </a:t>
            </a:r>
            <a:r>
              <a:rPr lang="fr-FR" dirty="0" smtClean="0"/>
              <a:t>(</a:t>
            </a:r>
            <a:r>
              <a:rPr lang="fr-FR" dirty="0" err="1" smtClean="0"/>
              <a:t>experimental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CSS </a:t>
            </a:r>
            <a:r>
              <a:rPr lang="fr-FR" dirty="0" err="1" smtClean="0"/>
              <a:t>Language</a:t>
            </a:r>
            <a:r>
              <a:rPr lang="fr-FR" dirty="0" smtClean="0"/>
              <a:t> Server</a:t>
            </a:r>
          </a:p>
          <a:p>
            <a:pPr lvl="2"/>
            <a:endParaRPr lang="fr-FR" dirty="0" smtClean="0"/>
          </a:p>
          <a:p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63838"/>
            <a:ext cx="3933825" cy="10858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001" y="1696393"/>
            <a:ext cx="5715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difrance">
  <a:themeElements>
    <a:clrScheme name="Sodifrance">
      <a:dk1>
        <a:srgbClr val="576B80"/>
      </a:dk1>
      <a:lt1>
        <a:srgbClr val="FFFFFF"/>
      </a:lt1>
      <a:dk2>
        <a:srgbClr val="000000"/>
      </a:dk2>
      <a:lt2>
        <a:srgbClr val="FFFFFF"/>
      </a:lt2>
      <a:accent1>
        <a:srgbClr val="429CE2"/>
      </a:accent1>
      <a:accent2>
        <a:srgbClr val="CB3298"/>
      </a:accent2>
      <a:accent3>
        <a:srgbClr val="FFAA19"/>
      </a:accent3>
      <a:accent4>
        <a:srgbClr val="0A9AA6"/>
      </a:accent4>
      <a:accent5>
        <a:srgbClr val="828282"/>
      </a:accent5>
      <a:accent6>
        <a:srgbClr val="C5062F"/>
      </a:accent6>
      <a:hlink>
        <a:srgbClr val="0000FF"/>
      </a:hlink>
      <a:folHlink>
        <a:srgbClr val="800080"/>
      </a:folHlink>
    </a:clrScheme>
    <a:fontScheme name="Sodifran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difrance" id="{C3955596-917F-4C08-989A-A1CB96281820}" vid="{CB507252-6EAF-47FF-9B56-EEA3F0D918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Sodifrance</Template>
  <TotalTime>10400</TotalTime>
  <Words>597</Words>
  <Application>Microsoft Office PowerPoint</Application>
  <PresentationFormat>Affichage à l'écran (16:9)</PresentationFormat>
  <Paragraphs>125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</vt:lpstr>
      <vt:lpstr>Sodifrance</vt:lpstr>
      <vt:lpstr>Eclipse Code Mining</vt:lpstr>
      <vt:lpstr>About me…</vt:lpstr>
      <vt:lpstr>Quick Plan</vt:lpstr>
      <vt:lpstr>What is inlined annotation?</vt:lpstr>
      <vt:lpstr>Inlined Annotation - API</vt:lpstr>
      <vt:lpstr>Inlined Annotation - API</vt:lpstr>
      <vt:lpstr>Advanced Inlined Annotation - Demo</vt:lpstr>
      <vt:lpstr>Eclipse Code Mining</vt:lpstr>
      <vt:lpstr>Code Mining – real use case 1 / 2</vt:lpstr>
      <vt:lpstr>Code Mining – real use case 2 / 2</vt:lpstr>
      <vt:lpstr>CodeMining support ISourceViewer</vt:lpstr>
      <vt:lpstr>CodeMining demo</vt:lpstr>
      <vt:lpstr>CodeMinining - API</vt:lpstr>
      <vt:lpstr>CodeMinining - API</vt:lpstr>
      <vt:lpstr>CodeMining – Extension Point</vt:lpstr>
      <vt:lpstr>Demo with generic editor</vt:lpstr>
      <vt:lpstr>Demo with JDT CodeMining</vt:lpstr>
      <vt:lpstr>Issues</vt:lpstr>
      <vt:lpstr>Technical points</vt:lpstr>
      <vt:lpstr>What’s next?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Angelo Zerr</dc:creator>
  <cp:lastModifiedBy>Angelo Zerr</cp:lastModifiedBy>
  <cp:revision>73</cp:revision>
  <dcterms:created xsi:type="dcterms:W3CDTF">2018-03-10T17:19:07Z</dcterms:created>
  <dcterms:modified xsi:type="dcterms:W3CDTF">2018-05-25T12:15:10Z</dcterms:modified>
</cp:coreProperties>
</file>