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72" r:id="rId4"/>
    <p:sldId id="258" r:id="rId5"/>
    <p:sldId id="276" r:id="rId6"/>
    <p:sldId id="292" r:id="rId7"/>
    <p:sldId id="277" r:id="rId8"/>
    <p:sldId id="259" r:id="rId9"/>
    <p:sldId id="260" r:id="rId10"/>
    <p:sldId id="280" r:id="rId11"/>
    <p:sldId id="281" r:id="rId12"/>
    <p:sldId id="293" r:id="rId13"/>
    <p:sldId id="261" r:id="rId14"/>
    <p:sldId id="283" r:id="rId15"/>
    <p:sldId id="287" r:id="rId16"/>
    <p:sldId id="284" r:id="rId17"/>
    <p:sldId id="285" r:id="rId18"/>
    <p:sldId id="291" r:id="rId19"/>
    <p:sldId id="286" r:id="rId20"/>
    <p:sldId id="278" r:id="rId21"/>
    <p:sldId id="288" r:id="rId22"/>
    <p:sldId id="290" r:id="rId23"/>
    <p:sldId id="294" r:id="rId24"/>
    <p:sldId id="295" r:id="rId25"/>
    <p:sldId id="296" r:id="rId26"/>
    <p:sldId id="289" r:id="rId27"/>
    <p:sldId id="273" r:id="rId28"/>
    <p:sldId id="274" r:id="rId29"/>
    <p:sldId id="266" r:id="rId30"/>
    <p:sldId id="267" r:id="rId31"/>
    <p:sldId id="268" r:id="rId32"/>
    <p:sldId id="271" r:id="rId33"/>
    <p:sldId id="275" r:id="rId34"/>
    <p:sldId id="269" r:id="rId3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6" d="100"/>
          <a:sy n="106" d="100"/>
        </p:scale>
        <p:origin x="67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23528" y="2266578"/>
            <a:ext cx="5112568" cy="3771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fr-FR" sz="1600" kern="1200" baseline="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&lt; Sous-titre &gt;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17476" y="3219822"/>
            <a:ext cx="3894484" cy="274637"/>
          </a:xfrm>
          <a:prstGeom prst="rect">
            <a:avLst/>
          </a:prstGeom>
        </p:spPr>
        <p:txBody>
          <a:bodyPr/>
          <a:lstStyle>
            <a:lvl1pPr algn="l">
              <a:defRPr lang="fr-FR" sz="1200" kern="1200" baseline="0" smtClean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15" name="Espace réservé pour une image  25"/>
          <p:cNvSpPr>
            <a:spLocks noGrp="1"/>
          </p:cNvSpPr>
          <p:nvPr>
            <p:ph type="pic" sz="quarter" idx="13" hasCustomPrompt="1"/>
          </p:nvPr>
        </p:nvSpPr>
        <p:spPr>
          <a:xfrm>
            <a:off x="6228184" y="1059582"/>
            <a:ext cx="2376488" cy="2374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323850" y="3488804"/>
            <a:ext cx="3887788" cy="23507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1100" baseline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&lt; Version &gt;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830" y="28261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>
          <a:xfrm>
            <a:off x="315201" y="1695886"/>
            <a:ext cx="5120895" cy="5651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dirty="0" smtClean="0"/>
              <a:t>&lt; Titre de la présentation &gt;</a:t>
            </a:r>
            <a:endParaRPr lang="fr-FR" dirty="0"/>
          </a:p>
        </p:txBody>
      </p:sp>
      <p:sp>
        <p:nvSpPr>
          <p:cNvPr id="13" name="Forme libre 12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907704" y="4659982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389681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1520" y="1491630"/>
            <a:ext cx="4244280" cy="310259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16016" y="1491630"/>
            <a:ext cx="4176464" cy="310259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4596383" y="1203598"/>
            <a:ext cx="0" cy="338437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11"/>
          <p:cNvSpPr txBox="1"/>
          <p:nvPr/>
        </p:nvSpPr>
        <p:spPr>
          <a:xfrm>
            <a:off x="603052" y="10502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1" name="ZoneTexte 12"/>
          <p:cNvSpPr txBox="1"/>
          <p:nvPr/>
        </p:nvSpPr>
        <p:spPr>
          <a:xfrm>
            <a:off x="5081257" y="105029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4596383" y="1203598"/>
            <a:ext cx="0" cy="338437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1"/>
          <p:cNvSpPr txBox="1"/>
          <p:nvPr/>
        </p:nvSpPr>
        <p:spPr>
          <a:xfrm>
            <a:off x="603052" y="10502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6" name="ZoneTexte 12"/>
          <p:cNvSpPr txBox="1"/>
          <p:nvPr/>
        </p:nvSpPr>
        <p:spPr>
          <a:xfrm>
            <a:off x="5081257" y="105029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>
            <a:off x="251519" y="961863"/>
            <a:ext cx="375209" cy="523220"/>
            <a:chOff x="251519" y="961863"/>
            <a:chExt cx="375209" cy="523220"/>
          </a:xfrm>
        </p:grpSpPr>
        <p:sp>
          <p:nvSpPr>
            <p:cNvPr id="20" name="Ellipse 19"/>
            <p:cNvSpPr/>
            <p:nvPr/>
          </p:nvSpPr>
          <p:spPr>
            <a:xfrm>
              <a:off x="251519" y="1038306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251519" y="96186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+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4725075" y="938723"/>
            <a:ext cx="381603" cy="523220"/>
            <a:chOff x="4725075" y="938723"/>
            <a:chExt cx="381603" cy="523220"/>
          </a:xfrm>
        </p:grpSpPr>
        <p:sp>
          <p:nvSpPr>
            <p:cNvPr id="23" name="Ellipse 22"/>
            <p:cNvSpPr/>
            <p:nvPr/>
          </p:nvSpPr>
          <p:spPr>
            <a:xfrm>
              <a:off x="4725075" y="1038305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4731469" y="93872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-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72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635646"/>
            <a:ext cx="4248472" cy="2952328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6016" y="1635646"/>
            <a:ext cx="4176464" cy="2952328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ZoneTexte 11"/>
          <p:cNvSpPr txBox="1"/>
          <p:nvPr/>
        </p:nvSpPr>
        <p:spPr>
          <a:xfrm>
            <a:off x="603052" y="119430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1" name="ZoneTexte 12"/>
          <p:cNvSpPr txBox="1"/>
          <p:nvPr/>
        </p:nvSpPr>
        <p:spPr>
          <a:xfrm>
            <a:off x="5081257" y="119430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4596383" y="1378972"/>
            <a:ext cx="0" cy="3209002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1"/>
          <p:cNvSpPr txBox="1"/>
          <p:nvPr/>
        </p:nvSpPr>
        <p:spPr>
          <a:xfrm>
            <a:off x="603052" y="119430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6" name="ZoneTexte 12"/>
          <p:cNvSpPr txBox="1"/>
          <p:nvPr/>
        </p:nvSpPr>
        <p:spPr>
          <a:xfrm>
            <a:off x="5081257" y="119430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cxnSp>
        <p:nvCxnSpPr>
          <p:cNvPr id="19" name="Connecteur droit 18"/>
          <p:cNvCxnSpPr/>
          <p:nvPr/>
        </p:nvCxnSpPr>
        <p:spPr>
          <a:xfrm>
            <a:off x="4596383" y="1378972"/>
            <a:ext cx="0" cy="3209002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20" name="Groupe 19"/>
          <p:cNvGrpSpPr/>
          <p:nvPr/>
        </p:nvGrpSpPr>
        <p:grpSpPr>
          <a:xfrm>
            <a:off x="251519" y="1121729"/>
            <a:ext cx="375209" cy="523220"/>
            <a:chOff x="251519" y="961863"/>
            <a:chExt cx="375209" cy="523220"/>
          </a:xfrm>
        </p:grpSpPr>
        <p:sp>
          <p:nvSpPr>
            <p:cNvPr id="21" name="Ellipse 20"/>
            <p:cNvSpPr/>
            <p:nvPr/>
          </p:nvSpPr>
          <p:spPr>
            <a:xfrm>
              <a:off x="251519" y="1038306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251519" y="96186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+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4725075" y="1098589"/>
            <a:ext cx="381603" cy="523220"/>
            <a:chOff x="4725075" y="938723"/>
            <a:chExt cx="381603" cy="523220"/>
          </a:xfrm>
        </p:grpSpPr>
        <p:sp>
          <p:nvSpPr>
            <p:cNvPr id="24" name="Ellipse 23"/>
            <p:cNvSpPr/>
            <p:nvPr/>
          </p:nvSpPr>
          <p:spPr>
            <a:xfrm>
              <a:off x="4725075" y="1038305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731469" y="93872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-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51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X:\Communication\Modèles\Photos modèles\Idée\Idé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2499742"/>
            <a:ext cx="2078850" cy="2234453"/>
          </a:xfrm>
          <a:prstGeom prst="rect">
            <a:avLst/>
          </a:prstGeom>
          <a:noFill/>
        </p:spPr>
      </p:pic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9214" y="2395662"/>
            <a:ext cx="7772400" cy="68014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fr-FR" sz="16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Phrase d’accroche &gt;</a:t>
            </a:r>
          </a:p>
        </p:txBody>
      </p:sp>
      <p:pic>
        <p:nvPicPr>
          <p:cNvPr id="8" name="Picture 2" descr="X:\Communication\Modèles\Photos modèles\Idée\Idé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2499742"/>
            <a:ext cx="2078850" cy="2234453"/>
          </a:xfrm>
          <a:prstGeom prst="rect">
            <a:avLst/>
          </a:prstGeom>
          <a:noFill/>
        </p:spPr>
      </p:pic>
      <p:sp>
        <p:nvSpPr>
          <p:cNvPr id="9" name="Titre 8"/>
          <p:cNvSpPr>
            <a:spLocks noGrp="1"/>
          </p:cNvSpPr>
          <p:nvPr>
            <p:ph type="title" hasCustomPrompt="1"/>
          </p:nvPr>
        </p:nvSpPr>
        <p:spPr>
          <a:xfrm>
            <a:off x="251519" y="728476"/>
            <a:ext cx="8647790" cy="1667186"/>
          </a:xfrm>
        </p:spPr>
        <p:txBody>
          <a:bodyPr/>
          <a:lstStyle>
            <a:lvl1pPr algn="ctr"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fr-FR" dirty="0" smtClean="0"/>
              <a:t>&lt; Idée importante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22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70957" y="3072462"/>
            <a:ext cx="8208912" cy="35706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fr-FR" sz="14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Nom de l’auteur &gt;</a:t>
            </a:r>
          </a:p>
        </p:txBody>
      </p:sp>
      <p:pic>
        <p:nvPicPr>
          <p:cNvPr id="8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>
            <a:off x="215516" y="343581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 rot="10800000">
            <a:off x="7748354" y="3363838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>
            <a:off x="215516" y="343581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 rot="10800000">
            <a:off x="7748354" y="3363838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251519" y="1131806"/>
            <a:ext cx="8647789" cy="1920466"/>
          </a:xfrm>
        </p:spPr>
        <p:txBody>
          <a:bodyPr/>
          <a:lstStyle>
            <a:lvl1pPr algn="ctr">
              <a:defRPr i="1"/>
            </a:lvl1pPr>
          </a:lstStyle>
          <a:p>
            <a:r>
              <a:rPr lang="fr-FR" dirty="0" smtClean="0"/>
              <a:t>&lt; Citation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6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46475" y="204788"/>
            <a:ext cx="5352834" cy="4389437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2000"/>
            </a:lvl1pPr>
            <a:lvl2pPr marL="72390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800"/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/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/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1520" y="1076325"/>
            <a:ext cx="321399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3213994" cy="8699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73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éfé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2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51520" y="987574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7" name="Espace réservé du texte 20"/>
          <p:cNvSpPr>
            <a:spLocks noGrp="1"/>
          </p:cNvSpPr>
          <p:nvPr>
            <p:ph type="body" sz="quarter" idx="17" hasCustomPrompt="1"/>
          </p:nvPr>
        </p:nvSpPr>
        <p:spPr>
          <a:xfrm>
            <a:off x="1187624" y="1203596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8" name="Espace réservé pour une image  25"/>
          <p:cNvSpPr>
            <a:spLocks noGrp="1"/>
          </p:cNvSpPr>
          <p:nvPr>
            <p:ph type="pic" sz="quarter" idx="18" hasCustomPrompt="1"/>
          </p:nvPr>
        </p:nvSpPr>
        <p:spPr>
          <a:xfrm>
            <a:off x="4658470" y="987575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0" name="Espace réservé du texte 20"/>
          <p:cNvSpPr>
            <a:spLocks noGrp="1"/>
          </p:cNvSpPr>
          <p:nvPr>
            <p:ph type="body" sz="quarter" idx="20" hasCustomPrompt="1"/>
          </p:nvPr>
        </p:nvSpPr>
        <p:spPr>
          <a:xfrm>
            <a:off x="5594574" y="1203597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1" name="Espace réservé pour une image  25"/>
          <p:cNvSpPr>
            <a:spLocks noGrp="1"/>
          </p:cNvSpPr>
          <p:nvPr>
            <p:ph type="pic" sz="quarter" idx="21" hasCustomPrompt="1"/>
          </p:nvPr>
        </p:nvSpPr>
        <p:spPr>
          <a:xfrm>
            <a:off x="251520" y="1911341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3" name="Espace réservé du texte 20"/>
          <p:cNvSpPr>
            <a:spLocks noGrp="1"/>
          </p:cNvSpPr>
          <p:nvPr>
            <p:ph type="body" sz="quarter" idx="23" hasCustomPrompt="1"/>
          </p:nvPr>
        </p:nvSpPr>
        <p:spPr>
          <a:xfrm>
            <a:off x="1187624" y="2127363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4" name="Espace réservé pour une image  25"/>
          <p:cNvSpPr>
            <a:spLocks noGrp="1"/>
          </p:cNvSpPr>
          <p:nvPr>
            <p:ph type="pic" sz="quarter" idx="24" hasCustomPrompt="1"/>
          </p:nvPr>
        </p:nvSpPr>
        <p:spPr>
          <a:xfrm>
            <a:off x="4658470" y="1911342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6" name="Espace réservé du texte 20"/>
          <p:cNvSpPr>
            <a:spLocks noGrp="1"/>
          </p:cNvSpPr>
          <p:nvPr>
            <p:ph type="body" sz="quarter" idx="26" hasCustomPrompt="1"/>
          </p:nvPr>
        </p:nvSpPr>
        <p:spPr>
          <a:xfrm>
            <a:off x="5594574" y="2127364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7" name="Espace réservé pour une image  25"/>
          <p:cNvSpPr>
            <a:spLocks noGrp="1"/>
          </p:cNvSpPr>
          <p:nvPr>
            <p:ph type="pic" sz="quarter" idx="27" hasCustomPrompt="1"/>
          </p:nvPr>
        </p:nvSpPr>
        <p:spPr>
          <a:xfrm>
            <a:off x="251520" y="2817610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9" name="Espace réservé du texte 20"/>
          <p:cNvSpPr>
            <a:spLocks noGrp="1"/>
          </p:cNvSpPr>
          <p:nvPr>
            <p:ph type="body" sz="quarter" idx="29" hasCustomPrompt="1"/>
          </p:nvPr>
        </p:nvSpPr>
        <p:spPr>
          <a:xfrm>
            <a:off x="1187624" y="3033632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0" name="Espace réservé pour une image  25"/>
          <p:cNvSpPr>
            <a:spLocks noGrp="1"/>
          </p:cNvSpPr>
          <p:nvPr>
            <p:ph type="pic" sz="quarter" idx="30" hasCustomPrompt="1"/>
          </p:nvPr>
        </p:nvSpPr>
        <p:spPr>
          <a:xfrm>
            <a:off x="4658470" y="2817611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2" name="Espace réservé du texte 20"/>
          <p:cNvSpPr>
            <a:spLocks noGrp="1"/>
          </p:cNvSpPr>
          <p:nvPr>
            <p:ph type="body" sz="quarter" idx="32" hasCustomPrompt="1"/>
          </p:nvPr>
        </p:nvSpPr>
        <p:spPr>
          <a:xfrm>
            <a:off x="5594574" y="3033633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3" name="Espace réservé pour une image  25"/>
          <p:cNvSpPr>
            <a:spLocks noGrp="1"/>
          </p:cNvSpPr>
          <p:nvPr>
            <p:ph type="pic" sz="quarter" idx="33" hasCustomPrompt="1"/>
          </p:nvPr>
        </p:nvSpPr>
        <p:spPr>
          <a:xfrm>
            <a:off x="251520" y="3753714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5" name="Espace réservé du texte 20"/>
          <p:cNvSpPr>
            <a:spLocks noGrp="1"/>
          </p:cNvSpPr>
          <p:nvPr>
            <p:ph type="body" sz="quarter" idx="35" hasCustomPrompt="1"/>
          </p:nvPr>
        </p:nvSpPr>
        <p:spPr>
          <a:xfrm>
            <a:off x="1187624" y="3969736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6" name="Espace réservé pour une image  25"/>
          <p:cNvSpPr>
            <a:spLocks noGrp="1"/>
          </p:cNvSpPr>
          <p:nvPr>
            <p:ph type="pic" sz="quarter" idx="36" hasCustomPrompt="1"/>
          </p:nvPr>
        </p:nvSpPr>
        <p:spPr>
          <a:xfrm>
            <a:off x="4658470" y="3753715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38" hasCustomPrompt="1"/>
          </p:nvPr>
        </p:nvSpPr>
        <p:spPr>
          <a:xfrm>
            <a:off x="5594574" y="3969737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34" name="Espace réservé du texte 20"/>
          <p:cNvSpPr>
            <a:spLocks noGrp="1"/>
          </p:cNvSpPr>
          <p:nvPr>
            <p:ph type="body" sz="quarter" idx="39" hasCustomPrompt="1"/>
          </p:nvPr>
        </p:nvSpPr>
        <p:spPr>
          <a:xfrm>
            <a:off x="1187624" y="987575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5" name="Espace réservé du texte 20"/>
          <p:cNvSpPr>
            <a:spLocks noGrp="1"/>
          </p:cNvSpPr>
          <p:nvPr>
            <p:ph type="body" sz="quarter" idx="40" hasCustomPrompt="1"/>
          </p:nvPr>
        </p:nvSpPr>
        <p:spPr>
          <a:xfrm>
            <a:off x="1187624" y="1911152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6" name="Espace réservé du texte 20"/>
          <p:cNvSpPr>
            <a:spLocks noGrp="1"/>
          </p:cNvSpPr>
          <p:nvPr>
            <p:ph type="body" sz="quarter" idx="41" hasCustomPrompt="1"/>
          </p:nvPr>
        </p:nvSpPr>
        <p:spPr>
          <a:xfrm>
            <a:off x="1187624" y="2812826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7" name="Espace réservé du texte 20"/>
          <p:cNvSpPr>
            <a:spLocks noGrp="1"/>
          </p:cNvSpPr>
          <p:nvPr>
            <p:ph type="body" sz="quarter" idx="42" hasCustomPrompt="1"/>
          </p:nvPr>
        </p:nvSpPr>
        <p:spPr>
          <a:xfrm>
            <a:off x="1187624" y="3755193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8" name="Espace réservé du texte 20"/>
          <p:cNvSpPr>
            <a:spLocks noGrp="1"/>
          </p:cNvSpPr>
          <p:nvPr>
            <p:ph type="body" sz="quarter" idx="43" hasCustomPrompt="1"/>
          </p:nvPr>
        </p:nvSpPr>
        <p:spPr>
          <a:xfrm>
            <a:off x="5594574" y="987574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9" name="Espace réservé du texte 20"/>
          <p:cNvSpPr>
            <a:spLocks noGrp="1"/>
          </p:cNvSpPr>
          <p:nvPr>
            <p:ph type="body" sz="quarter" idx="44" hasCustomPrompt="1"/>
          </p:nvPr>
        </p:nvSpPr>
        <p:spPr>
          <a:xfrm>
            <a:off x="5594574" y="1911152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40" name="Espace réservé du texte 20"/>
          <p:cNvSpPr>
            <a:spLocks noGrp="1"/>
          </p:cNvSpPr>
          <p:nvPr>
            <p:ph type="body" sz="quarter" idx="45" hasCustomPrompt="1"/>
          </p:nvPr>
        </p:nvSpPr>
        <p:spPr>
          <a:xfrm>
            <a:off x="5594574" y="2812826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41" name="Espace réservé du texte 20"/>
          <p:cNvSpPr>
            <a:spLocks noGrp="1"/>
          </p:cNvSpPr>
          <p:nvPr>
            <p:ph type="body" sz="quarter" idx="46" hasCustomPrompt="1"/>
          </p:nvPr>
        </p:nvSpPr>
        <p:spPr>
          <a:xfrm>
            <a:off x="5594574" y="3755193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47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8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23528" y="2427734"/>
            <a:ext cx="8496944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fr-FR" sz="160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Sous-titre &gt;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830" y="28261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318195" y="1862704"/>
            <a:ext cx="8502277" cy="56517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dirty="0" smtClean="0"/>
              <a:t>&lt; Remerciements &gt;</a:t>
            </a:r>
            <a:endParaRPr lang="fr-FR" dirty="0"/>
          </a:p>
        </p:txBody>
      </p:sp>
      <p:sp>
        <p:nvSpPr>
          <p:cNvPr id="9" name="Forme libre 8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907704" y="4659982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147793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6647" y="527559"/>
            <a:ext cx="3150707" cy="201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rme libre 6"/>
          <p:cNvSpPr/>
          <p:nvPr/>
        </p:nvSpPr>
        <p:spPr>
          <a:xfrm rot="10800000">
            <a:off x="0" y="2787774"/>
            <a:ext cx="9144000" cy="2376264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87972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3233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11560" y="0"/>
            <a:ext cx="3528392" cy="473198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anchor="ctr" anchorCtr="0"/>
          <a:lstStyle>
            <a:lvl1pPr>
              <a:defRPr lang="fr-FR" sz="2000" b="0" kern="1200" baseline="0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marL="92075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Texte concept&gt;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slide vierge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54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339752" y="843558"/>
            <a:ext cx="6552728" cy="3750667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1"/>
              </a:buClr>
              <a:buFont typeface="+mj-lt"/>
              <a:buAutoNum type="arabicPeriod"/>
              <a:defRPr lang="fr-FR" sz="20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800100" indent="-342900">
              <a:buFont typeface="+mj-lt"/>
              <a:buAutoNum type="alphaLcPeriod"/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</a:pPr>
            <a:r>
              <a:rPr lang="fr-FR" dirty="0" smtClean="0"/>
              <a:t>&lt; Titre de niveau 1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-6807" y="-6264"/>
            <a:ext cx="2130535" cy="4738253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  <a:gd name="connsiteX0" fmla="*/ 0 w 2203571"/>
              <a:gd name="connsiteY0" fmla="*/ 0 h 4738601"/>
              <a:gd name="connsiteX1" fmla="*/ 2203571 w 2203571"/>
              <a:gd name="connsiteY1" fmla="*/ 6263 h 4738601"/>
              <a:gd name="connsiteX2" fmla="*/ 2203571 w 2203571"/>
              <a:gd name="connsiteY2" fmla="*/ 4738601 h 4738601"/>
              <a:gd name="connsiteX3" fmla="*/ 7835 w 2203571"/>
              <a:gd name="connsiteY3" fmla="*/ 4738601 h 4738601"/>
              <a:gd name="connsiteX4" fmla="*/ 0 w 2203571"/>
              <a:gd name="connsiteY4" fmla="*/ 0 h 4738601"/>
              <a:gd name="connsiteX0" fmla="*/ 0 w 2203571"/>
              <a:gd name="connsiteY0" fmla="*/ 0 h 4738601"/>
              <a:gd name="connsiteX1" fmla="*/ 1742219 w 2203571"/>
              <a:gd name="connsiteY1" fmla="*/ 6263 h 4738601"/>
              <a:gd name="connsiteX2" fmla="*/ 2203571 w 2203571"/>
              <a:gd name="connsiteY2" fmla="*/ 4738601 h 4738601"/>
              <a:gd name="connsiteX3" fmla="*/ 7835 w 2203571"/>
              <a:gd name="connsiteY3" fmla="*/ 4738601 h 4738601"/>
              <a:gd name="connsiteX4" fmla="*/ 0 w 2203571"/>
              <a:gd name="connsiteY4" fmla="*/ 0 h 4738601"/>
              <a:gd name="connsiteX0" fmla="*/ 0 w 2535168"/>
              <a:gd name="connsiteY0" fmla="*/ 0 h 4738601"/>
              <a:gd name="connsiteX1" fmla="*/ 1742219 w 2535168"/>
              <a:gd name="connsiteY1" fmla="*/ 6263 h 4738601"/>
              <a:gd name="connsiteX2" fmla="*/ 2535168 w 2535168"/>
              <a:gd name="connsiteY2" fmla="*/ 4738601 h 4738601"/>
              <a:gd name="connsiteX3" fmla="*/ 7835 w 2535168"/>
              <a:gd name="connsiteY3" fmla="*/ 4738601 h 4738601"/>
              <a:gd name="connsiteX4" fmla="*/ 0 w 2535168"/>
              <a:gd name="connsiteY4" fmla="*/ 0 h 4738601"/>
              <a:gd name="connsiteX0" fmla="*/ 0 w 2535168"/>
              <a:gd name="connsiteY0" fmla="*/ 0 h 4738601"/>
              <a:gd name="connsiteX1" fmla="*/ 2008938 w 2535168"/>
              <a:gd name="connsiteY1" fmla="*/ 0 h 4738601"/>
              <a:gd name="connsiteX2" fmla="*/ 2535168 w 2535168"/>
              <a:gd name="connsiteY2" fmla="*/ 4738601 h 4738601"/>
              <a:gd name="connsiteX3" fmla="*/ 7835 w 2535168"/>
              <a:gd name="connsiteY3" fmla="*/ 4738601 h 4738601"/>
              <a:gd name="connsiteX4" fmla="*/ 0 w 2535168"/>
              <a:gd name="connsiteY4" fmla="*/ 0 h 47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5168" h="4738601">
                <a:moveTo>
                  <a:pt x="0" y="0"/>
                </a:moveTo>
                <a:lnTo>
                  <a:pt x="2008938" y="0"/>
                </a:lnTo>
                <a:lnTo>
                  <a:pt x="2535168" y="4738601"/>
                </a:lnTo>
                <a:lnTo>
                  <a:pt x="7835" y="4738601"/>
                </a:lnTo>
                <a:cubicBezTo>
                  <a:pt x="5223" y="3159067"/>
                  <a:pt x="2612" y="1579534"/>
                  <a:pt x="0" y="0"/>
                </a:cubicBez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1979712" y="206375"/>
            <a:ext cx="6918100" cy="565175"/>
          </a:xfrm>
        </p:spPr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1979712" y="-1488"/>
            <a:ext cx="4774934" cy="196974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28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objectifs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61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Compréh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</a:t>
            </a:r>
            <a:r>
              <a:rPr lang="fr-FR" dirty="0" err="1" smtClean="0"/>
              <a:t>compréhesion</a:t>
            </a:r>
            <a:r>
              <a:rPr lang="fr-FR" dirty="0" smtClean="0"/>
              <a:t>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26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At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atouts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9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solution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31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Organ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organisation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55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Fi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proposition financière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32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synthèse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4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Ann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annexe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87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171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335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4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843558"/>
            <a:ext cx="8640960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91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8640960" cy="346263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69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843558"/>
            <a:ext cx="6624736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1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6948264" y="2322"/>
            <a:ext cx="2195736" cy="4731990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736" h="4732338">
                <a:moveTo>
                  <a:pt x="576064" y="0"/>
                </a:moveTo>
                <a:lnTo>
                  <a:pt x="2195736" y="0"/>
                </a:lnTo>
                <a:lnTo>
                  <a:pt x="2195736" y="4732338"/>
                </a:lnTo>
                <a:lnTo>
                  <a:pt x="0" y="4732338"/>
                </a:lnTo>
                <a:lnTo>
                  <a:pt x="576064" y="0"/>
                </a:ln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251519" y="206375"/>
            <a:ext cx="6984777" cy="565175"/>
          </a:xfrm>
        </p:spPr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251520" y="-1488"/>
            <a:ext cx="6984776" cy="196974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74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6984776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6624736" cy="346263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6948264" y="2322"/>
            <a:ext cx="2195736" cy="4731990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736" h="4732338">
                <a:moveTo>
                  <a:pt x="576064" y="0"/>
                </a:moveTo>
                <a:lnTo>
                  <a:pt x="2195736" y="0"/>
                </a:lnTo>
                <a:lnTo>
                  <a:pt x="2195736" y="4732338"/>
                </a:lnTo>
                <a:lnTo>
                  <a:pt x="0" y="4732338"/>
                </a:lnTo>
                <a:lnTo>
                  <a:pt x="576064" y="0"/>
                </a:ln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>
          <a:xfrm>
            <a:off x="251519" y="206375"/>
            <a:ext cx="6984777" cy="565175"/>
          </a:xfrm>
        </p:spPr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5"/>
          </p:nvPr>
        </p:nvSpPr>
        <p:spPr>
          <a:xfrm>
            <a:off x="251520" y="-1488"/>
            <a:ext cx="6984776" cy="196974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78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1520" y="843558"/>
            <a:ext cx="4244280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16016" y="843558"/>
            <a:ext cx="4176464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33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4248472" cy="3456384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6016" y="1131590"/>
            <a:ext cx="4176464" cy="3456384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61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8820472" y="4731990"/>
            <a:ext cx="0" cy="35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19"/>
          <p:cNvSpPr txBox="1">
            <a:spLocks/>
          </p:cNvSpPr>
          <p:nvPr/>
        </p:nvSpPr>
        <p:spPr>
          <a:xfrm rot="16200000">
            <a:off x="7828691" y="2120627"/>
            <a:ext cx="2342405" cy="1440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© Sodifrance. All rights reserved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51519" y="206375"/>
            <a:ext cx="8646293" cy="565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&lt;Titre&gt;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1519" y="843558"/>
            <a:ext cx="8646293" cy="3750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754646" y="1"/>
            <a:ext cx="2144663" cy="1954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1520" y="-1488"/>
            <a:ext cx="6503126" cy="196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8820472" y="4731990"/>
            <a:ext cx="0" cy="35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776" y="4797735"/>
            <a:ext cx="1390668" cy="28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numéro de diapositive 8"/>
          <p:cNvSpPr txBox="1">
            <a:spLocks/>
          </p:cNvSpPr>
          <p:nvPr/>
        </p:nvSpPr>
        <p:spPr>
          <a:xfrm>
            <a:off x="8784000" y="4849952"/>
            <a:ext cx="396000" cy="27463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21E6F78-90A6-41AB-832F-B553D60153AC}" type="slidenum">
              <a:rPr lang="fr-FR" smtClean="0"/>
              <a:pPr algn="ctr"/>
              <a:t>‹N°›</a:t>
            </a:fld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835696" y="4842098"/>
            <a:ext cx="6912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0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329967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  <p:sldLayoutId id="2147483840" r:id="rId18"/>
    <p:sldLayoutId id="2147483841" r:id="rId19"/>
    <p:sldLayoutId id="2147483842" r:id="rId20"/>
    <p:sldLayoutId id="2147483843" r:id="rId21"/>
    <p:sldLayoutId id="2147483844" r:id="rId22"/>
    <p:sldLayoutId id="2147483845" r:id="rId23"/>
    <p:sldLayoutId id="2147483846" r:id="rId24"/>
    <p:sldLayoutId id="2147483847" r:id="rId25"/>
    <p:sldLayoutId id="2147483848" r:id="rId26"/>
    <p:sldLayoutId id="2147483849" r:id="rId27"/>
    <p:sldLayoutId id="2147483850" r:id="rId28"/>
    <p:sldLayoutId id="2147483851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fr-FR" sz="3200" kern="1200" baseline="0" dirty="0" smtClean="0">
          <a:solidFill>
            <a:schemeClr val="accent6"/>
          </a:solidFill>
          <a:latin typeface="Century Gothic" pitchFamily="34" charset="0"/>
          <a:ea typeface="+mn-ea"/>
          <a:cs typeface="Arial" pitchFamily="34" charset="0"/>
        </a:defRPr>
      </a:lvl1pPr>
    </p:titleStyle>
    <p:bodyStyle>
      <a:lvl1pPr marL="266700" indent="-266700" algn="l" defTabSz="914400" rtl="0" eaLnBrk="1" latinLnBrk="0" hangingPunct="1">
        <a:lnSpc>
          <a:spcPct val="130000"/>
        </a:lnSpc>
        <a:spcBef>
          <a:spcPct val="20000"/>
        </a:spcBef>
        <a:buClr>
          <a:schemeClr val="accent6"/>
        </a:buClr>
        <a:buFont typeface="Wingdings" pitchFamily="2" charset="2"/>
        <a:buChar char="§"/>
        <a:defRPr lang="fr-FR" sz="20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lang="fr-FR" sz="16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•"/>
        <a:defRPr lang="fr-FR" sz="14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lang="fr-FR" sz="12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»"/>
        <a:defRPr lang="fr-FR" sz="1100" kern="1200" dirty="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gelozerr/typescript.java" TargetMode="External"/><Relationship Id="rId3" Type="http://schemas.openxmlformats.org/officeDocument/2006/relationships/hyperlink" Target="https://www.eclipse.org/eclipse/news/4.8/platform_isv.php" TargetMode="External"/><Relationship Id="rId7" Type="http://schemas.openxmlformats.org/officeDocument/2006/relationships/hyperlink" Target="https://github.com/angelozerr/angular-eclipse" TargetMode="External"/><Relationship Id="rId2" Type="http://schemas.openxmlformats.org/officeDocument/2006/relationships/hyperlink" Target="https://www.eclipse.org/webtools/releases/3.8.0/NewAndNoteworthy/sourceediting.php" TargetMode="Externa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github.com/angelozerr/tern.java" TargetMode="External"/><Relationship Id="rId5" Type="http://schemas.openxmlformats.org/officeDocument/2006/relationships/hyperlink" Target="https://github.com/angelozerr/angularjs-eclipse" TargetMode="External"/><Relationship Id="rId4" Type="http://schemas.openxmlformats.org/officeDocument/2006/relationships/hyperlink" Target="https://github.com/eclipse/tm4e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.eclipse.org/c/platform/eclipse.platform.text.git/tree/org.eclipse.jface.text.examples/src/org/eclipse/jface/text/examples/codemining/CodeMiningDemo.java" TargetMode="Externa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projects.eclipse.org/projects/technology.lsp4e" TargetMode="Externa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elozerr/jdt-codemining" TargetMode="External"/><Relationship Id="rId2" Type="http://schemas.openxmlformats.org/officeDocument/2006/relationships/hyperlink" Target="https://blogs.itemis.com/en/code-mining-support-in-xtext" TargetMode="Externa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9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git.eclipse.org/c/platform/eclipse.platform.text.git/tree/org.eclipse.jface.text.examples/src/org/eclipse/jface/text/examples/sources/inlined/InlinedAnnotationDemo.java" TargetMode="Externa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Eclipse Code Mining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One of a new Eclipse Photon feature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695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496" y="339502"/>
            <a:ext cx="9108504" cy="565175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 smtClean="0"/>
              <a:t>InlinedAnnotationSupport</a:t>
            </a:r>
            <a:r>
              <a:rPr lang="fr-FR" dirty="0"/>
              <a:t>?</a:t>
            </a:r>
            <a:br>
              <a:rPr lang="fr-FR" dirty="0"/>
            </a:br>
            <a:r>
              <a:rPr lang="fr-FR" dirty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Manage </a:t>
            </a:r>
            <a:r>
              <a:rPr lang="fr-FR" b="1" dirty="0" err="1" smtClean="0"/>
              <a:t>mining</a:t>
            </a:r>
            <a:r>
              <a:rPr lang="fr-FR" b="1" dirty="0" smtClean="0"/>
              <a:t> </a:t>
            </a:r>
            <a:r>
              <a:rPr lang="fr-FR" dirty="0" smtClean="0"/>
              <a:t>instances 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b="1" dirty="0" smtClean="0"/>
              <a:t>annotation</a:t>
            </a:r>
            <a:r>
              <a:rPr lang="fr-FR" dirty="0" smtClean="0"/>
              <a:t> instances.</a:t>
            </a:r>
          </a:p>
          <a:p>
            <a:r>
              <a:rPr lang="fr-FR" dirty="0" err="1" smtClean="0"/>
              <a:t>CodeMining</a:t>
            </a:r>
            <a:r>
              <a:rPr lang="fr-FR" dirty="0" smtClean="0"/>
              <a:t> use the support to </a:t>
            </a:r>
            <a:r>
              <a:rPr lang="fr-FR" b="1" dirty="0" err="1" smtClean="0"/>
              <a:t>draw</a:t>
            </a:r>
            <a:r>
              <a:rPr lang="fr-FR" b="1" dirty="0" smtClean="0"/>
              <a:t> </a:t>
            </a:r>
            <a:r>
              <a:rPr lang="fr-FR" b="1" dirty="0" err="1" smtClean="0"/>
              <a:t>mining</a:t>
            </a:r>
            <a:endParaRPr lang="fr-FR" b="1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b="1" dirty="0" smtClean="0"/>
          </a:p>
          <a:p>
            <a:r>
              <a:rPr lang="fr-FR" b="1" dirty="0" err="1" smtClean="0"/>
              <a:t>don’t</a:t>
            </a:r>
            <a:r>
              <a:rPr lang="fr-FR" b="1" dirty="0" smtClean="0"/>
              <a:t> </a:t>
            </a:r>
            <a:r>
              <a:rPr lang="fr-FR" b="1" dirty="0" err="1" smtClean="0"/>
              <a:t>freeze</a:t>
            </a:r>
            <a:r>
              <a:rPr lang="fr-FR" b="1" dirty="0" smtClean="0"/>
              <a:t> the UI :</a:t>
            </a:r>
          </a:p>
          <a:p>
            <a:pPr lvl="1"/>
            <a:r>
              <a:rPr lang="fr-FR" dirty="0" smtClean="0"/>
              <a:t>Code </a:t>
            </a:r>
            <a:r>
              <a:rPr lang="fr-FR" dirty="0" err="1" smtClean="0"/>
              <a:t>mining</a:t>
            </a:r>
            <a:r>
              <a:rPr lang="fr-FR" dirty="0" smtClean="0"/>
              <a:t> instances are </a:t>
            </a:r>
            <a:r>
              <a:rPr lang="fr-FR" dirty="0" err="1" smtClean="0"/>
              <a:t>created</a:t>
            </a:r>
            <a:r>
              <a:rPr lang="fr-FR" dirty="0" smtClean="0"/>
              <a:t> in background</a:t>
            </a:r>
          </a:p>
          <a:p>
            <a:pPr lvl="1"/>
            <a:r>
              <a:rPr lang="fr-FR" dirty="0" err="1" smtClean="0"/>
              <a:t>Draw</a:t>
            </a:r>
            <a:r>
              <a:rPr lang="fr-FR" dirty="0" smtClean="0"/>
              <a:t> of code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content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ready</a:t>
            </a:r>
            <a:r>
              <a:rPr lang="fr-FR" dirty="0" smtClean="0"/>
              <a:t>.</a:t>
            </a:r>
            <a:endParaRPr lang="fr-FR" dirty="0"/>
          </a:p>
          <a:p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779662"/>
            <a:ext cx="2880320" cy="16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Code Mining?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7574"/>
            <a:ext cx="83724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8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Code Mining? – </a:t>
            </a:r>
            <a:r>
              <a:rPr lang="fr-FR" dirty="0" err="1" smtClean="0"/>
              <a:t>Internal</a:t>
            </a:r>
            <a:r>
              <a:rPr lang="fr-FR" dirty="0" smtClean="0"/>
              <a:t> </a:t>
            </a:r>
            <a:r>
              <a:rPr lang="fr-FR" dirty="0" smtClean="0"/>
              <a:t>class (TO REMOVE)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 smtClean="0"/>
              <a:t>Managed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internal</a:t>
            </a:r>
            <a:r>
              <a:rPr lang="fr-FR" dirty="0" smtClean="0"/>
              <a:t> class </a:t>
            </a:r>
          </a:p>
          <a:p>
            <a:pPr marL="0" indent="0">
              <a:buNone/>
            </a:pPr>
            <a:r>
              <a:rPr lang="fr-FR" b="1" dirty="0"/>
              <a:t> </a:t>
            </a:r>
            <a:r>
              <a:rPr lang="fr-FR" b="1" dirty="0" smtClean="0"/>
              <a:t>   </a:t>
            </a:r>
            <a:r>
              <a:rPr lang="fr-FR" b="1" dirty="0" err="1" smtClean="0"/>
              <a:t>CodeMiningManager</a:t>
            </a:r>
            <a:endParaRPr lang="fr-FR" b="1" dirty="0" smtClean="0"/>
          </a:p>
          <a:p>
            <a:pPr lvl="1"/>
            <a:r>
              <a:rPr lang="fr-FR" dirty="0" smtClean="0"/>
              <a:t>Works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 smtClean="0"/>
              <a:t>ICodeMining</a:t>
            </a:r>
            <a:r>
              <a:rPr lang="fr-FR" dirty="0" smtClean="0"/>
              <a:t> instances</a:t>
            </a:r>
            <a:endParaRPr lang="fr-FR" b="1" dirty="0" smtClean="0"/>
          </a:p>
          <a:p>
            <a:pPr lvl="2"/>
            <a:r>
              <a:rPr lang="fr-FR" b="1" dirty="0" err="1" smtClean="0"/>
              <a:t>LineHeaderCodeMining</a:t>
            </a:r>
            <a:endParaRPr lang="fr-FR" b="1" dirty="0" smtClean="0"/>
          </a:p>
          <a:p>
            <a:pPr lvl="2"/>
            <a:r>
              <a:rPr lang="fr-FR" b="1" dirty="0" err="1" smtClean="0"/>
              <a:t>LineContentCodeMining</a:t>
            </a:r>
            <a:endParaRPr lang="fr-FR" b="1" dirty="0" smtClean="0"/>
          </a:p>
          <a:p>
            <a:pPr marL="914400" lvl="2" indent="0">
              <a:buNone/>
            </a:pPr>
            <a:endParaRPr lang="fr-FR" b="1" dirty="0" smtClean="0"/>
          </a:p>
          <a:p>
            <a:pPr lvl="1"/>
            <a:r>
              <a:rPr lang="fr-FR" dirty="0"/>
              <a:t>Use </a:t>
            </a:r>
            <a:r>
              <a:rPr lang="fr-FR" dirty="0" err="1"/>
              <a:t>InlinedAnnotationSupport</a:t>
            </a:r>
            <a:r>
              <a:rPr lang="fr-FR" dirty="0"/>
              <a:t> </a:t>
            </a:r>
            <a:r>
              <a:rPr lang="fr-FR" dirty="0" smtClean="0"/>
              <a:t>to </a:t>
            </a:r>
            <a:r>
              <a:rPr lang="fr-FR" dirty="0" err="1" smtClean="0"/>
              <a:t>draw</a:t>
            </a:r>
            <a:r>
              <a:rPr lang="fr-FR" dirty="0" smtClean="0"/>
              <a:t> </a:t>
            </a:r>
            <a:r>
              <a:rPr lang="fr-FR" dirty="0" err="1" smtClean="0"/>
              <a:t>ICodeMining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internal</a:t>
            </a:r>
            <a:r>
              <a:rPr lang="fr-FR" dirty="0" smtClean="0"/>
              <a:t> class: </a:t>
            </a:r>
            <a:endParaRPr lang="fr-FR" dirty="0"/>
          </a:p>
          <a:p>
            <a:pPr lvl="2"/>
            <a:r>
              <a:rPr lang="fr-FR" b="1" dirty="0" err="1"/>
              <a:t>CodeMiningLineHeaderAnnotation</a:t>
            </a:r>
            <a:r>
              <a:rPr lang="fr-FR" b="1" dirty="0"/>
              <a:t> : </a:t>
            </a:r>
            <a:r>
              <a:rPr lang="fr-FR" dirty="0" err="1"/>
              <a:t>draw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of line header </a:t>
            </a:r>
            <a:r>
              <a:rPr lang="fr-FR" dirty="0" err="1"/>
              <a:t>minings</a:t>
            </a:r>
            <a:r>
              <a:rPr lang="fr-FR" dirty="0"/>
              <a:t> for a </a:t>
            </a:r>
            <a:r>
              <a:rPr lang="fr-FR" dirty="0" err="1"/>
              <a:t>given</a:t>
            </a:r>
            <a:r>
              <a:rPr lang="fr-FR" dirty="0"/>
              <a:t> offset</a:t>
            </a:r>
          </a:p>
          <a:p>
            <a:pPr lvl="2"/>
            <a:r>
              <a:rPr lang="fr-FR" b="1" dirty="0" err="1"/>
              <a:t>CodeMiningLineContentAnnotation</a:t>
            </a:r>
            <a:r>
              <a:rPr lang="fr-FR" b="1" dirty="0"/>
              <a:t> : </a:t>
            </a:r>
            <a:r>
              <a:rPr lang="fr-FR" dirty="0" err="1"/>
              <a:t>draw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of line content </a:t>
            </a:r>
            <a:r>
              <a:rPr lang="fr-FR" dirty="0" err="1"/>
              <a:t>minings</a:t>
            </a:r>
            <a:r>
              <a:rPr lang="fr-FR" dirty="0"/>
              <a:t> for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smtClean="0"/>
              <a:t>offset</a:t>
            </a:r>
          </a:p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b="1" dirty="0" err="1" smtClean="0"/>
              <a:t>InlinedAnnotationSupport</a:t>
            </a:r>
            <a:r>
              <a:rPr lang="fr-FR" dirty="0" smtClean="0"/>
              <a:t>?</a:t>
            </a:r>
          </a:p>
          <a:p>
            <a:pPr lvl="1"/>
            <a:r>
              <a:rPr lang="fr-FR" b="1" dirty="0" err="1"/>
              <a:t>don’t</a:t>
            </a:r>
            <a:r>
              <a:rPr lang="fr-FR" b="1" dirty="0"/>
              <a:t> </a:t>
            </a:r>
            <a:r>
              <a:rPr lang="fr-FR" b="1" dirty="0" err="1"/>
              <a:t>freeze</a:t>
            </a:r>
            <a:r>
              <a:rPr lang="fr-FR" b="1" dirty="0"/>
              <a:t> the UI </a:t>
            </a:r>
            <a:r>
              <a:rPr lang="fr-FR" b="1" dirty="0" smtClean="0"/>
              <a:t>:</a:t>
            </a:r>
          </a:p>
          <a:p>
            <a:pPr lvl="2"/>
            <a:r>
              <a:rPr lang="fr-FR" dirty="0" smtClean="0"/>
              <a:t>Code </a:t>
            </a:r>
            <a:r>
              <a:rPr lang="fr-FR" dirty="0" err="1" smtClean="0"/>
              <a:t>mining</a:t>
            </a:r>
            <a:r>
              <a:rPr lang="fr-FR" dirty="0" smtClean="0"/>
              <a:t> instances are </a:t>
            </a:r>
            <a:r>
              <a:rPr lang="fr-FR" dirty="0" err="1" smtClean="0"/>
              <a:t>created</a:t>
            </a:r>
            <a:r>
              <a:rPr lang="fr-FR" dirty="0" smtClean="0"/>
              <a:t> in background</a:t>
            </a:r>
          </a:p>
          <a:p>
            <a:pPr lvl="2"/>
            <a:r>
              <a:rPr lang="fr-FR" dirty="0" err="1" smtClean="0"/>
              <a:t>Draw</a:t>
            </a:r>
            <a:r>
              <a:rPr lang="fr-FR" dirty="0" smtClean="0"/>
              <a:t> of code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content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ready</a:t>
            </a:r>
            <a:r>
              <a:rPr lang="fr-FR" dirty="0" smtClean="0"/>
              <a:t>.</a:t>
            </a:r>
            <a:endParaRPr lang="fr-FR" dirty="0"/>
          </a:p>
          <a:p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843558"/>
            <a:ext cx="2880320" cy="16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5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</a:t>
            </a:r>
            <a:r>
              <a:rPr lang="fr-FR" dirty="0" smtClean="0"/>
              <a:t>– </a:t>
            </a:r>
            <a:r>
              <a:rPr lang="fr-FR" dirty="0" err="1" smtClean="0"/>
              <a:t>Process</a:t>
            </a:r>
            <a:r>
              <a:rPr lang="fr-FR" dirty="0" smtClean="0"/>
              <a:t> (TO REMOVE)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b="1" dirty="0" err="1" smtClean="0"/>
              <a:t>Compute</a:t>
            </a:r>
            <a:r>
              <a:rPr lang="fr-FR" b="1" dirty="0" smtClean="0"/>
              <a:t> </a:t>
            </a:r>
            <a:r>
              <a:rPr lang="fr-FR" b="1" dirty="0" err="1" smtClean="0"/>
              <a:t>list</a:t>
            </a:r>
            <a:r>
              <a:rPr lang="fr-FR" b="1" dirty="0" smtClean="0"/>
              <a:t> of code </a:t>
            </a:r>
            <a:r>
              <a:rPr lang="fr-FR" b="1" dirty="0" err="1" smtClean="0"/>
              <a:t>minings</a:t>
            </a:r>
            <a:r>
              <a:rPr lang="fr-FR" dirty="0" smtClean="0"/>
              <a:t> for the </a:t>
            </a:r>
            <a:r>
              <a:rPr lang="fr-FR" dirty="0" err="1" smtClean="0"/>
              <a:t>whole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r>
              <a:rPr lang="fr-FR" dirty="0" smtClean="0"/>
              <a:t> editor content</a:t>
            </a:r>
            <a:endParaRPr lang="fr-FR" b="1" dirty="0" smtClean="0"/>
          </a:p>
          <a:p>
            <a:pPr lvl="2"/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b="1" dirty="0" smtClean="0"/>
              <a:t>position</a:t>
            </a:r>
          </a:p>
          <a:p>
            <a:pPr lvl="2"/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b="1" dirty="0" smtClean="0"/>
              <a:t>label</a:t>
            </a:r>
            <a:r>
              <a:rPr lang="fr-FR" dirty="0" smtClean="0"/>
              <a:t> if the </a:t>
            </a:r>
            <a:r>
              <a:rPr lang="fr-FR" dirty="0" err="1" smtClean="0"/>
              <a:t>compute</a:t>
            </a:r>
            <a:r>
              <a:rPr lang="fr-FR" dirty="0" smtClean="0"/>
              <a:t> of </a:t>
            </a:r>
            <a:r>
              <a:rPr lang="fr-FR" dirty="0" err="1" smtClean="0"/>
              <a:t>this</a:t>
            </a:r>
            <a:r>
              <a:rPr lang="fr-FR" dirty="0" smtClean="0"/>
              <a:t> label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fast</a:t>
            </a:r>
            <a:r>
              <a:rPr lang="fr-FR" dirty="0" smtClean="0"/>
              <a:t> and </a:t>
            </a:r>
            <a:r>
              <a:rPr lang="fr-FR" dirty="0" err="1" smtClean="0"/>
              <a:t>null</a:t>
            </a:r>
            <a:r>
              <a:rPr lang="fr-FR" dirty="0" smtClean="0"/>
              <a:t> </a:t>
            </a:r>
            <a:r>
              <a:rPr lang="fr-FR" dirty="0" err="1" smtClean="0"/>
              <a:t>otherwise</a:t>
            </a:r>
            <a:endParaRPr lang="fr-FR" dirty="0" smtClean="0"/>
          </a:p>
          <a:p>
            <a:r>
              <a:rPr lang="fr-FR" b="1" dirty="0" err="1" smtClean="0">
                <a:solidFill>
                  <a:srgbClr val="FF0000"/>
                </a:solidFill>
              </a:rPr>
              <a:t>then</a:t>
            </a:r>
            <a:r>
              <a:rPr lang="fr-FR" b="1" dirty="0" smtClean="0"/>
              <a:t> </a:t>
            </a:r>
            <a:r>
              <a:rPr lang="fr-FR" b="1" dirty="0" err="1" smtClean="0"/>
              <a:t>render</a:t>
            </a:r>
            <a:r>
              <a:rPr lang="fr-FR" b="1" dirty="0" smtClean="0"/>
              <a:t> the </a:t>
            </a:r>
            <a:r>
              <a:rPr lang="fr-FR" b="1" dirty="0" err="1" smtClean="0"/>
              <a:t>computed</a:t>
            </a:r>
            <a:r>
              <a:rPr lang="fr-FR" b="1" dirty="0" smtClean="0"/>
              <a:t> </a:t>
            </a:r>
            <a:r>
              <a:rPr lang="fr-FR" b="1" dirty="0" err="1" smtClean="0"/>
              <a:t>list</a:t>
            </a:r>
            <a:endParaRPr lang="fr-FR" b="1" dirty="0" smtClean="0"/>
          </a:p>
          <a:p>
            <a:pPr lvl="2"/>
            <a:r>
              <a:rPr lang="fr-FR" dirty="0" smtClean="0"/>
              <a:t>group by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position and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to a </a:t>
            </a:r>
            <a:r>
              <a:rPr lang="fr-FR" b="1" dirty="0" err="1" smtClean="0"/>
              <a:t>CodeMiningLine</a:t>
            </a:r>
            <a:r>
              <a:rPr lang="fr-FR" b="1" dirty="0" smtClean="0"/>
              <a:t>*Annotation</a:t>
            </a:r>
          </a:p>
          <a:p>
            <a:pPr lvl="2"/>
            <a:r>
              <a:rPr lang="fr-FR" dirty="0" smtClean="0"/>
              <a:t>update annotation support </a:t>
            </a:r>
            <a:r>
              <a:rPr lang="fr-FR" dirty="0" err="1" smtClean="0"/>
              <a:t>with</a:t>
            </a:r>
            <a:r>
              <a:rPr lang="fr-FR" dirty="0" smtClean="0"/>
              <a:t> the new </a:t>
            </a:r>
            <a:r>
              <a:rPr lang="fr-FR" b="1" dirty="0" err="1" smtClean="0"/>
              <a:t>CodeMiningLine</a:t>
            </a:r>
            <a:r>
              <a:rPr lang="fr-FR" b="1" dirty="0" smtClean="0"/>
              <a:t>*Annotation </a:t>
            </a:r>
            <a:r>
              <a:rPr lang="fr-FR" dirty="0" err="1" smtClean="0"/>
              <a:t>list</a:t>
            </a:r>
            <a:endParaRPr lang="fr-FR" dirty="0" smtClean="0"/>
          </a:p>
          <a:p>
            <a:r>
              <a:rPr lang="fr-FR" dirty="0" smtClean="0"/>
              <a:t>The update of annotations call the </a:t>
            </a:r>
            <a:r>
              <a:rPr lang="fr-FR" dirty="0" err="1" smtClean="0"/>
              <a:t>AnnotationPainter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draws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annotations:</a:t>
            </a:r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b="1" dirty="0" err="1" smtClean="0"/>
              <a:t>CodeMiningLine</a:t>
            </a:r>
            <a:r>
              <a:rPr lang="fr-FR" b="1" dirty="0" smtClean="0"/>
              <a:t>*Annotation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drawn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if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in visible </a:t>
            </a:r>
            <a:r>
              <a:rPr lang="fr-FR" dirty="0" err="1" smtClean="0"/>
              <a:t>lines</a:t>
            </a:r>
            <a:endParaRPr lang="fr-FR" dirty="0" smtClean="0"/>
          </a:p>
          <a:p>
            <a:pPr lvl="1"/>
            <a:r>
              <a:rPr lang="fr-FR" b="1" dirty="0" err="1" smtClean="0"/>
              <a:t>CodeMiningLine</a:t>
            </a:r>
            <a:r>
              <a:rPr lang="fr-FR" b="1" dirty="0" smtClean="0"/>
              <a:t>*Annotation</a:t>
            </a:r>
            <a:r>
              <a:rPr lang="fr-FR" dirty="0" smtClean="0"/>
              <a:t> </a:t>
            </a:r>
            <a:r>
              <a:rPr lang="fr-FR" dirty="0" err="1" smtClean="0"/>
              <a:t>draws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minings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are </a:t>
            </a:r>
            <a:r>
              <a:rPr lang="fr-FR" dirty="0" err="1" smtClean="0"/>
              <a:t>ready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If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ready</a:t>
            </a:r>
            <a:r>
              <a:rPr lang="fr-FR" dirty="0"/>
              <a:t> </a:t>
            </a:r>
            <a:r>
              <a:rPr lang="fr-FR" dirty="0" smtClean="0"/>
              <a:t>(not </a:t>
            </a:r>
            <a:r>
              <a:rPr lang="fr-FR" dirty="0" err="1" smtClean="0"/>
              <a:t>resolved</a:t>
            </a:r>
            <a:r>
              <a:rPr lang="fr-FR" dirty="0" smtClean="0"/>
              <a:t>), </a:t>
            </a:r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in background, </a:t>
            </a:r>
            <a:r>
              <a:rPr lang="fr-FR" b="1" dirty="0" err="1" smtClean="0">
                <a:solidFill>
                  <a:srgbClr val="FF0000"/>
                </a:solidFill>
              </a:rPr>
              <a:t>then</a:t>
            </a:r>
            <a:r>
              <a:rPr lang="fr-FR" dirty="0" smtClean="0"/>
              <a:t> </a:t>
            </a:r>
            <a:r>
              <a:rPr lang="fr-FR" dirty="0" err="1" smtClean="0"/>
              <a:t>redraw</a:t>
            </a:r>
            <a:r>
              <a:rPr lang="fr-FR" dirty="0" smtClean="0"/>
              <a:t> the parent </a:t>
            </a:r>
            <a:r>
              <a:rPr lang="fr-FR" b="1" dirty="0" err="1" smtClean="0"/>
              <a:t>CodeMiningLine</a:t>
            </a:r>
            <a:r>
              <a:rPr lang="fr-FR" b="1" dirty="0" smtClean="0"/>
              <a:t>*Annotation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2 « </a:t>
            </a:r>
            <a:r>
              <a:rPr lang="fr-FR" b="1" dirty="0" err="1" smtClean="0">
                <a:solidFill>
                  <a:srgbClr val="FF0000"/>
                </a:solidFill>
              </a:rPr>
              <a:t>then</a:t>
            </a:r>
            <a:r>
              <a:rPr lang="fr-FR" b="1" dirty="0" smtClean="0">
                <a:solidFill>
                  <a:srgbClr val="FF0000"/>
                </a:solidFill>
              </a:rPr>
              <a:t> »</a:t>
            </a:r>
            <a:r>
              <a:rPr lang="fr-FR" dirty="0" smtClean="0">
                <a:solidFill>
                  <a:srgbClr val="FF0000"/>
                </a:solidFill>
              </a:rPr>
              <a:t>: </a:t>
            </a:r>
            <a:r>
              <a:rPr lang="fr-FR" dirty="0" smtClean="0"/>
              <a:t>use of </a:t>
            </a:r>
            <a:r>
              <a:rPr lang="fr-FR" b="1" dirty="0" err="1" smtClean="0"/>
              <a:t>CompletableFuture</a:t>
            </a:r>
            <a:r>
              <a:rPr lang="fr-FR" dirty="0" smtClean="0"/>
              <a:t> (</a:t>
            </a:r>
            <a:r>
              <a:rPr lang="fr-FR" dirty="0" err="1" smtClean="0"/>
              <a:t>thenApply</a:t>
            </a:r>
            <a:r>
              <a:rPr lang="fr-FR" dirty="0" smtClean="0"/>
              <a:t>/</a:t>
            </a:r>
            <a:r>
              <a:rPr lang="fr-FR" dirty="0" err="1" smtClean="0"/>
              <a:t>thenRun</a:t>
            </a:r>
            <a:r>
              <a:rPr lang="fr-FR" dirty="0" smtClean="0"/>
              <a:t>).</a:t>
            </a:r>
          </a:p>
          <a:p>
            <a:r>
              <a:rPr lang="fr-FR" dirty="0" smtClean="0"/>
              <a:t>This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editor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opened</a:t>
            </a:r>
            <a:r>
              <a:rPr lang="fr-FR" dirty="0" smtClean="0"/>
              <a:t> and content changes.</a:t>
            </a:r>
            <a:endParaRPr lang="fr-F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1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API - </a:t>
            </a:r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ICodeMining</a:t>
            </a:r>
            <a:endParaRPr lang="en-US" b="1" dirty="0" smtClean="0"/>
          </a:p>
          <a:p>
            <a:pPr lvl="1"/>
            <a:r>
              <a:rPr lang="en-US" dirty="0" err="1" smtClean="0"/>
              <a:t>LineHeaderCodeMining</a:t>
            </a:r>
            <a:endParaRPr lang="en-US" dirty="0" smtClean="0"/>
          </a:p>
          <a:p>
            <a:pPr lvl="1"/>
            <a:r>
              <a:rPr lang="en-US" dirty="0" err="1" smtClean="0"/>
              <a:t>LineContentCodeMining</a:t>
            </a:r>
            <a:endParaRPr lang="en-US" dirty="0" smtClean="0"/>
          </a:p>
          <a:p>
            <a:r>
              <a:rPr lang="en-US" b="1" dirty="0" err="1" smtClean="0"/>
              <a:t>ICodeMiningProvider</a:t>
            </a:r>
            <a:endParaRPr lang="en-US" b="1" dirty="0" smtClean="0"/>
          </a:p>
          <a:p>
            <a:r>
              <a:rPr lang="en-US" b="1" dirty="0" smtClean="0"/>
              <a:t>ISourceViewerExtension5</a:t>
            </a:r>
          </a:p>
          <a:p>
            <a:r>
              <a:rPr lang="en-US" dirty="0" smtClean="0"/>
              <a:t>Use of </a:t>
            </a:r>
            <a:r>
              <a:rPr lang="en-US" b="1" dirty="0" err="1" smtClean="0"/>
              <a:t>CompletableFuture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err="1" smtClean="0"/>
              <a:t>ICodeMiningProvider#provideCodeMinings</a:t>
            </a:r>
            <a:r>
              <a:rPr lang="en-US" b="1" dirty="0" smtClean="0"/>
              <a:t> </a:t>
            </a:r>
            <a:r>
              <a:rPr lang="en-US" dirty="0" smtClean="0"/>
              <a:t>to create code </a:t>
            </a:r>
            <a:r>
              <a:rPr lang="en-US" dirty="0" err="1" smtClean="0"/>
              <a:t>minings</a:t>
            </a:r>
            <a:r>
              <a:rPr lang="en-US" dirty="0" smtClean="0"/>
              <a:t> instances with position</a:t>
            </a:r>
          </a:p>
          <a:p>
            <a:pPr lvl="2"/>
            <a:r>
              <a:rPr lang="en-US" dirty="0" smtClean="0"/>
              <a:t>must be fast: to avoid not creating other mining of other code mining provider.</a:t>
            </a:r>
          </a:p>
          <a:p>
            <a:pPr lvl="1"/>
            <a:r>
              <a:rPr lang="en-US" b="1" dirty="0" err="1" smtClean="0"/>
              <a:t>ICodeMining#resolve</a:t>
            </a:r>
            <a:r>
              <a:rPr lang="en-US" b="1" dirty="0" smtClean="0"/>
              <a:t>: </a:t>
            </a:r>
            <a:r>
              <a:rPr lang="en-US" dirty="0" smtClean="0"/>
              <a:t>to resolve content of mining if it takes time</a:t>
            </a:r>
          </a:p>
          <a:p>
            <a:pPr lvl="2"/>
            <a:r>
              <a:rPr lang="en-US" dirty="0" smtClean="0"/>
              <a:t>can be slow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6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API - </a:t>
            </a:r>
            <a:r>
              <a:rPr lang="fr-FR" dirty="0" err="1" smtClean="0"/>
              <a:t>ICodeMining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AbstractCodeMining</a:t>
            </a:r>
            <a:r>
              <a:rPr lang="en-US" b="1" dirty="0" smtClean="0"/>
              <a:t>  </a:t>
            </a:r>
            <a:r>
              <a:rPr lang="en-US" dirty="0" smtClean="0"/>
              <a:t>is base class:</a:t>
            </a:r>
          </a:p>
          <a:p>
            <a:pPr lvl="1"/>
            <a:r>
              <a:rPr lang="en-US" dirty="0" smtClean="0"/>
              <a:t>Several methods like </a:t>
            </a:r>
          </a:p>
          <a:p>
            <a:pPr lvl="2"/>
            <a:r>
              <a:rPr lang="en-US" b="1" dirty="0" err="1" smtClean="0"/>
              <a:t>setLabel</a:t>
            </a:r>
            <a:r>
              <a:rPr lang="en-US" dirty="0" smtClean="0"/>
              <a:t> : set the text content of the annotation</a:t>
            </a:r>
          </a:p>
          <a:p>
            <a:pPr lvl="2"/>
            <a:r>
              <a:rPr lang="en-US" b="1" dirty="0" smtClean="0"/>
              <a:t>draw</a:t>
            </a:r>
            <a:r>
              <a:rPr lang="en-US" dirty="0" smtClean="0"/>
              <a:t> : by default draw the set text, can be </a:t>
            </a:r>
            <a:r>
              <a:rPr lang="en-US" dirty="0" err="1" smtClean="0"/>
              <a:t>overrided</a:t>
            </a:r>
            <a:r>
              <a:rPr lang="en-US" dirty="0" smtClean="0"/>
              <a:t> to draw anything</a:t>
            </a:r>
          </a:p>
          <a:p>
            <a:pPr lvl="2"/>
            <a:r>
              <a:rPr lang="en-US" b="1" dirty="0" err="1" smtClean="0"/>
              <a:t>getAction</a:t>
            </a:r>
            <a:r>
              <a:rPr lang="en-US" dirty="0" smtClean="0"/>
              <a:t>: implement it to bind an action on click of the mining</a:t>
            </a:r>
          </a:p>
          <a:p>
            <a:pPr lvl="1"/>
            <a:r>
              <a:rPr lang="en-US" dirty="0" smtClean="0"/>
              <a:t>2 code mining kinds which extends </a:t>
            </a:r>
            <a:r>
              <a:rPr lang="en-US" b="1" dirty="0" err="1"/>
              <a:t>AbstractCodeMining</a:t>
            </a:r>
            <a:r>
              <a:rPr lang="en-US" b="1" dirty="0"/>
              <a:t> </a:t>
            </a:r>
            <a:r>
              <a:rPr lang="en-US" dirty="0" smtClean="0"/>
              <a:t>:</a:t>
            </a:r>
          </a:p>
          <a:p>
            <a:pPr lvl="2"/>
            <a:r>
              <a:rPr lang="en-US" b="1" dirty="0" err="1" smtClean="0"/>
              <a:t>LineHeaderCodeMining</a:t>
            </a:r>
            <a:endParaRPr lang="en-US" b="1" dirty="0"/>
          </a:p>
          <a:p>
            <a:pPr lvl="2"/>
            <a:r>
              <a:rPr lang="en-US" b="1" dirty="0" err="1" smtClean="0"/>
              <a:t>LineContentCodeMining</a:t>
            </a:r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94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API- </a:t>
            </a:r>
            <a:r>
              <a:rPr lang="en-US" dirty="0" err="1"/>
              <a:t>ICodeMiningProvider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Factory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minings</a:t>
            </a:r>
            <a:r>
              <a:rPr lang="fr-FR" dirty="0" smtClean="0"/>
              <a:t> (</a:t>
            </a:r>
            <a:r>
              <a:rPr lang="fr-FR" dirty="0" err="1" smtClean="0"/>
              <a:t>resolved</a:t>
            </a:r>
            <a:r>
              <a:rPr lang="fr-FR" dirty="0" smtClean="0"/>
              <a:t> or not)</a:t>
            </a:r>
            <a:endParaRPr lang="fr-FR" dirty="0"/>
          </a:p>
        </p:txBody>
      </p:sp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47614"/>
            <a:ext cx="6291718" cy="313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3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API - </a:t>
            </a:r>
            <a:r>
              <a:rPr lang="fr-FR" dirty="0"/>
              <a:t>ISourceViewerExtension5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Used</a:t>
            </a:r>
            <a:r>
              <a:rPr lang="fr-FR" dirty="0" smtClean="0"/>
              <a:t> to manage </a:t>
            </a:r>
            <a:r>
              <a:rPr lang="fr-FR" dirty="0" err="1" smtClean="0"/>
              <a:t>minings</a:t>
            </a:r>
            <a:endParaRPr lang="fr-FR" dirty="0" smtClean="0"/>
          </a:p>
          <a:p>
            <a:r>
              <a:rPr lang="fr-FR" dirty="0" err="1" smtClean="0"/>
              <a:t>Register</a:t>
            </a:r>
            <a:r>
              <a:rPr lang="fr-FR" dirty="0" smtClean="0"/>
              <a:t> code </a:t>
            </a:r>
            <a:r>
              <a:rPr lang="fr-FR" dirty="0" err="1" smtClean="0"/>
              <a:t>mining</a:t>
            </a:r>
            <a:r>
              <a:rPr lang="fr-FR" dirty="0" smtClean="0"/>
              <a:t> providers</a:t>
            </a:r>
          </a:p>
          <a:p>
            <a:r>
              <a:rPr lang="fr-FR" dirty="0" smtClean="0"/>
              <a:t>Update code </a:t>
            </a:r>
            <a:r>
              <a:rPr lang="fr-FR" dirty="0" err="1" smtClean="0"/>
              <a:t>minings</a:t>
            </a:r>
            <a:endParaRPr lang="fr-FR" dirty="0"/>
          </a:p>
        </p:txBody>
      </p:sp>
      <p:pic>
        <p:nvPicPr>
          <p:cNvPr id="7" name="Espace réservé du contenu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987574"/>
            <a:ext cx="4134669" cy="321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Emoji</a:t>
            </a:r>
            <a:r>
              <a:rPr lang="fr-FR" dirty="0"/>
              <a:t> code </a:t>
            </a:r>
            <a:r>
              <a:rPr lang="fr-FR" dirty="0" err="1"/>
              <a:t>mining</a:t>
            </a:r>
            <a:r>
              <a:rPr lang="fr-FR" dirty="0"/>
              <a:t> in a </a:t>
            </a:r>
            <a:r>
              <a:rPr lang="fr-FR" dirty="0" smtClean="0"/>
              <a:t>simple 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Study</a:t>
            </a:r>
            <a:r>
              <a:rPr lang="fr-FR" dirty="0" smtClean="0"/>
              <a:t> </a:t>
            </a:r>
            <a:r>
              <a:rPr lang="fr-FR" dirty="0" smtClean="0"/>
              <a:t>code </a:t>
            </a:r>
            <a:r>
              <a:rPr lang="fr-FR" dirty="0" err="1" smtClean="0"/>
              <a:t>mining</a:t>
            </a:r>
            <a:r>
              <a:rPr lang="fr-FR" dirty="0" smtClean="0"/>
              <a:t> API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 smtClean="0"/>
              <a:t>EmojiWithCodeMining</a:t>
            </a:r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347614"/>
            <a:ext cx="3648075" cy="1000125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 flipH="1" flipV="1">
            <a:off x="4427984" y="2139703"/>
            <a:ext cx="72008" cy="64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3563888" y="2139702"/>
            <a:ext cx="936104" cy="71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1115616" y="1847676"/>
            <a:ext cx="936104" cy="130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988" y="2622685"/>
            <a:ext cx="4768440" cy="62825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177355"/>
            <a:ext cx="4608512" cy="74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6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and </a:t>
            </a:r>
            <a:r>
              <a:rPr lang="fr-FR" dirty="0" err="1" smtClean="0"/>
              <a:t>resolved</a:t>
            </a:r>
            <a:r>
              <a:rPr lang="fr-FR" dirty="0" smtClean="0"/>
              <a:t> (TO REMOVE)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 err="1" smtClean="0"/>
              <a:t>ICodeMining#isResolved</a:t>
            </a:r>
            <a:r>
              <a:rPr lang="fr-FR" b="1" dirty="0" smtClean="0"/>
              <a:t>()</a:t>
            </a:r>
          </a:p>
          <a:p>
            <a:r>
              <a:rPr lang="fr-FR" dirty="0" smtClean="0"/>
              <a:t>A code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err="1" smtClean="0"/>
              <a:t>resolved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her</a:t>
            </a:r>
            <a:r>
              <a:rPr lang="fr-FR" dirty="0" smtClean="0"/>
              <a:t> </a:t>
            </a:r>
            <a:r>
              <a:rPr lang="fr-FR" b="1" dirty="0" smtClean="0"/>
              <a:t>content </a:t>
            </a:r>
            <a:r>
              <a:rPr lang="fr-FR" b="1" dirty="0" err="1" smtClean="0"/>
              <a:t>is</a:t>
            </a:r>
            <a:r>
              <a:rPr lang="fr-FR" b="1" dirty="0" smtClean="0"/>
              <a:t> </a:t>
            </a:r>
            <a:r>
              <a:rPr lang="fr-FR" b="1" dirty="0" err="1" smtClean="0"/>
              <a:t>ready</a:t>
            </a:r>
            <a:r>
              <a:rPr lang="fr-FR" dirty="0" smtClean="0"/>
              <a:t>.</a:t>
            </a:r>
          </a:p>
          <a:p>
            <a:r>
              <a:rPr lang="fr-FR" dirty="0" smtClean="0"/>
              <a:t>A code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err="1" smtClean="0"/>
              <a:t>drawn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err="1" smtClean="0"/>
              <a:t>resolved</a:t>
            </a:r>
            <a:endParaRPr lang="fr-FR" b="1" dirty="0" smtClean="0"/>
          </a:p>
          <a:p>
            <a:r>
              <a:rPr lang="fr-FR" b="1" dirty="0" smtClean="0"/>
              <a:t>Label</a:t>
            </a:r>
            <a:r>
              <a:rPr lang="fr-FR" dirty="0" smtClean="0"/>
              <a:t> of code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important (</a:t>
            </a:r>
            <a:r>
              <a:rPr lang="fr-FR" dirty="0" err="1" smtClean="0"/>
              <a:t>even</a:t>
            </a:r>
            <a:r>
              <a:rPr lang="fr-FR" dirty="0" smtClean="0"/>
              <a:t> if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drawn</a:t>
            </a:r>
            <a:r>
              <a:rPr lang="fr-FR" dirty="0" smtClean="0"/>
              <a:t>):</a:t>
            </a:r>
          </a:p>
          <a:p>
            <a:pPr lvl="1"/>
            <a:r>
              <a:rPr lang="fr-FR" b="1" dirty="0" err="1" smtClean="0"/>
              <a:t>null</a:t>
            </a:r>
            <a:r>
              <a:rPr lang="fr-FR" dirty="0" smtClean="0"/>
              <a:t>: </a:t>
            </a:r>
            <a:r>
              <a:rPr lang="fr-FR" dirty="0" err="1" smtClean="0"/>
              <a:t>means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smtClean="0"/>
              <a:t>not </a:t>
            </a:r>
            <a:r>
              <a:rPr lang="fr-FR" b="1" dirty="0" err="1" smtClean="0"/>
              <a:t>resolved</a:t>
            </a:r>
            <a:endParaRPr lang="fr-FR" b="1" dirty="0" smtClean="0"/>
          </a:p>
          <a:p>
            <a:pPr lvl="1"/>
            <a:r>
              <a:rPr lang="fr-FR" b="1" dirty="0" smtClean="0"/>
              <a:t>‘’</a:t>
            </a:r>
            <a:r>
              <a:rPr lang="fr-FR" dirty="0" smtClean="0"/>
              <a:t> (</a:t>
            </a:r>
            <a:r>
              <a:rPr lang="fr-FR" dirty="0" err="1" smtClean="0"/>
              <a:t>empty</a:t>
            </a:r>
            <a:r>
              <a:rPr lang="fr-FR" dirty="0" smtClean="0"/>
              <a:t>): </a:t>
            </a:r>
            <a:r>
              <a:rPr lang="fr-FR" dirty="0" err="1" smtClean="0"/>
              <a:t>means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smtClean="0"/>
              <a:t>not visible</a:t>
            </a:r>
          </a:p>
          <a:p>
            <a:pPr lvl="1"/>
            <a:r>
              <a:rPr lang="fr-FR" b="1" dirty="0" err="1" smtClean="0"/>
              <a:t>filled</a:t>
            </a:r>
            <a:r>
              <a:rPr lang="fr-FR" dirty="0" smtClean="0"/>
              <a:t> : </a:t>
            </a:r>
            <a:r>
              <a:rPr lang="fr-FR" dirty="0" err="1" smtClean="0"/>
              <a:t>means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err="1" smtClean="0"/>
              <a:t>resolved</a:t>
            </a:r>
            <a:endParaRPr lang="fr-FR" b="1" dirty="0" smtClean="0"/>
          </a:p>
          <a:p>
            <a:r>
              <a:rPr lang="fr-FR" dirty="0" smtClean="0"/>
              <a:t>In the </a:t>
            </a:r>
            <a:r>
              <a:rPr lang="fr-FR" dirty="0" err="1" smtClean="0"/>
              <a:t>codeming</a:t>
            </a:r>
            <a:r>
              <a:rPr lang="fr-FR" dirty="0" smtClean="0"/>
              <a:t> provider:</a:t>
            </a:r>
          </a:p>
          <a:p>
            <a:pPr lvl="1"/>
            <a:r>
              <a:rPr lang="fr-FR" dirty="0" smtClean="0"/>
              <a:t>Update the label of </a:t>
            </a:r>
            <a:r>
              <a:rPr lang="fr-FR" dirty="0" err="1" smtClean="0"/>
              <a:t>mining</a:t>
            </a:r>
            <a:r>
              <a:rPr lang="fr-FR" dirty="0"/>
              <a:t>,</a:t>
            </a:r>
            <a:r>
              <a:rPr lang="fr-FR" dirty="0" smtClean="0"/>
              <a:t> </a:t>
            </a:r>
            <a:r>
              <a:rPr lang="fr-FR" dirty="0" smtClean="0"/>
              <a:t>if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fast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 smtClean="0"/>
              <a:t>ICodeMining#setLabel</a:t>
            </a:r>
            <a:endParaRPr lang="fr-FR" b="1" dirty="0" smtClean="0"/>
          </a:p>
          <a:p>
            <a:pPr lvl="1"/>
            <a:r>
              <a:rPr lang="fr-FR" dirty="0" smtClean="0"/>
              <a:t>Or </a:t>
            </a:r>
            <a:r>
              <a:rPr lang="fr-FR" dirty="0" err="1" smtClean="0"/>
              <a:t>implement</a:t>
            </a:r>
            <a:r>
              <a:rPr lang="fr-FR" dirty="0" smtClean="0"/>
              <a:t> </a:t>
            </a:r>
            <a:r>
              <a:rPr lang="fr-FR" b="1" dirty="0" err="1" smtClean="0"/>
              <a:t>AbstractCodeMining#doResolve</a:t>
            </a:r>
            <a:r>
              <a:rPr lang="fr-FR" dirty="0" smtClean="0"/>
              <a:t> if label </a:t>
            </a:r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takes</a:t>
            </a:r>
            <a:r>
              <a:rPr lang="fr-FR" dirty="0" smtClean="0"/>
              <a:t> time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38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About me…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Working</a:t>
            </a:r>
            <a:r>
              <a:rPr lang="fr-FR" dirty="0" smtClean="0"/>
              <a:t> at </a:t>
            </a:r>
            <a:r>
              <a:rPr lang="fr-FR" b="1" dirty="0" err="1" smtClean="0"/>
              <a:t>Sodifrance</a:t>
            </a:r>
            <a:r>
              <a:rPr lang="fr-FR" dirty="0" smtClean="0"/>
              <a:t> </a:t>
            </a:r>
            <a:r>
              <a:rPr lang="fr-FR" dirty="0" err="1" smtClean="0"/>
              <a:t>company</a:t>
            </a:r>
            <a:endParaRPr lang="fr-FR" dirty="0" smtClean="0"/>
          </a:p>
          <a:p>
            <a:r>
              <a:rPr lang="fr-FR" b="1" dirty="0" smtClean="0"/>
              <a:t>Java EE / RCP </a:t>
            </a:r>
            <a:r>
              <a:rPr lang="fr-FR" b="1" dirty="0" err="1" smtClean="0"/>
              <a:t>developer</a:t>
            </a:r>
            <a:endParaRPr lang="fr-FR" b="1" dirty="0" smtClean="0"/>
          </a:p>
          <a:p>
            <a:r>
              <a:rPr lang="fr-FR" dirty="0" smtClean="0"/>
              <a:t>Eclipse </a:t>
            </a:r>
            <a:r>
              <a:rPr lang="fr-FR" b="1" dirty="0" smtClean="0"/>
              <a:t>contribution</a:t>
            </a:r>
            <a:r>
              <a:rPr lang="fr-FR" dirty="0" smtClean="0"/>
              <a:t>, </a:t>
            </a:r>
            <a:r>
              <a:rPr lang="fr-FR" dirty="0" err="1" smtClean="0"/>
              <a:t>creator</a:t>
            </a:r>
            <a:r>
              <a:rPr lang="fr-FR" dirty="0" smtClean="0"/>
              <a:t> of:</a:t>
            </a:r>
          </a:p>
          <a:p>
            <a:pPr lvl="1"/>
            <a:r>
              <a:rPr lang="fr-FR" dirty="0" smtClean="0"/>
              <a:t>E4 CSS </a:t>
            </a:r>
            <a:r>
              <a:rPr lang="fr-FR" dirty="0" err="1" smtClean="0"/>
              <a:t>engine</a:t>
            </a:r>
            <a:endParaRPr lang="fr-FR" dirty="0" smtClean="0"/>
          </a:p>
          <a:p>
            <a:pPr lvl="1"/>
            <a:r>
              <a:rPr lang="fr-FR" dirty="0" smtClean="0">
                <a:hlinkClick r:id="rId2"/>
              </a:rPr>
              <a:t>WTP JSON Editor</a:t>
            </a:r>
            <a:endParaRPr lang="fr-FR" dirty="0" smtClean="0"/>
          </a:p>
          <a:p>
            <a:pPr lvl="1"/>
            <a:r>
              <a:rPr lang="fr-FR" dirty="0" smtClean="0">
                <a:hlinkClick r:id="rId3"/>
              </a:rPr>
              <a:t>Code Mining</a:t>
            </a:r>
            <a:endParaRPr lang="fr-FR" dirty="0" smtClean="0"/>
          </a:p>
          <a:p>
            <a:pPr lvl="1"/>
            <a:r>
              <a:rPr lang="fr-FR" dirty="0" smtClean="0">
                <a:hlinkClick r:id="rId4"/>
              </a:rPr>
              <a:t>TM4e</a:t>
            </a:r>
            <a:r>
              <a:rPr lang="fr-FR" dirty="0" smtClean="0"/>
              <a:t> (</a:t>
            </a:r>
            <a:r>
              <a:rPr lang="fr-FR" dirty="0" err="1" smtClean="0"/>
              <a:t>Syntax</a:t>
            </a:r>
            <a:r>
              <a:rPr lang="fr-FR" dirty="0" smtClean="0"/>
              <a:t> </a:t>
            </a:r>
            <a:r>
              <a:rPr lang="fr-FR" dirty="0" err="1" smtClean="0"/>
              <a:t>color</a:t>
            </a:r>
            <a:r>
              <a:rPr lang="fr-FR" dirty="0" smtClean="0"/>
              <a:t> with </a:t>
            </a:r>
            <a:r>
              <a:rPr lang="fr-FR" dirty="0" err="1" smtClean="0"/>
              <a:t>TextMate</a:t>
            </a:r>
            <a:r>
              <a:rPr lang="fr-FR" dirty="0" smtClean="0"/>
              <a:t> </a:t>
            </a:r>
            <a:r>
              <a:rPr lang="fr-FR" dirty="0" err="1" smtClean="0"/>
              <a:t>grammar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Minimap</a:t>
            </a:r>
            <a:r>
              <a:rPr lang="fr-FR" dirty="0" smtClean="0"/>
              <a:t> (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…)</a:t>
            </a:r>
            <a:endParaRPr lang="fr-FR" dirty="0" smtClean="0"/>
          </a:p>
          <a:p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b="1" dirty="0" smtClean="0"/>
              <a:t>Eclipse plugins</a:t>
            </a:r>
            <a:r>
              <a:rPr lang="fr-FR" dirty="0" smtClean="0"/>
              <a:t>, </a:t>
            </a:r>
            <a:r>
              <a:rPr lang="fr-FR" dirty="0" err="1"/>
              <a:t>creator</a:t>
            </a:r>
            <a:r>
              <a:rPr lang="fr-FR" dirty="0"/>
              <a:t> of :</a:t>
            </a:r>
            <a:endParaRPr lang="fr-FR" dirty="0" smtClean="0"/>
          </a:p>
          <a:p>
            <a:pPr lvl="1"/>
            <a:r>
              <a:rPr lang="fr-FR" dirty="0" err="1" smtClean="0">
                <a:hlinkClick r:id="rId5"/>
              </a:rPr>
              <a:t>AngularJS</a:t>
            </a:r>
            <a:r>
              <a:rPr lang="fr-FR" dirty="0" smtClean="0">
                <a:hlinkClick r:id="rId5"/>
              </a:rPr>
              <a:t> Eclipse</a:t>
            </a:r>
            <a:r>
              <a:rPr lang="fr-FR" dirty="0" smtClean="0"/>
              <a:t> / </a:t>
            </a:r>
            <a:r>
              <a:rPr lang="fr-FR" dirty="0" err="1" smtClean="0">
                <a:hlinkClick r:id="rId6"/>
              </a:rPr>
              <a:t>Tern</a:t>
            </a:r>
            <a:r>
              <a:rPr lang="fr-FR" dirty="0" smtClean="0">
                <a:hlinkClick r:id="rId6"/>
              </a:rPr>
              <a:t> IDE</a:t>
            </a:r>
            <a:endParaRPr lang="fr-FR" dirty="0" smtClean="0"/>
          </a:p>
          <a:p>
            <a:pPr lvl="1"/>
            <a:r>
              <a:rPr lang="fr-FR" dirty="0" err="1" smtClean="0">
                <a:hlinkClick r:id="rId7"/>
              </a:rPr>
              <a:t>Angular</a:t>
            </a:r>
            <a:r>
              <a:rPr lang="fr-FR" dirty="0" smtClean="0">
                <a:hlinkClick r:id="rId7"/>
              </a:rPr>
              <a:t> Eclipse</a:t>
            </a:r>
            <a:r>
              <a:rPr lang="fr-FR" dirty="0" smtClean="0"/>
              <a:t> / </a:t>
            </a:r>
            <a:r>
              <a:rPr lang="fr-FR" dirty="0" err="1" smtClean="0">
                <a:hlinkClick r:id="rId8"/>
              </a:rPr>
              <a:t>TypeScript</a:t>
            </a:r>
            <a:r>
              <a:rPr lang="fr-FR" dirty="0" smtClean="0">
                <a:hlinkClick r:id="rId8"/>
              </a:rPr>
              <a:t> IDE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28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Advanced </a:t>
            </a:r>
            <a:r>
              <a:rPr lang="fr-FR" dirty="0" smtClean="0"/>
              <a:t>Code Mining - </a:t>
            </a:r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 </a:t>
            </a:r>
            <a:r>
              <a:rPr lang="en-US" dirty="0" err="1" smtClean="0">
                <a:hlinkClick r:id="rId2"/>
              </a:rPr>
              <a:t>CodeMiningDemo</a:t>
            </a:r>
            <a:r>
              <a:rPr lang="en-US" dirty="0"/>
              <a:t> shows in action:</a:t>
            </a:r>
          </a:p>
          <a:p>
            <a:pPr lvl="1"/>
            <a:r>
              <a:rPr lang="en-US" b="1" dirty="0" err="1" smtClean="0"/>
              <a:t>LineHeaderCodeMining</a:t>
            </a:r>
            <a:r>
              <a:rPr lang="en-US" b="1" dirty="0" smtClean="0"/>
              <a:t>: </a:t>
            </a:r>
            <a:r>
              <a:rPr lang="en-US" dirty="0" smtClean="0"/>
              <a:t>which can take some time to compute </a:t>
            </a:r>
            <a:r>
              <a:rPr lang="en-US" dirty="0" smtClean="0"/>
              <a:t>label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694433"/>
            <a:ext cx="61912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3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How to </a:t>
            </a:r>
            <a:r>
              <a:rPr lang="fr-FR" dirty="0" err="1" smtClean="0"/>
              <a:t>integrate</a:t>
            </a:r>
            <a:r>
              <a:rPr lang="fr-FR" dirty="0" smtClean="0"/>
              <a:t> </a:t>
            </a:r>
            <a:r>
              <a:rPr lang="fr-FR" dirty="0" smtClean="0"/>
              <a:t>Code </a:t>
            </a:r>
            <a:r>
              <a:rPr lang="fr-FR" dirty="0" smtClean="0"/>
              <a:t>Mining </a:t>
            </a:r>
            <a:r>
              <a:rPr lang="fr-FR" dirty="0" smtClean="0"/>
              <a:t>in Editor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3 </a:t>
            </a:r>
            <a:r>
              <a:rPr lang="fr-FR" dirty="0" err="1" smtClean="0"/>
              <a:t>steps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/>
              <a:t>s</a:t>
            </a:r>
            <a:r>
              <a:rPr lang="fr-FR" dirty="0" err="1" smtClean="0"/>
              <a:t>tep</a:t>
            </a:r>
            <a:r>
              <a:rPr lang="fr-FR" dirty="0" smtClean="0"/>
              <a:t> 1: </a:t>
            </a:r>
            <a:r>
              <a:rPr lang="fr-FR" b="1" dirty="0" err="1" smtClean="0"/>
              <a:t>Implement</a:t>
            </a:r>
            <a:r>
              <a:rPr lang="fr-FR" b="1" dirty="0" smtClean="0"/>
              <a:t> a code </a:t>
            </a:r>
            <a:r>
              <a:rPr lang="fr-FR" b="1" dirty="0" err="1" smtClean="0"/>
              <a:t>mining</a:t>
            </a:r>
            <a:r>
              <a:rPr lang="fr-FR" b="1" dirty="0" smtClean="0"/>
              <a:t> provider</a:t>
            </a:r>
            <a:r>
              <a:rPr lang="fr-FR" dirty="0" smtClean="0"/>
              <a:t> (</a:t>
            </a:r>
            <a:r>
              <a:rPr lang="fr-FR" dirty="0" err="1" smtClean="0"/>
              <a:t>ICodeMiningProvider</a:t>
            </a:r>
            <a:r>
              <a:rPr lang="fr-FR" dirty="0" smtClean="0"/>
              <a:t>)</a:t>
            </a:r>
            <a:endParaRPr lang="fr-FR" dirty="0" smtClean="0"/>
          </a:p>
          <a:p>
            <a:pPr lvl="1"/>
            <a:r>
              <a:rPr lang="fr-FR" dirty="0" err="1"/>
              <a:t>s</a:t>
            </a:r>
            <a:r>
              <a:rPr lang="fr-FR" dirty="0" err="1" smtClean="0"/>
              <a:t>tep</a:t>
            </a:r>
            <a:r>
              <a:rPr lang="fr-FR" dirty="0" smtClean="0"/>
              <a:t> 2 : </a:t>
            </a:r>
            <a:r>
              <a:rPr lang="fr-FR" dirty="0" err="1" smtClean="0"/>
              <a:t>register</a:t>
            </a:r>
            <a:r>
              <a:rPr lang="fr-FR" dirty="0" smtClean="0"/>
              <a:t> the code </a:t>
            </a:r>
            <a:r>
              <a:rPr lang="fr-FR" dirty="0" err="1" smtClean="0"/>
              <a:t>mining</a:t>
            </a:r>
            <a:r>
              <a:rPr lang="fr-FR" dirty="0" smtClean="0"/>
              <a:t> provider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 smtClean="0"/>
              <a:t>org.eclipse.ui.workbench.texteditor.codeminingProviders</a:t>
            </a:r>
            <a:r>
              <a:rPr lang="fr-FR" dirty="0" smtClean="0"/>
              <a:t> </a:t>
            </a:r>
            <a:r>
              <a:rPr lang="fr-FR" dirty="0" smtClean="0"/>
              <a:t>extension </a:t>
            </a:r>
            <a:r>
              <a:rPr lang="fr-FR" dirty="0" smtClean="0"/>
              <a:t>point</a:t>
            </a:r>
          </a:p>
          <a:p>
            <a:pPr lvl="1"/>
            <a:r>
              <a:rPr lang="fr-FR" dirty="0" err="1" smtClean="0"/>
              <a:t>step</a:t>
            </a:r>
            <a:r>
              <a:rPr lang="fr-FR" dirty="0" smtClean="0"/>
              <a:t> 3 : </a:t>
            </a:r>
            <a:r>
              <a:rPr lang="fr-FR" b="1" dirty="0" smtClean="0"/>
              <a:t>update code </a:t>
            </a:r>
            <a:r>
              <a:rPr lang="fr-FR" b="1" dirty="0" err="1" smtClean="0"/>
              <a:t>minings</a:t>
            </a:r>
            <a:r>
              <a:rPr lang="fr-FR" b="1" dirty="0" smtClean="0"/>
              <a:t> </a:t>
            </a:r>
            <a:r>
              <a:rPr lang="fr-FR" b="1" dirty="0" err="1" smtClean="0"/>
              <a:t>when</a:t>
            </a:r>
            <a:r>
              <a:rPr lang="fr-FR" b="1" dirty="0" smtClean="0"/>
              <a:t> </a:t>
            </a:r>
            <a:r>
              <a:rPr lang="fr-FR" b="1" dirty="0" err="1" smtClean="0"/>
              <a:t>text</a:t>
            </a:r>
            <a:r>
              <a:rPr lang="fr-FR" b="1" dirty="0" smtClean="0"/>
              <a:t> </a:t>
            </a:r>
            <a:r>
              <a:rPr lang="fr-FR" b="1" dirty="0" err="1" smtClean="0"/>
              <a:t>changed</a:t>
            </a:r>
            <a:r>
              <a:rPr lang="fr-FR" b="1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thread, </a:t>
            </a:r>
            <a:r>
              <a:rPr lang="fr-FR" dirty="0" err="1" smtClean="0"/>
              <a:t>reconciler</a:t>
            </a:r>
            <a:r>
              <a:rPr lang="fr-FR" dirty="0" smtClean="0"/>
              <a:t>, </a:t>
            </a:r>
            <a:r>
              <a:rPr lang="fr-FR" dirty="0" err="1" smtClean="0"/>
              <a:t>etc</a:t>
            </a:r>
            <a:endParaRPr lang="fr-FR" dirty="0" smtClean="0"/>
          </a:p>
          <a:p>
            <a:pPr lvl="2"/>
            <a:r>
              <a:rPr lang="fr-FR" dirty="0" smtClean="0"/>
              <a:t>You </a:t>
            </a:r>
            <a:r>
              <a:rPr lang="fr-FR" dirty="0" err="1" smtClean="0"/>
              <a:t>can</a:t>
            </a:r>
            <a:r>
              <a:rPr lang="fr-FR" dirty="0" smtClean="0"/>
              <a:t> use </a:t>
            </a:r>
            <a:r>
              <a:rPr lang="fr-FR" b="1" dirty="0" err="1" smtClean="0"/>
              <a:t>CodeMiningReconciler</a:t>
            </a:r>
            <a:endParaRPr lang="fr-FR" b="1" dirty="0" smtClean="0"/>
          </a:p>
          <a:p>
            <a:pPr lvl="3"/>
            <a:r>
              <a:rPr lang="fr-FR" dirty="0" err="1" smtClean="0"/>
              <a:t>with</a:t>
            </a:r>
            <a:r>
              <a:rPr lang="fr-FR" dirty="0" smtClean="0"/>
              <a:t> custom editor</a:t>
            </a:r>
          </a:p>
          <a:p>
            <a:pPr lvl="3"/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Generic</a:t>
            </a:r>
            <a:r>
              <a:rPr lang="fr-FR" dirty="0"/>
              <a:t> editor: extension </a:t>
            </a:r>
            <a:r>
              <a:rPr lang="fr-FR" dirty="0" smtClean="0"/>
              <a:t>point</a:t>
            </a:r>
            <a:endParaRPr lang="fr-FR" dirty="0" smtClean="0"/>
          </a:p>
          <a:p>
            <a:pPr lvl="2"/>
            <a:r>
              <a:rPr lang="fr-FR" dirty="0" smtClean="0"/>
              <a:t>In JDT, </a:t>
            </a:r>
            <a:r>
              <a:rPr lang="fr-FR" dirty="0" err="1" smtClean="0"/>
              <a:t>IReconcilingListener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endParaRPr lang="fr-FR" dirty="0" smtClean="0"/>
          </a:p>
          <a:p>
            <a:pPr lvl="3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74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Extension Point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Work</a:t>
            </a:r>
            <a:r>
              <a:rPr lang="fr-FR" dirty="0" smtClean="0"/>
              <a:t> with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smtClean="0"/>
              <a:t>editor</a:t>
            </a:r>
            <a:endParaRPr lang="fr-FR" dirty="0" smtClean="0"/>
          </a:p>
          <a:p>
            <a:r>
              <a:rPr lang="fr-FR" b="1" dirty="0" err="1" smtClean="0"/>
              <a:t>org.eclipse.ui.workbench.texteditor.codeminingProviders</a:t>
            </a:r>
            <a:r>
              <a:rPr lang="fr-FR" dirty="0" smtClean="0"/>
              <a:t> </a:t>
            </a:r>
            <a:r>
              <a:rPr lang="fr-FR" dirty="0" smtClean="0"/>
              <a:t>extension </a:t>
            </a:r>
            <a:r>
              <a:rPr lang="fr-FR" dirty="0" smtClean="0"/>
              <a:t>point</a:t>
            </a:r>
          </a:p>
          <a:p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generic</a:t>
            </a:r>
            <a:r>
              <a:rPr lang="fr-FR" dirty="0" smtClean="0"/>
              <a:t> </a:t>
            </a:r>
            <a:r>
              <a:rPr lang="fr-FR" dirty="0" smtClean="0"/>
              <a:t>editor </a:t>
            </a:r>
            <a:r>
              <a:rPr lang="fr-FR" dirty="0" err="1" smtClean="0"/>
              <a:t>sample</a:t>
            </a:r>
            <a:r>
              <a:rPr lang="fr-FR" dirty="0" smtClean="0"/>
              <a:t> </a:t>
            </a:r>
            <a:r>
              <a:rPr lang="fr-FR" dirty="0" err="1" smtClean="0"/>
              <a:t>dotproject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643758"/>
            <a:ext cx="6645149" cy="173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0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Emoji</a:t>
            </a:r>
            <a:r>
              <a:rPr lang="fr-FR" dirty="0" smtClean="0"/>
              <a:t> code </a:t>
            </a:r>
            <a:r>
              <a:rPr lang="fr-FR" dirty="0" err="1" smtClean="0"/>
              <a:t>mining</a:t>
            </a:r>
            <a:r>
              <a:rPr lang="fr-FR" dirty="0" smtClean="0"/>
              <a:t> in a custom/</a:t>
            </a:r>
            <a:r>
              <a:rPr lang="fr-FR" dirty="0" err="1" smtClean="0"/>
              <a:t>generic</a:t>
            </a:r>
            <a:r>
              <a:rPr lang="fr-FR" dirty="0" smtClean="0"/>
              <a:t> editor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855540"/>
            <a:ext cx="4857750" cy="16668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348583"/>
            <a:ext cx="7236296" cy="220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Emoji</a:t>
            </a:r>
            <a:r>
              <a:rPr lang="fr-FR" dirty="0" smtClean="0"/>
              <a:t> code </a:t>
            </a:r>
            <a:r>
              <a:rPr lang="fr-FR" dirty="0" err="1" smtClean="0"/>
              <a:t>mining</a:t>
            </a:r>
            <a:r>
              <a:rPr lang="fr-FR" dirty="0" smtClean="0"/>
              <a:t> in a custom editor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815658"/>
            <a:ext cx="7381875" cy="24860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003798"/>
            <a:ext cx="4414136" cy="141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Emoji</a:t>
            </a:r>
            <a:r>
              <a:rPr lang="fr-FR" dirty="0" smtClean="0"/>
              <a:t> code </a:t>
            </a:r>
            <a:r>
              <a:rPr lang="fr-FR" dirty="0" err="1" smtClean="0"/>
              <a:t>mining</a:t>
            </a:r>
            <a:r>
              <a:rPr lang="fr-FR" dirty="0" smtClean="0"/>
              <a:t> in </a:t>
            </a:r>
            <a:r>
              <a:rPr lang="fr-FR" dirty="0" smtClean="0"/>
              <a:t>the </a:t>
            </a:r>
            <a:r>
              <a:rPr lang="fr-FR" dirty="0" err="1" smtClean="0"/>
              <a:t>generic</a:t>
            </a:r>
            <a:r>
              <a:rPr lang="fr-FR" dirty="0" smtClean="0"/>
              <a:t> </a:t>
            </a:r>
            <a:r>
              <a:rPr lang="fr-FR" dirty="0" smtClean="0"/>
              <a:t>editor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27" y="1491630"/>
            <a:ext cx="73056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4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</a:t>
            </a:r>
            <a:r>
              <a:rPr lang="fr-FR" dirty="0" err="1" smtClean="0"/>
              <a:t>Minining</a:t>
            </a:r>
            <a:r>
              <a:rPr lang="fr-FR" dirty="0" smtClean="0"/>
              <a:t> - </a:t>
            </a:r>
            <a:r>
              <a:rPr lang="fr-FR" dirty="0" err="1" smtClean="0"/>
              <a:t>Recipe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Implements</a:t>
            </a:r>
            <a:r>
              <a:rPr lang="fr-FR" dirty="0" smtClean="0"/>
              <a:t> </a:t>
            </a:r>
            <a:r>
              <a:rPr lang="fr-FR" dirty="0" err="1" smtClean="0"/>
              <a:t>ICodeMiningProvider</a:t>
            </a:r>
            <a:endParaRPr lang="fr-FR" dirty="0" smtClean="0"/>
          </a:p>
          <a:p>
            <a:pPr lvl="1"/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minings</a:t>
            </a:r>
            <a:r>
              <a:rPr lang="fr-FR" dirty="0" smtClean="0"/>
              <a:t> instances </a:t>
            </a:r>
            <a:r>
              <a:rPr lang="fr-FR" dirty="0" err="1" smtClean="0"/>
              <a:t>with</a:t>
            </a:r>
            <a:r>
              <a:rPr lang="fr-FR" dirty="0" smtClean="0"/>
              <a:t> a position and label or not</a:t>
            </a:r>
          </a:p>
          <a:p>
            <a:pPr lvl="1"/>
            <a:r>
              <a:rPr lang="fr-FR" dirty="0" smtClean="0"/>
              <a:t>for </a:t>
            </a:r>
            <a:r>
              <a:rPr lang="fr-FR" dirty="0" err="1" smtClean="0"/>
              <a:t>minings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have label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takes</a:t>
            </a:r>
            <a:r>
              <a:rPr lang="fr-FR" dirty="0" smtClean="0"/>
              <a:t> time, </a:t>
            </a:r>
            <a:r>
              <a:rPr lang="fr-FR" dirty="0" err="1" smtClean="0"/>
              <a:t>implement</a:t>
            </a:r>
            <a:r>
              <a:rPr lang="fr-FR" dirty="0" smtClean="0"/>
              <a:t> </a:t>
            </a:r>
            <a:r>
              <a:rPr lang="fr-FR" dirty="0" err="1" smtClean="0"/>
              <a:t>AbstractCodeMining#doResolve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Register</a:t>
            </a:r>
            <a:r>
              <a:rPr lang="fr-FR" dirty="0" smtClean="0"/>
              <a:t> </a:t>
            </a:r>
            <a:r>
              <a:rPr lang="fr-FR" dirty="0" err="1" smtClean="0"/>
              <a:t>mining</a:t>
            </a:r>
            <a:r>
              <a:rPr lang="fr-FR" dirty="0" smtClean="0"/>
              <a:t> provider</a:t>
            </a:r>
          </a:p>
          <a:p>
            <a:pPr lvl="1"/>
            <a:r>
              <a:rPr lang="fr-FR" dirty="0" err="1" smtClean="0"/>
              <a:t>With</a:t>
            </a:r>
            <a:r>
              <a:rPr lang="fr-FR" dirty="0" smtClean="0"/>
              <a:t> ISourceViewerExtension5#setCodeMiningProviders</a:t>
            </a:r>
          </a:p>
          <a:p>
            <a:pPr lvl="1"/>
            <a:r>
              <a:rPr lang="fr-FR" dirty="0" smtClean="0"/>
              <a:t>Or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codeMiningProvider</a:t>
            </a:r>
            <a:r>
              <a:rPr lang="fr-FR" dirty="0" smtClean="0"/>
              <a:t> extension point</a:t>
            </a:r>
          </a:p>
          <a:p>
            <a:r>
              <a:rPr lang="fr-FR" dirty="0" smtClean="0"/>
              <a:t>Update </a:t>
            </a:r>
            <a:r>
              <a:rPr lang="fr-FR" dirty="0" err="1" smtClean="0"/>
              <a:t>mining</a:t>
            </a:r>
            <a:r>
              <a:rPr lang="fr-FR" dirty="0" smtClean="0"/>
              <a:t> support </a:t>
            </a:r>
          </a:p>
          <a:p>
            <a:pPr lvl="1"/>
            <a:r>
              <a:rPr lang="fr-FR" dirty="0" smtClean="0"/>
              <a:t>With a thread a </a:t>
            </a:r>
            <a:r>
              <a:rPr lang="fr-FR" dirty="0" err="1" smtClean="0"/>
              <a:t>reconciler</a:t>
            </a:r>
            <a:r>
              <a:rPr lang="fr-FR" dirty="0" smtClean="0"/>
              <a:t>(ex: </a:t>
            </a:r>
            <a:r>
              <a:rPr lang="fr-FR" dirty="0" err="1" smtClean="0"/>
              <a:t>CodeMiningReconciler</a:t>
            </a:r>
            <a:r>
              <a:rPr lang="fr-FR" dirty="0" smtClean="0"/>
              <a:t>), or </a:t>
            </a:r>
            <a:r>
              <a:rPr lang="fr-FR" dirty="0" err="1" smtClean="0"/>
              <a:t>other</a:t>
            </a:r>
            <a:r>
              <a:rPr lang="fr-FR" dirty="0" smtClean="0"/>
              <a:t> (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freeze</a:t>
            </a:r>
            <a:r>
              <a:rPr lang="fr-FR" dirty="0" smtClean="0"/>
              <a:t> the UI)</a:t>
            </a:r>
          </a:p>
          <a:p>
            <a:pPr lvl="1"/>
            <a:r>
              <a:rPr lang="fr-FR" dirty="0" smtClean="0"/>
              <a:t>JDT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provides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update</a:t>
            </a:r>
          </a:p>
          <a:p>
            <a:pPr lvl="1"/>
            <a:r>
              <a:rPr lang="fr-FR" dirty="0" smtClean="0"/>
              <a:t>LSP4e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provides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update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65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real use case 1 /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LSP4e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projects.eclipse.org/projects/technology.lsp4e</a:t>
            </a:r>
            <a:r>
              <a:rPr lang="fr-FR" dirty="0" smtClean="0"/>
              <a:t>:</a:t>
            </a:r>
          </a:p>
          <a:p>
            <a:pPr lvl="1"/>
            <a:r>
              <a:rPr lang="fr-FR" b="1" dirty="0" smtClean="0"/>
              <a:t>Code Lens</a:t>
            </a:r>
            <a:r>
              <a:rPr lang="fr-FR" dirty="0" smtClean="0"/>
              <a:t> </a:t>
            </a:r>
            <a:r>
              <a:rPr lang="fr-FR" b="1" dirty="0" smtClean="0"/>
              <a:t>support</a:t>
            </a:r>
            <a:r>
              <a:rPr lang="fr-FR" dirty="0" smtClean="0"/>
              <a:t>:</a:t>
            </a:r>
          </a:p>
          <a:p>
            <a:pPr lvl="2"/>
            <a:r>
              <a:rPr lang="fr-FR" dirty="0" err="1" smtClean="0"/>
              <a:t>Spring</a:t>
            </a:r>
            <a:r>
              <a:rPr lang="fr-FR" dirty="0" smtClean="0"/>
              <a:t> Tools 4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1"/>
            <a:r>
              <a:rPr lang="fr-FR" b="1" dirty="0" err="1" smtClean="0"/>
              <a:t>Color</a:t>
            </a:r>
            <a:r>
              <a:rPr lang="fr-FR" b="1" dirty="0" smtClean="0"/>
              <a:t> support </a:t>
            </a:r>
            <a:r>
              <a:rPr lang="fr-FR" dirty="0" smtClean="0"/>
              <a:t>(</a:t>
            </a:r>
            <a:r>
              <a:rPr lang="fr-FR" dirty="0" err="1" smtClean="0"/>
              <a:t>experimental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CSS </a:t>
            </a:r>
            <a:r>
              <a:rPr lang="fr-FR" dirty="0" err="1" smtClean="0"/>
              <a:t>Language</a:t>
            </a:r>
            <a:r>
              <a:rPr lang="fr-FR" dirty="0" smtClean="0"/>
              <a:t> Server</a:t>
            </a:r>
          </a:p>
          <a:p>
            <a:pPr lvl="2"/>
            <a:endParaRPr lang="fr-FR" dirty="0" smtClean="0"/>
          </a:p>
          <a:p>
            <a:endParaRPr lang="fr-FR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363838"/>
            <a:ext cx="3933825" cy="108585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001" y="1696393"/>
            <a:ext cx="5715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4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Code Mining – </a:t>
            </a:r>
            <a:r>
              <a:rPr lang="fr-FR" dirty="0" smtClean="0"/>
              <a:t>real use </a:t>
            </a:r>
            <a:r>
              <a:rPr lang="fr-FR" dirty="0"/>
              <a:t>case </a:t>
            </a:r>
            <a:r>
              <a:rPr lang="fr-FR" dirty="0" smtClean="0"/>
              <a:t>2 </a:t>
            </a:r>
            <a:r>
              <a:rPr lang="fr-FR" dirty="0"/>
              <a:t>/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Xtext</a:t>
            </a:r>
            <a:r>
              <a:rPr lang="fr-FR" dirty="0"/>
              <a:t>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blogs.itemis.com/en/code-mining-support-in-xtext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mtClean="0"/>
              <a:t>JDT Code Mining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github.com/angelozerr/jdt-codemining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375866"/>
            <a:ext cx="3505200" cy="13430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3227260"/>
            <a:ext cx="6912768" cy="110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Demo</a:t>
            </a:r>
            <a:r>
              <a:rPr lang="fr-FR" dirty="0" smtClean="0"/>
              <a:t> with </a:t>
            </a:r>
            <a:r>
              <a:rPr lang="fr-FR" dirty="0" err="1" smtClean="0"/>
              <a:t>generic</a:t>
            </a:r>
            <a:r>
              <a:rPr lang="fr-FR" dirty="0" smtClean="0"/>
              <a:t> editor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Eclipse </a:t>
            </a:r>
            <a:r>
              <a:rPr lang="fr-FR" dirty="0" err="1" smtClean="0"/>
              <a:t>BlueSky</a:t>
            </a:r>
            <a:r>
              <a:rPr lang="fr-FR" dirty="0" smtClean="0"/>
              <a:t> and CSS </a:t>
            </a:r>
            <a:r>
              <a:rPr lang="fr-FR" dirty="0" err="1" smtClean="0"/>
              <a:t>Language</a:t>
            </a:r>
            <a:r>
              <a:rPr lang="fr-FR" dirty="0" smtClean="0"/>
              <a:t> Server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491630"/>
            <a:ext cx="39338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8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Quick 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b="1" dirty="0" err="1" smtClean="0"/>
              <a:t>inlined</a:t>
            </a:r>
            <a:r>
              <a:rPr lang="fr-FR" b="1" dirty="0" smtClean="0"/>
              <a:t> annotations </a:t>
            </a:r>
            <a:r>
              <a:rPr lang="fr-FR" dirty="0" err="1" smtClean="0"/>
              <a:t>enrich</a:t>
            </a:r>
            <a:r>
              <a:rPr lang="fr-FR" dirty="0" smtClean="0"/>
              <a:t> </a:t>
            </a:r>
            <a:r>
              <a:rPr lang="fr-FR" dirty="0" err="1" smtClean="0"/>
              <a:t>my</a:t>
            </a:r>
            <a:r>
              <a:rPr lang="fr-FR" dirty="0" smtClean="0"/>
              <a:t> editor?</a:t>
            </a:r>
            <a:endParaRPr lang="fr-FR" dirty="0" smtClean="0"/>
          </a:p>
          <a:p>
            <a:pPr lvl="1"/>
            <a:r>
              <a:rPr lang="fr-FR" dirty="0" err="1"/>
              <a:t>definition</a:t>
            </a:r>
            <a:r>
              <a:rPr lang="fr-FR" dirty="0"/>
              <a:t>, API and </a:t>
            </a:r>
            <a:r>
              <a:rPr lang="fr-FR" dirty="0" err="1" smtClean="0"/>
              <a:t>examples</a:t>
            </a:r>
            <a:endParaRPr lang="fr-FR" dirty="0" smtClean="0"/>
          </a:p>
          <a:p>
            <a:r>
              <a:rPr lang="fr-FR" dirty="0" smtClean="0"/>
              <a:t>How </a:t>
            </a:r>
            <a:r>
              <a:rPr lang="fr-FR" dirty="0" err="1" smtClean="0"/>
              <a:t>can</a:t>
            </a:r>
            <a:r>
              <a:rPr lang="fr-FR" dirty="0" smtClean="0"/>
              <a:t> I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b="1" dirty="0" err="1" smtClean="0"/>
              <a:t>CodeMining</a:t>
            </a:r>
            <a:r>
              <a:rPr lang="fr-FR" b="1" dirty="0" smtClean="0"/>
              <a:t> </a:t>
            </a:r>
            <a:r>
              <a:rPr lang="fr-FR" dirty="0" smtClean="0"/>
              <a:t>to </a:t>
            </a:r>
            <a:r>
              <a:rPr lang="fr-FR" dirty="0" err="1" smtClean="0"/>
              <a:t>my</a:t>
            </a:r>
            <a:r>
              <a:rPr lang="fr-FR" dirty="0" smtClean="0"/>
              <a:t> custom editor?</a:t>
            </a:r>
            <a:endParaRPr lang="fr-FR" dirty="0" smtClean="0"/>
          </a:p>
          <a:p>
            <a:pPr lvl="1"/>
            <a:r>
              <a:rPr lang="fr-FR" dirty="0" err="1" smtClean="0"/>
              <a:t>definition</a:t>
            </a:r>
            <a:r>
              <a:rPr lang="fr-FR" dirty="0" smtClean="0"/>
              <a:t>, API and </a:t>
            </a:r>
            <a:r>
              <a:rPr lang="fr-FR" dirty="0" err="1" smtClean="0"/>
              <a:t>examples</a:t>
            </a:r>
            <a:endParaRPr lang="fr-FR" dirty="0" smtClean="0"/>
          </a:p>
          <a:p>
            <a:r>
              <a:rPr lang="fr-FR" dirty="0" err="1" smtClean="0"/>
              <a:t>Demo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smtClean="0"/>
              <a:t>JDT </a:t>
            </a:r>
            <a:r>
              <a:rPr lang="fr-FR" b="1" dirty="0" smtClean="0"/>
              <a:t>CodeMining</a:t>
            </a:r>
          </a:p>
          <a:p>
            <a:r>
              <a:rPr lang="fr-FR" dirty="0" err="1" smtClean="0"/>
              <a:t>Technical</a:t>
            </a:r>
            <a:r>
              <a:rPr lang="fr-FR" dirty="0" smtClean="0"/>
              <a:t> points (</a:t>
            </a:r>
            <a:r>
              <a:rPr lang="fr-FR" b="1" dirty="0" err="1" smtClean="0"/>
              <a:t>StyledText</a:t>
            </a:r>
            <a:r>
              <a:rPr lang="fr-FR" dirty="0" smtClean="0"/>
              <a:t>, </a:t>
            </a:r>
            <a:r>
              <a:rPr lang="fr-FR" b="1" dirty="0" err="1" smtClean="0"/>
              <a:t>GlyphMetrics</a:t>
            </a:r>
            <a:r>
              <a:rPr lang="fr-FR" dirty="0" smtClean="0"/>
              <a:t>)</a:t>
            </a:r>
          </a:p>
          <a:p>
            <a:r>
              <a:rPr lang="fr-FR" b="1" dirty="0" smtClean="0"/>
              <a:t>Issues</a:t>
            </a:r>
            <a:r>
              <a:rPr lang="fr-FR" dirty="0" smtClean="0"/>
              <a:t> with Code Mining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882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Demo</a:t>
            </a:r>
            <a:r>
              <a:rPr lang="fr-FR" dirty="0" smtClean="0"/>
              <a:t> with JDT CodeMining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TODO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6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Technical</a:t>
            </a:r>
            <a:r>
              <a:rPr lang="fr-FR" dirty="0" smtClean="0"/>
              <a:t> points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Inlined</a:t>
            </a:r>
            <a:r>
              <a:rPr lang="fr-FR" dirty="0" smtClean="0"/>
              <a:t> annotation </a:t>
            </a:r>
            <a:r>
              <a:rPr lang="fr-FR" dirty="0" err="1" smtClean="0"/>
              <a:t>takes</a:t>
            </a:r>
            <a:r>
              <a:rPr lang="fr-FR" dirty="0" smtClean="0"/>
              <a:t> place by </a:t>
            </a:r>
            <a:r>
              <a:rPr lang="fr-FR" dirty="0" err="1" smtClean="0"/>
              <a:t>updating</a:t>
            </a:r>
            <a:r>
              <a:rPr lang="fr-FR" dirty="0" smtClean="0"/>
              <a:t> </a:t>
            </a:r>
            <a:r>
              <a:rPr lang="fr-FR" b="1" dirty="0" err="1" smtClean="0"/>
              <a:t>StyledText#setStyleRange</a:t>
            </a:r>
            <a:r>
              <a:rPr lang="fr-FR" dirty="0" smtClean="0"/>
              <a:t> / </a:t>
            </a:r>
            <a:r>
              <a:rPr lang="fr-FR" b="1" dirty="0" err="1" smtClean="0"/>
              <a:t>GlyphMetrics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Line </a:t>
            </a:r>
            <a:r>
              <a:rPr lang="fr-FR" b="1" dirty="0" smtClean="0"/>
              <a:t>header</a:t>
            </a:r>
            <a:r>
              <a:rPr lang="fr-FR" dirty="0" smtClean="0"/>
              <a:t> </a:t>
            </a:r>
            <a:r>
              <a:rPr lang="fr-FR" dirty="0" err="1" smtClean="0"/>
              <a:t>Inlined</a:t>
            </a:r>
            <a:r>
              <a:rPr lang="fr-FR" dirty="0" smtClean="0"/>
              <a:t> annotation : </a:t>
            </a:r>
            <a:r>
              <a:rPr lang="fr-FR" b="1" dirty="0" err="1" smtClean="0"/>
              <a:t>GlyphMetrics</a:t>
            </a:r>
            <a:r>
              <a:rPr lang="fr-FR" b="1" dirty="0" smtClean="0"/>
              <a:t> </a:t>
            </a:r>
            <a:r>
              <a:rPr lang="fr-FR" b="1" dirty="0" err="1" smtClean="0"/>
              <a:t>ascent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updated</a:t>
            </a:r>
            <a:endParaRPr lang="fr-FR" dirty="0" smtClean="0"/>
          </a:p>
          <a:p>
            <a:pPr lvl="1"/>
            <a:r>
              <a:rPr lang="fr-FR" dirty="0"/>
              <a:t>Line </a:t>
            </a:r>
            <a:r>
              <a:rPr lang="fr-FR" b="1" dirty="0" smtClean="0"/>
              <a:t>content </a:t>
            </a:r>
            <a:r>
              <a:rPr lang="fr-FR" dirty="0" err="1" smtClean="0"/>
              <a:t>Inlined</a:t>
            </a:r>
            <a:r>
              <a:rPr lang="fr-FR" dirty="0" smtClean="0"/>
              <a:t> annotation :  </a:t>
            </a:r>
            <a:r>
              <a:rPr lang="fr-FR" b="1" dirty="0" err="1"/>
              <a:t>GlyphMetrics</a:t>
            </a:r>
            <a:r>
              <a:rPr lang="fr-FR" b="1" dirty="0"/>
              <a:t> </a:t>
            </a:r>
            <a:r>
              <a:rPr lang="fr-FR" b="1" dirty="0" err="1" smtClean="0"/>
              <a:t>width</a:t>
            </a:r>
            <a:r>
              <a:rPr lang="fr-FR" dirty="0" smtClean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 smtClean="0"/>
              <a:t>updated</a:t>
            </a:r>
            <a:endParaRPr lang="fr-FR" dirty="0" smtClean="0"/>
          </a:p>
          <a:p>
            <a:r>
              <a:rPr lang="fr-FR" dirty="0" smtClean="0"/>
              <a:t>Use of </a:t>
            </a:r>
            <a:r>
              <a:rPr lang="fr-FR" b="1" dirty="0" err="1" smtClean="0"/>
              <a:t>GlyphMetrics</a:t>
            </a:r>
            <a:r>
              <a:rPr lang="fr-FR" dirty="0" smtClean="0"/>
              <a:t> for a </a:t>
            </a:r>
            <a:r>
              <a:rPr lang="fr-FR" dirty="0" err="1" smtClean="0"/>
              <a:t>given</a:t>
            </a:r>
            <a:r>
              <a:rPr lang="fr-FR" dirty="0" smtClean="0"/>
              <a:t> offset replace </a:t>
            </a:r>
            <a:r>
              <a:rPr lang="fr-FR" dirty="0" err="1" smtClean="0"/>
              <a:t>text</a:t>
            </a:r>
            <a:r>
              <a:rPr lang="fr-FR" dirty="0" smtClean="0"/>
              <a:t> content</a:t>
            </a:r>
          </a:p>
          <a:p>
            <a:pPr lvl="1"/>
            <a:r>
              <a:rPr lang="fr-FR" dirty="0" err="1" smtClean="0"/>
              <a:t>requires</a:t>
            </a:r>
            <a:r>
              <a:rPr lang="fr-FR" dirty="0" smtClean="0"/>
              <a:t> the </a:t>
            </a:r>
            <a:r>
              <a:rPr lang="fr-FR" dirty="0" err="1" smtClean="0"/>
              <a:t>redraw</a:t>
            </a:r>
            <a:r>
              <a:rPr lang="fr-FR" dirty="0" smtClean="0"/>
              <a:t> of the </a:t>
            </a:r>
            <a:r>
              <a:rPr lang="fr-FR" dirty="0" err="1" smtClean="0"/>
              <a:t>character</a:t>
            </a:r>
            <a:endParaRPr lang="fr-FR" dirty="0" smtClean="0"/>
          </a:p>
          <a:p>
            <a:r>
              <a:rPr lang="fr-FR" b="1" dirty="0" err="1" smtClean="0"/>
              <a:t>StyledText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been </a:t>
            </a:r>
            <a:r>
              <a:rPr lang="fr-FR" dirty="0" err="1" smtClean="0"/>
              <a:t>improved</a:t>
            </a:r>
            <a:endParaRPr lang="fr-FR" dirty="0" smtClean="0"/>
          </a:p>
          <a:p>
            <a:pPr lvl="1"/>
            <a:r>
              <a:rPr lang="fr-FR" dirty="0" err="1" smtClean="0"/>
              <a:t>Height</a:t>
            </a:r>
            <a:r>
              <a:rPr lang="fr-FR" dirty="0" smtClean="0"/>
              <a:t> </a:t>
            </a:r>
            <a:r>
              <a:rPr lang="fr-FR" dirty="0" err="1" smtClean="0"/>
              <a:t>cursor</a:t>
            </a:r>
            <a:r>
              <a:rPr lang="fr-FR" dirty="0" smtClean="0"/>
              <a:t>: line header annotation must not have </a:t>
            </a:r>
            <a:r>
              <a:rPr lang="fr-FR" dirty="0" err="1" smtClean="0"/>
              <a:t>cursor</a:t>
            </a:r>
            <a:endParaRPr lang="fr-FR" dirty="0" smtClean="0"/>
          </a:p>
          <a:p>
            <a:pPr lvl="1"/>
            <a:r>
              <a:rPr lang="fr-FR" dirty="0" err="1" smtClean="0"/>
              <a:t>Improve</a:t>
            </a:r>
            <a:r>
              <a:rPr lang="fr-FR" dirty="0" smtClean="0"/>
              <a:t> performance:  with variable line </a:t>
            </a:r>
            <a:r>
              <a:rPr lang="fr-FR" dirty="0" err="1" smtClean="0"/>
              <a:t>height</a:t>
            </a:r>
            <a:r>
              <a:rPr lang="fr-FR" dirty="0" smtClean="0"/>
              <a:t> (</a:t>
            </a:r>
            <a:r>
              <a:rPr lang="fr-FR" dirty="0" err="1" smtClean="0"/>
              <a:t>word</a:t>
            </a:r>
            <a:r>
              <a:rPr lang="fr-FR" dirty="0" smtClean="0"/>
              <a:t> wrap)</a:t>
            </a:r>
          </a:p>
          <a:p>
            <a:r>
              <a:rPr lang="fr-FR" b="1" dirty="0" smtClean="0"/>
              <a:t>Line </a:t>
            </a:r>
            <a:r>
              <a:rPr lang="fr-FR" b="1" dirty="0" err="1" smtClean="0"/>
              <a:t>number</a:t>
            </a:r>
            <a:r>
              <a:rPr lang="fr-FR" b="1" dirty="0" smtClean="0"/>
              <a:t> / </a:t>
            </a:r>
            <a:r>
              <a:rPr lang="fr-FR" b="1" dirty="0" err="1" smtClean="0"/>
              <a:t>Fold</a:t>
            </a:r>
            <a:r>
              <a:rPr lang="fr-FR" b="1" dirty="0" smtClean="0"/>
              <a:t> </a:t>
            </a:r>
            <a:r>
              <a:rPr lang="fr-FR" b="1" dirty="0" err="1" smtClean="0"/>
              <a:t>icon</a:t>
            </a:r>
            <a:r>
              <a:rPr lang="fr-FR" dirty="0" smtClean="0"/>
              <a:t> location</a:t>
            </a:r>
          </a:p>
        </p:txBody>
      </p:sp>
    </p:spTree>
    <p:extLst>
      <p:ext uri="{BB962C8B-B14F-4D97-AF65-F5344CB8AC3E}">
        <p14:creationId xmlns:p14="http://schemas.microsoft.com/office/powerpoint/2010/main" val="25740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Issues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Eclipse </a:t>
            </a:r>
            <a:r>
              <a:rPr lang="fr-FR" dirty="0" err="1" smtClean="0"/>
              <a:t>Bugzilla</a:t>
            </a:r>
            <a:r>
              <a:rPr lang="fr-FR" dirty="0" smtClean="0"/>
              <a:t>: tag </a:t>
            </a:r>
            <a:r>
              <a:rPr lang="fr-FR" dirty="0" err="1" smtClean="0"/>
              <a:t>title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smtClean="0"/>
              <a:t>[code </a:t>
            </a:r>
            <a:r>
              <a:rPr lang="fr-FR" b="1" dirty="0" err="1" smtClean="0"/>
              <a:t>mining</a:t>
            </a:r>
            <a:r>
              <a:rPr lang="fr-FR" b="1" dirty="0" smtClean="0"/>
              <a:t>]</a:t>
            </a:r>
          </a:p>
          <a:p>
            <a:pPr lvl="2"/>
            <a:r>
              <a:rPr lang="fr-FR" dirty="0" smtClean="0"/>
              <a:t>SWT</a:t>
            </a:r>
          </a:p>
          <a:p>
            <a:pPr lvl="2"/>
            <a:r>
              <a:rPr lang="fr-FR" dirty="0" err="1" smtClean="0"/>
              <a:t>Text</a:t>
            </a:r>
            <a:endParaRPr lang="fr-FR" dirty="0" smtClean="0"/>
          </a:p>
          <a:p>
            <a:r>
              <a:rPr lang="fr-FR" dirty="0" smtClean="0"/>
              <a:t>JDT </a:t>
            </a:r>
            <a:r>
              <a:rPr lang="fr-FR" dirty="0" err="1" smtClean="0"/>
              <a:t>CodeMining</a:t>
            </a:r>
            <a:r>
              <a:rPr lang="fr-FR" dirty="0" smtClean="0"/>
              <a:t> </a:t>
            </a:r>
            <a:r>
              <a:rPr lang="fr-FR" dirty="0" err="1" smtClean="0"/>
              <a:t>github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831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Improvements</a:t>
            </a:r>
            <a:endParaRPr lang="fr-FR" dirty="0" smtClean="0"/>
          </a:p>
          <a:p>
            <a:pPr lvl="1"/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redraw</a:t>
            </a:r>
            <a:r>
              <a:rPr lang="fr-FR" dirty="0" smtClean="0"/>
              <a:t> </a:t>
            </a:r>
            <a:r>
              <a:rPr lang="fr-FR" dirty="0" err="1" smtClean="0"/>
              <a:t>character</a:t>
            </a:r>
            <a:r>
              <a:rPr lang="fr-FR" dirty="0"/>
              <a:t>: https://bugs.eclipse.org/bugs/show_bug.cgi?id=531769</a:t>
            </a:r>
            <a:endParaRPr lang="fr-FR" dirty="0" smtClean="0"/>
          </a:p>
          <a:p>
            <a:pPr lvl="1"/>
            <a:r>
              <a:rPr lang="fr-FR" dirty="0" err="1" smtClean="0"/>
              <a:t>StyledText</a:t>
            </a:r>
            <a:r>
              <a:rPr lang="fr-FR" dirty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provide</a:t>
            </a:r>
            <a:r>
              <a:rPr lang="fr-FR" dirty="0" smtClean="0"/>
              <a:t> a </a:t>
            </a:r>
            <a:r>
              <a:rPr lang="fr-FR" b="1" dirty="0" err="1" smtClean="0"/>
              <a:t>getLineCodeHeight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for JDT </a:t>
            </a:r>
            <a:r>
              <a:rPr lang="fr-FR" dirty="0" err="1" smtClean="0"/>
              <a:t>refactor</a:t>
            </a:r>
            <a:r>
              <a:rPr lang="fr-FR" dirty="0" smtClean="0"/>
              <a:t>, mark occurrences, line </a:t>
            </a:r>
            <a:r>
              <a:rPr lang="fr-FR" dirty="0" err="1" smtClean="0"/>
              <a:t>highlight</a:t>
            </a:r>
            <a:r>
              <a:rPr lang="fr-FR" dirty="0" smtClean="0"/>
              <a:t> bug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dark</a:t>
            </a:r>
            <a:r>
              <a:rPr lang="fr-FR" dirty="0" smtClean="0"/>
              <a:t>: TODO </a:t>
            </a:r>
            <a:r>
              <a:rPr lang="fr-FR" dirty="0" err="1" smtClean="0"/>
              <a:t>describe</a:t>
            </a:r>
            <a:r>
              <a:rPr lang="fr-FR" dirty="0" smtClean="0"/>
              <a:t> </a:t>
            </a:r>
            <a:r>
              <a:rPr lang="fr-FR" dirty="0" err="1" smtClean="0"/>
              <a:t>those</a:t>
            </a:r>
            <a:r>
              <a:rPr lang="fr-FR" dirty="0" smtClean="0"/>
              <a:t> issues</a:t>
            </a:r>
            <a:endParaRPr lang="fr-FR" dirty="0"/>
          </a:p>
          <a:p>
            <a:r>
              <a:rPr lang="fr-FR" dirty="0" smtClean="0"/>
              <a:t>Bugs:</a:t>
            </a:r>
          </a:p>
          <a:p>
            <a:pPr lvl="1"/>
            <a:r>
              <a:rPr lang="fr-FR" dirty="0" smtClean="0"/>
              <a:t>In </a:t>
            </a:r>
            <a:r>
              <a:rPr lang="fr-FR" dirty="0" err="1" smtClean="0"/>
              <a:t>MacOS</a:t>
            </a:r>
            <a:r>
              <a:rPr lang="fr-FR" dirty="0" smtClean="0"/>
              <a:t>: </a:t>
            </a:r>
            <a:r>
              <a:rPr lang="fr-FR" dirty="0" err="1" smtClean="0"/>
              <a:t>bad</a:t>
            </a:r>
            <a:r>
              <a:rPr lang="fr-FR" dirty="0" smtClean="0"/>
              <a:t> </a:t>
            </a:r>
            <a:r>
              <a:rPr lang="fr-FR" dirty="0" err="1" smtClean="0"/>
              <a:t>renderer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5164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Thanks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Mickael </a:t>
            </a:r>
            <a:r>
              <a:rPr lang="fr-FR" b="1" dirty="0" err="1" smtClean="0"/>
              <a:t>Istria</a:t>
            </a:r>
            <a:r>
              <a:rPr lang="fr-FR" dirty="0" smtClean="0"/>
              <a:t> for </a:t>
            </a:r>
            <a:r>
              <a:rPr lang="fr-FR" dirty="0" err="1" smtClean="0"/>
              <a:t>her</a:t>
            </a:r>
            <a:r>
              <a:rPr lang="fr-FR" dirty="0"/>
              <a:t> </a:t>
            </a:r>
            <a:r>
              <a:rPr lang="fr-FR" dirty="0" err="1" smtClean="0"/>
              <a:t>review</a:t>
            </a:r>
            <a:r>
              <a:rPr lang="fr-FR" dirty="0" smtClean="0"/>
              <a:t> code</a:t>
            </a:r>
          </a:p>
          <a:p>
            <a:r>
              <a:rPr lang="fr-FR" b="1" dirty="0" smtClean="0"/>
              <a:t>Dani </a:t>
            </a:r>
            <a:r>
              <a:rPr lang="fr-FR" b="1" dirty="0" err="1" smtClean="0"/>
              <a:t>Megert</a:t>
            </a:r>
            <a:r>
              <a:rPr lang="fr-FR" b="1" dirty="0" smtClean="0"/>
              <a:t> </a:t>
            </a:r>
            <a:r>
              <a:rPr lang="fr-FR" dirty="0" smtClean="0"/>
              <a:t>and JDT Team</a:t>
            </a:r>
          </a:p>
          <a:p>
            <a:r>
              <a:rPr lang="fr-FR" b="1" dirty="0" smtClean="0"/>
              <a:t>Lars Vogel</a:t>
            </a:r>
            <a:r>
              <a:rPr lang="fr-FR" dirty="0" smtClean="0"/>
              <a:t> for JDT Code Mining feedbacks</a:t>
            </a:r>
          </a:p>
          <a:p>
            <a:r>
              <a:rPr lang="fr-FR" b="1" dirty="0" smtClean="0"/>
              <a:t>Karsten </a:t>
            </a:r>
            <a:r>
              <a:rPr lang="fr-FR" b="1" dirty="0" err="1" smtClean="0"/>
              <a:t>Thoms</a:t>
            </a:r>
            <a:r>
              <a:rPr lang="fr-FR" dirty="0" smtClean="0"/>
              <a:t> </a:t>
            </a:r>
            <a:r>
              <a:rPr lang="fr-FR" dirty="0"/>
              <a:t>for </a:t>
            </a:r>
            <a:r>
              <a:rPr lang="fr-FR" dirty="0" err="1"/>
              <a:t>CodeMining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in </a:t>
            </a:r>
            <a:r>
              <a:rPr lang="fr-FR" dirty="0" err="1" smtClean="0"/>
              <a:t>XText</a:t>
            </a:r>
            <a:endParaRPr lang="fr-FR" dirty="0" smtClean="0"/>
          </a:p>
          <a:p>
            <a:r>
              <a:rPr lang="fr-FR" b="1" dirty="0" smtClean="0"/>
              <a:t>Martin </a:t>
            </a:r>
            <a:r>
              <a:rPr lang="fr-FR" b="1" dirty="0" err="1" smtClean="0"/>
              <a:t>Lippert</a:t>
            </a:r>
            <a:r>
              <a:rPr lang="fr-FR" dirty="0" smtClean="0"/>
              <a:t> for </a:t>
            </a:r>
            <a:r>
              <a:rPr lang="fr-FR" dirty="0" err="1" smtClean="0"/>
              <a:t>CodeMining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r>
              <a:rPr lang="fr-FR" dirty="0" smtClean="0"/>
              <a:t> in </a:t>
            </a:r>
            <a:r>
              <a:rPr lang="fr-FR" dirty="0" err="1" smtClean="0"/>
              <a:t>Spring</a:t>
            </a:r>
            <a:r>
              <a:rPr lang="fr-FR" dirty="0" smtClean="0"/>
              <a:t> Tools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57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How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b="1" dirty="0" err="1"/>
              <a:t>inlined</a:t>
            </a:r>
            <a:r>
              <a:rPr lang="fr-FR" b="1" dirty="0"/>
              <a:t> annotations </a:t>
            </a:r>
            <a:r>
              <a:rPr lang="fr-FR" dirty="0" err="1"/>
              <a:t>enrich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editor?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A</a:t>
            </a:r>
            <a:r>
              <a:rPr lang="fr-FR" dirty="0" smtClean="0"/>
              <a:t>nnotation </a:t>
            </a:r>
            <a:r>
              <a:rPr lang="fr-FR" dirty="0" smtClean="0"/>
              <a:t>which </a:t>
            </a:r>
            <a:r>
              <a:rPr lang="en-US" dirty="0"/>
              <a:t>takes care of placing the </a:t>
            </a:r>
            <a:r>
              <a:rPr lang="en-US" b="1" dirty="0"/>
              <a:t>necessary </a:t>
            </a:r>
            <a:r>
              <a:rPr lang="en-US" b="1" dirty="0" smtClean="0"/>
              <a:t>space vertically or </a:t>
            </a:r>
            <a:r>
              <a:rPr lang="en-US" b="1" dirty="0"/>
              <a:t>horizontally</a:t>
            </a:r>
            <a:r>
              <a:rPr lang="en-US" dirty="0"/>
              <a:t>, in the StyledText </a:t>
            </a:r>
            <a:r>
              <a:rPr lang="en-US" dirty="0" smtClean="0"/>
              <a:t>widget </a:t>
            </a:r>
            <a:r>
              <a:rPr lang="en-US" dirty="0"/>
              <a:t>to </a:t>
            </a:r>
            <a:r>
              <a:rPr lang="en-US" b="1" dirty="0"/>
              <a:t>draw </a:t>
            </a:r>
            <a:r>
              <a:rPr lang="en-US" b="1" dirty="0" smtClean="0"/>
              <a:t>a content</a:t>
            </a:r>
            <a:r>
              <a:rPr lang="en-US" dirty="0" smtClean="0"/>
              <a:t> (text, image…).</a:t>
            </a:r>
          </a:p>
          <a:p>
            <a:r>
              <a:rPr lang="fr-FR" dirty="0" smtClean="0"/>
              <a:t>2 kinds:</a:t>
            </a:r>
          </a:p>
          <a:p>
            <a:pPr lvl="1"/>
            <a:r>
              <a:rPr lang="fr-FR" dirty="0" smtClean="0"/>
              <a:t>Line</a:t>
            </a:r>
            <a:r>
              <a:rPr lang="fr-FR" b="1" dirty="0" smtClean="0"/>
              <a:t> header </a:t>
            </a:r>
            <a:r>
              <a:rPr lang="fr-FR" dirty="0" smtClean="0"/>
              <a:t>annotation</a:t>
            </a:r>
          </a:p>
          <a:p>
            <a:pPr lvl="1"/>
            <a:r>
              <a:rPr lang="fr-FR" dirty="0" smtClean="0"/>
              <a:t>Line</a:t>
            </a:r>
            <a:r>
              <a:rPr lang="fr-FR" b="1" dirty="0" smtClean="0"/>
              <a:t> content </a:t>
            </a:r>
            <a:r>
              <a:rPr lang="fr-FR" dirty="0" smtClean="0"/>
              <a:t>annotation</a:t>
            </a:r>
          </a:p>
          <a:p>
            <a:r>
              <a:rPr lang="fr-FR" dirty="0" err="1" smtClean="0"/>
              <a:t>Draw</a:t>
            </a:r>
            <a:r>
              <a:rPr lang="fr-FR" dirty="0" smtClean="0"/>
              <a:t> </a:t>
            </a:r>
            <a:r>
              <a:rPr lang="fr-FR" dirty="0" err="1" smtClean="0"/>
              <a:t>anything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text</a:t>
            </a:r>
            <a:endParaRPr lang="fr-FR" dirty="0" smtClean="0"/>
          </a:p>
          <a:p>
            <a:pPr lvl="1"/>
            <a:r>
              <a:rPr lang="fr-FR" dirty="0" err="1" smtClean="0"/>
              <a:t>graphics</a:t>
            </a:r>
            <a:r>
              <a:rPr lang="fr-FR" dirty="0" smtClean="0"/>
              <a:t>, …</a:t>
            </a:r>
            <a:endParaRPr lang="fr-FR" dirty="0" smtClean="0"/>
          </a:p>
          <a:p>
            <a:r>
              <a:rPr lang="fr-FR" b="1" dirty="0" err="1" smtClean="0"/>
              <a:t>Clickable</a:t>
            </a:r>
            <a:r>
              <a:rPr lang="fr-FR" dirty="0" smtClean="0"/>
              <a:t> to </a:t>
            </a:r>
            <a:r>
              <a:rPr lang="fr-FR" dirty="0" err="1" smtClean="0"/>
              <a:t>bind</a:t>
            </a:r>
            <a:r>
              <a:rPr lang="fr-FR" dirty="0" smtClean="0"/>
              <a:t> </a:t>
            </a:r>
            <a:r>
              <a:rPr lang="fr-FR" dirty="0" smtClean="0"/>
              <a:t>a </a:t>
            </a:r>
            <a:r>
              <a:rPr lang="fr-FR" b="1" dirty="0" smtClean="0"/>
              <a:t>custom action</a:t>
            </a:r>
            <a:r>
              <a:rPr lang="fr-FR" dirty="0" smtClean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854" y="1789604"/>
            <a:ext cx="3312367" cy="185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Inlined</a:t>
            </a:r>
            <a:r>
              <a:rPr lang="fr-FR" dirty="0" smtClean="0"/>
              <a:t> Annotation </a:t>
            </a:r>
            <a:r>
              <a:rPr lang="fr-FR" dirty="0" smtClean="0"/>
              <a:t>– API - </a:t>
            </a:r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2 annotations kind:</a:t>
            </a:r>
          </a:p>
          <a:p>
            <a:pPr lvl="1"/>
            <a:r>
              <a:rPr lang="en-US" b="1" dirty="0" err="1" smtClean="0"/>
              <a:t>LineHeaderAnnotation</a:t>
            </a:r>
            <a:endParaRPr lang="en-US" b="1" dirty="0" smtClean="0"/>
          </a:p>
          <a:p>
            <a:pPr lvl="1"/>
            <a:r>
              <a:rPr lang="en-US" b="1" dirty="0" err="1" smtClean="0"/>
              <a:t>LineContentAnnotation</a:t>
            </a:r>
            <a:endParaRPr lang="en-US" b="1" dirty="0" smtClean="0"/>
          </a:p>
          <a:p>
            <a:r>
              <a:rPr lang="fr-FR" dirty="0" err="1" smtClean="0"/>
              <a:t>Managed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 smtClean="0"/>
              <a:t>InlinedAnnotationSupport</a:t>
            </a:r>
            <a:r>
              <a:rPr lang="fr-FR" dirty="0" smtClean="0"/>
              <a:t>:</a:t>
            </a:r>
          </a:p>
          <a:p>
            <a:pPr lvl="1"/>
            <a:r>
              <a:rPr lang="en-US" dirty="0" err="1" smtClean="0"/>
              <a:t>ISourceViewer</a:t>
            </a:r>
            <a:endParaRPr lang="en-US" dirty="0"/>
          </a:p>
          <a:p>
            <a:pPr lvl="1"/>
            <a:r>
              <a:rPr lang="en-US" dirty="0" err="1" smtClean="0"/>
              <a:t>AnnotationPainter</a:t>
            </a:r>
            <a:endParaRPr lang="en-US" dirty="0" smtClean="0"/>
          </a:p>
          <a:p>
            <a:pPr lvl="1"/>
            <a:r>
              <a:rPr lang="fr-FR" b="1" dirty="0" err="1"/>
              <a:t>doesn’t</a:t>
            </a:r>
            <a:r>
              <a:rPr lang="fr-FR" b="1" dirty="0"/>
              <a:t> </a:t>
            </a:r>
            <a:r>
              <a:rPr lang="fr-FR" b="1" dirty="0" err="1"/>
              <a:t>take</a:t>
            </a:r>
            <a:r>
              <a:rPr lang="fr-FR" b="1" dirty="0"/>
              <a:t> care of performance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content of annotation(UI </a:t>
            </a:r>
            <a:r>
              <a:rPr lang="fr-FR" dirty="0" err="1"/>
              <a:t>freeze</a:t>
            </a:r>
            <a:r>
              <a:rPr lang="fr-FR" dirty="0" smtClean="0"/>
              <a:t>)</a:t>
            </a:r>
            <a:endParaRPr lang="en-US" b="1" dirty="0" smtClean="0"/>
          </a:p>
          <a:p>
            <a:r>
              <a:rPr lang="fr-FR" dirty="0" err="1" smtClean="0"/>
              <a:t>InlinedAnnotationSupport</a:t>
            </a:r>
            <a:r>
              <a:rPr lang="fr-FR" dirty="0" smtClean="0"/>
              <a:t> </a:t>
            </a:r>
            <a:r>
              <a:rPr lang="fr-FR" dirty="0" smtClean="0"/>
              <a:t>API:</a:t>
            </a:r>
            <a:endParaRPr lang="fr-FR" dirty="0" smtClean="0"/>
          </a:p>
          <a:p>
            <a:pPr lvl="1"/>
            <a:r>
              <a:rPr lang="fr-FR" b="1" dirty="0" err="1" smtClean="0"/>
              <a:t>findExistingAnnotation</a:t>
            </a:r>
            <a:r>
              <a:rPr lang="fr-FR" dirty="0" smtClean="0"/>
              <a:t>(Position </a:t>
            </a:r>
            <a:r>
              <a:rPr lang="fr-FR" dirty="0" err="1" smtClean="0"/>
              <a:t>position</a:t>
            </a:r>
            <a:r>
              <a:rPr lang="fr-FR" dirty="0" smtClean="0"/>
              <a:t>)</a:t>
            </a:r>
          </a:p>
          <a:p>
            <a:pPr lvl="1"/>
            <a:r>
              <a:rPr lang="fr-FR" b="1" dirty="0" err="1" smtClean="0"/>
              <a:t>updateAnnotations</a:t>
            </a:r>
            <a:r>
              <a:rPr lang="fr-FR" dirty="0" smtClean="0"/>
              <a:t>(Set&lt;</a:t>
            </a:r>
            <a:r>
              <a:rPr lang="fr-FR" dirty="0" err="1" smtClean="0"/>
              <a:t>AbstractInlinedAnnotation</a:t>
            </a:r>
            <a:r>
              <a:rPr lang="fr-FR" dirty="0" smtClean="0"/>
              <a:t>&gt; annotations)</a:t>
            </a:r>
            <a:endParaRPr lang="en-US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032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Inlined</a:t>
            </a:r>
            <a:r>
              <a:rPr lang="fr-FR" dirty="0" smtClean="0"/>
              <a:t> Annotation </a:t>
            </a:r>
            <a:r>
              <a:rPr lang="fr-FR" dirty="0" smtClean="0"/>
              <a:t>– </a:t>
            </a:r>
            <a:r>
              <a:rPr lang="fr-FR" dirty="0"/>
              <a:t>API </a:t>
            </a:r>
            <a:r>
              <a:rPr lang="fr-FR" dirty="0" smtClean="0"/>
              <a:t>(TO </a:t>
            </a:r>
            <a:r>
              <a:rPr lang="fr-FR" dirty="0"/>
              <a:t>REMOVE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AbstractInlinedAnnotation</a:t>
            </a:r>
            <a:r>
              <a:rPr lang="en-US" b="1" dirty="0" smtClean="0"/>
              <a:t>  </a:t>
            </a:r>
            <a:r>
              <a:rPr lang="en-US" dirty="0" smtClean="0"/>
              <a:t>is base class:</a:t>
            </a:r>
          </a:p>
          <a:p>
            <a:pPr lvl="1"/>
            <a:r>
              <a:rPr lang="en-US" dirty="0" smtClean="0"/>
              <a:t>Several methods like </a:t>
            </a:r>
          </a:p>
          <a:p>
            <a:pPr lvl="2"/>
            <a:r>
              <a:rPr lang="en-US" b="1" dirty="0" err="1" smtClean="0"/>
              <a:t>setText</a:t>
            </a:r>
            <a:r>
              <a:rPr lang="en-US" dirty="0" smtClean="0"/>
              <a:t> : set the text content of the annotation</a:t>
            </a:r>
          </a:p>
          <a:p>
            <a:pPr lvl="2"/>
            <a:r>
              <a:rPr lang="en-US" b="1" dirty="0" smtClean="0"/>
              <a:t>draw</a:t>
            </a:r>
            <a:r>
              <a:rPr lang="en-US" dirty="0" smtClean="0"/>
              <a:t> : by default draw the set text, can be </a:t>
            </a:r>
            <a:r>
              <a:rPr lang="en-US" dirty="0" err="1" smtClean="0"/>
              <a:t>overrided</a:t>
            </a:r>
            <a:r>
              <a:rPr lang="en-US" dirty="0" smtClean="0"/>
              <a:t> to draw anything</a:t>
            </a:r>
          </a:p>
          <a:p>
            <a:pPr lvl="2"/>
            <a:r>
              <a:rPr lang="en-US" b="1" dirty="0" err="1" smtClean="0"/>
              <a:t>getAction</a:t>
            </a:r>
            <a:r>
              <a:rPr lang="en-US" dirty="0" smtClean="0"/>
              <a:t>: implement it to bind an action on click of the annotation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inlined</a:t>
            </a:r>
            <a:r>
              <a:rPr lang="en-US" dirty="0" smtClean="0"/>
              <a:t> annotation kinds which extends </a:t>
            </a:r>
            <a:r>
              <a:rPr lang="en-US" b="1" dirty="0" err="1" smtClean="0"/>
              <a:t>AbstractInlinedAnnotation</a:t>
            </a:r>
            <a:r>
              <a:rPr lang="en-US" dirty="0" smtClean="0"/>
              <a:t>:</a:t>
            </a:r>
          </a:p>
          <a:p>
            <a:pPr lvl="2"/>
            <a:r>
              <a:rPr lang="en-US" b="1" dirty="0" err="1"/>
              <a:t>LineHeaderAnnotation</a:t>
            </a:r>
            <a:endParaRPr lang="en-US" b="1" dirty="0"/>
          </a:p>
          <a:p>
            <a:pPr lvl="2"/>
            <a:r>
              <a:rPr lang="en-US" b="1" dirty="0" err="1" smtClean="0"/>
              <a:t>LineContentAnnotation</a:t>
            </a:r>
            <a:endParaRPr lang="en-US" b="1" dirty="0" smtClean="0"/>
          </a:p>
          <a:p>
            <a:r>
              <a:rPr lang="fr-FR" dirty="0" smtClean="0"/>
              <a:t>Managed with </a:t>
            </a:r>
            <a:r>
              <a:rPr lang="fr-FR" b="1" dirty="0" smtClean="0"/>
              <a:t>InlinedAnnotationSupport</a:t>
            </a:r>
            <a:r>
              <a:rPr lang="fr-FR" dirty="0" smtClean="0"/>
              <a:t> </a:t>
            </a:r>
            <a:r>
              <a:rPr lang="fr-FR" dirty="0"/>
              <a:t>class </a:t>
            </a:r>
            <a:r>
              <a:rPr lang="fr-FR" dirty="0" smtClean="0"/>
              <a:t>which </a:t>
            </a:r>
            <a:r>
              <a:rPr lang="fr-FR" dirty="0" err="1" smtClean="0"/>
              <a:t>works</a:t>
            </a:r>
            <a:r>
              <a:rPr lang="fr-FR" dirty="0" smtClean="0"/>
              <a:t> with</a:t>
            </a:r>
            <a:r>
              <a:rPr lang="fr-FR" dirty="0"/>
              <a:t>:</a:t>
            </a:r>
          </a:p>
          <a:p>
            <a:pPr lvl="1"/>
            <a:r>
              <a:rPr lang="en-US" dirty="0"/>
              <a:t>An </a:t>
            </a:r>
            <a:r>
              <a:rPr lang="en-US" b="1" dirty="0" err="1"/>
              <a:t>ISourceViewer</a:t>
            </a:r>
            <a:endParaRPr lang="en-US" b="1" dirty="0"/>
          </a:p>
          <a:p>
            <a:pPr lvl="1"/>
            <a:r>
              <a:rPr lang="en-US" dirty="0"/>
              <a:t>Source viewer </a:t>
            </a:r>
            <a:r>
              <a:rPr lang="en-US" dirty="0" smtClean="0"/>
              <a:t>configured </a:t>
            </a:r>
            <a:r>
              <a:rPr lang="en-US" dirty="0"/>
              <a:t>with </a:t>
            </a:r>
            <a:r>
              <a:rPr lang="en-US" b="1" dirty="0" err="1" smtClean="0"/>
              <a:t>AnnotationPainter</a:t>
            </a:r>
            <a:endParaRPr lang="en-US" b="1" dirty="0" smtClean="0"/>
          </a:p>
          <a:p>
            <a:pPr lvl="1"/>
            <a:r>
              <a:rPr lang="fr-FR" b="1" dirty="0" err="1"/>
              <a:t>doesn’t</a:t>
            </a:r>
            <a:r>
              <a:rPr lang="fr-FR" b="1" dirty="0"/>
              <a:t> </a:t>
            </a:r>
            <a:r>
              <a:rPr lang="fr-FR" b="1" dirty="0" err="1"/>
              <a:t>take</a:t>
            </a:r>
            <a:r>
              <a:rPr lang="fr-FR" b="1" dirty="0"/>
              <a:t> care of performance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content of annotation(UI </a:t>
            </a:r>
            <a:r>
              <a:rPr lang="fr-FR" dirty="0" err="1"/>
              <a:t>freeze</a:t>
            </a:r>
            <a:r>
              <a:rPr lang="fr-FR" dirty="0" smtClean="0"/>
              <a:t>)</a:t>
            </a:r>
            <a:endParaRPr lang="en-US" b="1" dirty="0" smtClean="0"/>
          </a:p>
          <a:p>
            <a:r>
              <a:rPr lang="fr-FR" dirty="0" smtClean="0"/>
              <a:t>InlinedAnnotationSupport </a:t>
            </a:r>
            <a:r>
              <a:rPr lang="fr-FR" dirty="0" err="1" smtClean="0"/>
              <a:t>provides</a:t>
            </a:r>
            <a:r>
              <a:rPr lang="fr-FR" dirty="0" smtClean="0"/>
              <a:t> 2 </a:t>
            </a:r>
            <a:r>
              <a:rPr lang="fr-FR" dirty="0" err="1" smtClean="0"/>
              <a:t>methods</a:t>
            </a:r>
            <a:r>
              <a:rPr lang="fr-FR" dirty="0" smtClean="0"/>
              <a:t>:</a:t>
            </a:r>
          </a:p>
          <a:p>
            <a:pPr lvl="1"/>
            <a:r>
              <a:rPr lang="fr-FR" b="1" dirty="0" err="1" smtClean="0"/>
              <a:t>findExistingAnnotation</a:t>
            </a:r>
            <a:r>
              <a:rPr lang="fr-FR" dirty="0" smtClean="0"/>
              <a:t>(Position </a:t>
            </a:r>
            <a:r>
              <a:rPr lang="fr-FR" dirty="0" err="1" smtClean="0"/>
              <a:t>position</a:t>
            </a:r>
            <a:r>
              <a:rPr lang="fr-FR" dirty="0" smtClean="0"/>
              <a:t>)</a:t>
            </a:r>
          </a:p>
          <a:p>
            <a:pPr lvl="1"/>
            <a:r>
              <a:rPr lang="fr-FR" b="1" dirty="0" err="1" smtClean="0"/>
              <a:t>updateAnnotations</a:t>
            </a:r>
            <a:r>
              <a:rPr lang="fr-FR" dirty="0" smtClean="0"/>
              <a:t>(Set&lt;</a:t>
            </a:r>
            <a:r>
              <a:rPr lang="fr-FR" dirty="0" err="1" smtClean="0"/>
              <a:t>AbstractInlinedAnnotation</a:t>
            </a:r>
            <a:r>
              <a:rPr lang="fr-FR" dirty="0" smtClean="0"/>
              <a:t>&gt; annotations)</a:t>
            </a:r>
            <a:endParaRPr lang="en-US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90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Emoji</a:t>
            </a:r>
            <a:r>
              <a:rPr lang="fr-FR" dirty="0"/>
              <a:t> </a:t>
            </a:r>
            <a:r>
              <a:rPr lang="fr-FR" dirty="0" err="1" smtClean="0"/>
              <a:t>inlined</a:t>
            </a:r>
            <a:r>
              <a:rPr lang="fr-FR" dirty="0" smtClean="0"/>
              <a:t> annotation in </a:t>
            </a:r>
            <a:r>
              <a:rPr lang="fr-FR" dirty="0"/>
              <a:t>a simple 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Study</a:t>
            </a:r>
            <a:r>
              <a:rPr lang="fr-FR" dirty="0" smtClean="0"/>
              <a:t> API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/>
              <a:t>EmojiWithInlinedAnnotation</a:t>
            </a:r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347614"/>
            <a:ext cx="3648075" cy="100012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419747"/>
            <a:ext cx="4084763" cy="1117935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 flipH="1" flipV="1">
            <a:off x="4427984" y="2139703"/>
            <a:ext cx="72008" cy="64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3563888" y="2139702"/>
            <a:ext cx="936104" cy="71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718891"/>
            <a:ext cx="4158105" cy="1085909"/>
          </a:xfrm>
          <a:prstGeom prst="rect">
            <a:avLst/>
          </a:prstGeom>
        </p:spPr>
      </p:pic>
      <p:cxnSp>
        <p:nvCxnSpPr>
          <p:cNvPr id="18" name="Connecteur droit avec flèche 17"/>
          <p:cNvCxnSpPr/>
          <p:nvPr/>
        </p:nvCxnSpPr>
        <p:spPr>
          <a:xfrm flipV="1">
            <a:off x="1115616" y="1847676"/>
            <a:ext cx="936104" cy="130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3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Advanced </a:t>
            </a:r>
            <a:r>
              <a:rPr lang="fr-FR" dirty="0" err="1" smtClean="0"/>
              <a:t>Inlined</a:t>
            </a:r>
            <a:r>
              <a:rPr lang="fr-FR" dirty="0" smtClean="0"/>
              <a:t> Annotation - </a:t>
            </a:r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 </a:t>
            </a:r>
            <a:r>
              <a:rPr lang="en-US" dirty="0">
                <a:hlinkClick r:id="rId2"/>
              </a:rPr>
              <a:t>InlinedAnnotationDemo</a:t>
            </a:r>
            <a:r>
              <a:rPr lang="en-US" dirty="0"/>
              <a:t> </a:t>
            </a:r>
            <a:r>
              <a:rPr lang="en-US" dirty="0" smtClean="0"/>
              <a:t>shows in action:</a:t>
            </a:r>
          </a:p>
          <a:p>
            <a:pPr lvl="1"/>
            <a:r>
              <a:rPr lang="en-US" b="1" dirty="0" err="1"/>
              <a:t>LineHeaderAnnotation</a:t>
            </a:r>
            <a:r>
              <a:rPr lang="en-US" b="1" dirty="0"/>
              <a:t> </a:t>
            </a:r>
            <a:r>
              <a:rPr lang="en-US" dirty="0" smtClean="0"/>
              <a:t>: the </a:t>
            </a:r>
            <a:r>
              <a:rPr lang="en-US" dirty="0"/>
              <a:t>result </a:t>
            </a:r>
            <a:r>
              <a:rPr lang="en-US" b="1" dirty="0"/>
              <a:t>status (OK! / ERROR!)</a:t>
            </a:r>
            <a:r>
              <a:rPr lang="en-US" dirty="0"/>
              <a:t> of parse of </a:t>
            </a:r>
            <a:r>
              <a:rPr lang="en-US" dirty="0" err="1"/>
              <a:t>rgb</a:t>
            </a:r>
            <a:r>
              <a:rPr lang="en-US" dirty="0"/>
              <a:t> color declaration in the </a:t>
            </a:r>
            <a:r>
              <a:rPr lang="en-US" b="1" dirty="0"/>
              <a:t>line </a:t>
            </a:r>
            <a:r>
              <a:rPr lang="en-US" b="1" dirty="0" smtClean="0"/>
              <a:t>header</a:t>
            </a:r>
          </a:p>
          <a:p>
            <a:pPr lvl="1"/>
            <a:r>
              <a:rPr lang="en-US" b="1" dirty="0" err="1" smtClean="0"/>
              <a:t>LineContentAnnotation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the </a:t>
            </a:r>
            <a:r>
              <a:rPr lang="en-US" b="1" dirty="0"/>
              <a:t>colorized square</a:t>
            </a:r>
            <a:r>
              <a:rPr lang="en-US" dirty="0"/>
              <a:t> of the rgb color </a:t>
            </a:r>
            <a:r>
              <a:rPr lang="en-US" dirty="0" smtClean="0"/>
              <a:t>declaration in </a:t>
            </a:r>
            <a:r>
              <a:rPr lang="en-US" dirty="0"/>
              <a:t>the </a:t>
            </a:r>
            <a:r>
              <a:rPr lang="en-US" b="1" dirty="0"/>
              <a:t>line </a:t>
            </a:r>
            <a:r>
              <a:rPr lang="en-US" b="1" dirty="0" smtClean="0"/>
              <a:t>content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Custom draw</a:t>
            </a:r>
          </a:p>
          <a:p>
            <a:pPr lvl="2"/>
            <a:r>
              <a:rPr lang="en-US" dirty="0" smtClean="0"/>
              <a:t>Clickable to open a color picker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665" y="2427734"/>
            <a:ext cx="3476139" cy="19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411510"/>
            <a:ext cx="9217024" cy="565175"/>
          </a:xfrm>
        </p:spPr>
        <p:txBody>
          <a:bodyPr>
            <a:normAutofit fontScale="90000"/>
          </a:bodyPr>
          <a:lstStyle/>
          <a:p>
            <a:r>
              <a:rPr lang="fr-FR" dirty="0"/>
              <a:t>How </a:t>
            </a:r>
            <a:r>
              <a:rPr lang="fr-FR" dirty="0" err="1"/>
              <a:t>can</a:t>
            </a:r>
            <a:r>
              <a:rPr lang="fr-FR" dirty="0"/>
              <a:t> I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b="1" dirty="0" err="1"/>
              <a:t>CodeMining</a:t>
            </a:r>
            <a:r>
              <a:rPr lang="fr-FR" b="1" dirty="0"/>
              <a:t> </a:t>
            </a:r>
            <a:r>
              <a:rPr lang="fr-FR" dirty="0"/>
              <a:t>to </a:t>
            </a:r>
            <a:r>
              <a:rPr lang="fr-FR" dirty="0" err="1"/>
              <a:t>my</a:t>
            </a:r>
            <a:r>
              <a:rPr lang="fr-FR" dirty="0"/>
              <a:t> custom editor?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19" y="837307"/>
            <a:ext cx="8646293" cy="3750667"/>
          </a:xfrm>
        </p:spPr>
        <p:txBody>
          <a:bodyPr>
            <a:normAutofit/>
          </a:bodyPr>
          <a:lstStyle/>
          <a:p>
            <a:r>
              <a:rPr lang="fr-FR" dirty="0" err="1" smtClean="0"/>
              <a:t>Idea</a:t>
            </a:r>
            <a:r>
              <a:rPr lang="fr-FR" dirty="0" smtClean="0"/>
              <a:t> </a:t>
            </a:r>
            <a:r>
              <a:rPr lang="fr-FR" dirty="0" err="1" smtClean="0"/>
              <a:t>comes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Microsoft </a:t>
            </a:r>
            <a:r>
              <a:rPr lang="fr-FR" b="1" dirty="0" err="1" smtClean="0"/>
              <a:t>CodeLens</a:t>
            </a:r>
            <a:r>
              <a:rPr lang="fr-FR" dirty="0" smtClean="0"/>
              <a:t> (2013)</a:t>
            </a:r>
          </a:p>
          <a:p>
            <a:r>
              <a:rPr lang="fr-FR" dirty="0" err="1"/>
              <a:t>Draw</a:t>
            </a:r>
            <a:r>
              <a:rPr lang="fr-FR" dirty="0"/>
              <a:t> </a:t>
            </a:r>
            <a:r>
              <a:rPr lang="fr-FR" b="1" dirty="0"/>
              <a:t>none </a:t>
            </a:r>
            <a:r>
              <a:rPr lang="fr-FR" b="1" dirty="0" err="1"/>
              <a:t>editable</a:t>
            </a:r>
            <a:r>
              <a:rPr lang="fr-FR" b="1" dirty="0"/>
              <a:t> information in the editor</a:t>
            </a:r>
            <a:r>
              <a:rPr lang="fr-FR" dirty="0"/>
              <a:t> to help </a:t>
            </a:r>
            <a:r>
              <a:rPr lang="fr-FR" dirty="0" err="1"/>
              <a:t>developer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Overview</a:t>
            </a:r>
            <a:r>
              <a:rPr lang="fr-FR" dirty="0"/>
              <a:t> of code (show </a:t>
            </a:r>
            <a:r>
              <a:rPr lang="fr-FR" dirty="0" err="1"/>
              <a:t>references</a:t>
            </a:r>
            <a:r>
              <a:rPr lang="fr-FR" dirty="0"/>
              <a:t>, </a:t>
            </a:r>
            <a:r>
              <a:rPr lang="fr-FR" dirty="0" err="1"/>
              <a:t>implementations</a:t>
            </a:r>
            <a:r>
              <a:rPr lang="fr-FR" dirty="0"/>
              <a:t> class)</a:t>
            </a:r>
          </a:p>
          <a:p>
            <a:pPr lvl="1"/>
            <a:r>
              <a:rPr lang="fr-FR" dirty="0" err="1"/>
              <a:t>Provide</a:t>
            </a:r>
            <a:r>
              <a:rPr lang="fr-FR" dirty="0"/>
              <a:t> actions (</a:t>
            </a:r>
            <a:r>
              <a:rPr lang="fr-FR" dirty="0" err="1"/>
              <a:t>run</a:t>
            </a:r>
            <a:r>
              <a:rPr lang="fr-FR" dirty="0"/>
              <a:t>, </a:t>
            </a:r>
            <a:r>
              <a:rPr lang="fr-FR" dirty="0" err="1"/>
              <a:t>debug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Show </a:t>
            </a:r>
            <a:r>
              <a:rPr lang="fr-FR" dirty="0" err="1"/>
              <a:t>status</a:t>
            </a:r>
            <a:r>
              <a:rPr lang="fr-FR" dirty="0"/>
              <a:t> (ex: </a:t>
            </a:r>
            <a:r>
              <a:rPr lang="fr-FR" dirty="0" err="1"/>
              <a:t>JUnit</a:t>
            </a:r>
            <a:r>
              <a:rPr lang="fr-FR" dirty="0"/>
              <a:t> </a:t>
            </a:r>
            <a:r>
              <a:rPr lang="fr-FR" dirty="0" err="1"/>
              <a:t>status</a:t>
            </a:r>
            <a:r>
              <a:rPr lang="fr-FR" dirty="0"/>
              <a:t> of test </a:t>
            </a:r>
            <a:r>
              <a:rPr lang="fr-FR" dirty="0" err="1"/>
              <a:t>method</a:t>
            </a:r>
            <a:r>
              <a:rPr lang="fr-FR" dirty="0"/>
              <a:t>)</a:t>
            </a:r>
          </a:p>
          <a:p>
            <a:r>
              <a:rPr lang="fr-FR" b="1" dirty="0"/>
              <a:t>Challenge: </a:t>
            </a:r>
            <a:r>
              <a:rPr lang="fr-FR" b="1" dirty="0" err="1"/>
              <a:t>don’t</a:t>
            </a:r>
            <a:r>
              <a:rPr lang="fr-FR" b="1" dirty="0"/>
              <a:t> </a:t>
            </a:r>
            <a:r>
              <a:rPr lang="fr-FR" b="1" dirty="0" err="1"/>
              <a:t>freeze</a:t>
            </a:r>
            <a:r>
              <a:rPr lang="fr-FR" b="1" dirty="0"/>
              <a:t> the UI</a:t>
            </a:r>
          </a:p>
          <a:p>
            <a:pPr lvl="2"/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363838"/>
            <a:ext cx="6912768" cy="110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difrance">
  <a:themeElements>
    <a:clrScheme name="Sodifrance">
      <a:dk1>
        <a:srgbClr val="576B80"/>
      </a:dk1>
      <a:lt1>
        <a:srgbClr val="FFFFFF"/>
      </a:lt1>
      <a:dk2>
        <a:srgbClr val="000000"/>
      </a:dk2>
      <a:lt2>
        <a:srgbClr val="FFFFFF"/>
      </a:lt2>
      <a:accent1>
        <a:srgbClr val="429CE2"/>
      </a:accent1>
      <a:accent2>
        <a:srgbClr val="CB3298"/>
      </a:accent2>
      <a:accent3>
        <a:srgbClr val="FFAA19"/>
      </a:accent3>
      <a:accent4>
        <a:srgbClr val="0A9AA6"/>
      </a:accent4>
      <a:accent5>
        <a:srgbClr val="828282"/>
      </a:accent5>
      <a:accent6>
        <a:srgbClr val="C5062F"/>
      </a:accent6>
      <a:hlink>
        <a:srgbClr val="0000FF"/>
      </a:hlink>
      <a:folHlink>
        <a:srgbClr val="800080"/>
      </a:folHlink>
    </a:clrScheme>
    <a:fontScheme name="Sodifranc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difrance" id="{C3955596-917F-4C08-989A-A1CB96281820}" vid="{CB507252-6EAF-47FF-9B56-EEA3F0D918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Sodifrance Institut</Template>
  <TotalTime>29326</TotalTime>
  <Words>1304</Words>
  <Application>Microsoft Office PowerPoint</Application>
  <PresentationFormat>Affichage à l'écran (16:9)</PresentationFormat>
  <Paragraphs>236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8" baseType="lpstr">
      <vt:lpstr>Arial</vt:lpstr>
      <vt:lpstr>Century Gothic</vt:lpstr>
      <vt:lpstr>Wingdings</vt:lpstr>
      <vt:lpstr>Sodifrance</vt:lpstr>
      <vt:lpstr>Eclipse Code Mining</vt:lpstr>
      <vt:lpstr>About me…</vt:lpstr>
      <vt:lpstr>Quick Plan</vt:lpstr>
      <vt:lpstr>How can inlined annotations enrich my editor?</vt:lpstr>
      <vt:lpstr>Inlined Annotation – API - Overview</vt:lpstr>
      <vt:lpstr>Inlined Annotation – API (TO REMOVE)</vt:lpstr>
      <vt:lpstr>Emoji inlined annotation in a simple main</vt:lpstr>
      <vt:lpstr>Advanced Inlined Annotation - Demo</vt:lpstr>
      <vt:lpstr>How can I add CodeMining to my custom editor? </vt:lpstr>
      <vt:lpstr>What is difference with InlinedAnnotationSupport?  </vt:lpstr>
      <vt:lpstr>What is Code Mining?</vt:lpstr>
      <vt:lpstr>What is Code Mining? – Internal class (TO REMOVE)</vt:lpstr>
      <vt:lpstr>Code Mining – Process (TO REMOVE)</vt:lpstr>
      <vt:lpstr>Code Mining – API - Overview</vt:lpstr>
      <vt:lpstr>Code Mining – API - ICodeMining</vt:lpstr>
      <vt:lpstr>Code Mining – API- ICodeMiningProvider</vt:lpstr>
      <vt:lpstr>Code Mining – API - ISourceViewerExtension5</vt:lpstr>
      <vt:lpstr>Emoji code mining in a simple main</vt:lpstr>
      <vt:lpstr>Code Mining and resolved (TO REMOVE)</vt:lpstr>
      <vt:lpstr>Advanced Code Mining - Demo</vt:lpstr>
      <vt:lpstr>How to integrate Code Mining in Editor</vt:lpstr>
      <vt:lpstr>Code Mining – Extension Point</vt:lpstr>
      <vt:lpstr>Emoji code mining in a custom/generic editor</vt:lpstr>
      <vt:lpstr>Emoji code mining in a custom editor</vt:lpstr>
      <vt:lpstr>Emoji code mining in the generic editor</vt:lpstr>
      <vt:lpstr>Code Minining - Recipe</vt:lpstr>
      <vt:lpstr>Code Mining – real use case 1 / 2</vt:lpstr>
      <vt:lpstr>Code Mining – real use case 2 / 2</vt:lpstr>
      <vt:lpstr>Demo with generic editor</vt:lpstr>
      <vt:lpstr>Demo with JDT CodeMining</vt:lpstr>
      <vt:lpstr>Technical points</vt:lpstr>
      <vt:lpstr>Issues</vt:lpstr>
      <vt:lpstr>What’s next?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Angelo Zerr</dc:creator>
  <cp:lastModifiedBy>Angelo Zerr</cp:lastModifiedBy>
  <cp:revision>144</cp:revision>
  <dcterms:created xsi:type="dcterms:W3CDTF">2018-03-10T17:19:07Z</dcterms:created>
  <dcterms:modified xsi:type="dcterms:W3CDTF">2018-06-10T14:05:59Z</dcterms:modified>
</cp:coreProperties>
</file>