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57" r:id="rId8"/>
    <p:sldId id="263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4" d="100"/>
          <a:sy n="94" d="100"/>
        </p:scale>
        <p:origin x="11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C7235-FA40-473F-AFFD-A8165CA10BC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E2649DE-FF51-48A1-AC06-A56E4BF66EDC}">
      <dgm:prSet/>
      <dgm:spPr/>
      <dgm:t>
        <a:bodyPr/>
        <a:lstStyle/>
        <a:p>
          <a:r>
            <a:rPr lang="pt-BR" b="1" u="sng"/>
            <a:t>Decimal</a:t>
          </a:r>
          <a:r>
            <a:rPr lang="pt-BR"/>
            <a:t>: Escrevemos um número em decimal de forma pura e simples, como a que estamos acostumados. Exemplos: 2345, 50, 88.</a:t>
          </a:r>
          <a:endParaRPr lang="en-US"/>
        </a:p>
      </dgm:t>
    </dgm:pt>
    <dgm:pt modelId="{73046D7A-708C-4A8D-8457-2FB66921B6B2}" type="parTrans" cxnId="{014B5B57-97A3-49FC-954B-88DB5BF90D39}">
      <dgm:prSet/>
      <dgm:spPr/>
      <dgm:t>
        <a:bodyPr/>
        <a:lstStyle/>
        <a:p>
          <a:endParaRPr lang="en-US"/>
        </a:p>
      </dgm:t>
    </dgm:pt>
    <dgm:pt modelId="{8D160D4B-9E8F-4A04-9EDB-DE2494516E1C}" type="sibTrans" cxnId="{014B5B57-97A3-49FC-954B-88DB5BF90D39}">
      <dgm:prSet/>
      <dgm:spPr/>
      <dgm:t>
        <a:bodyPr/>
        <a:lstStyle/>
        <a:p>
          <a:endParaRPr lang="en-US"/>
        </a:p>
      </dgm:t>
    </dgm:pt>
    <dgm:pt modelId="{5D146279-40E7-4D4E-BBB0-F37306BBBB85}">
      <dgm:prSet/>
      <dgm:spPr/>
      <dgm:t>
        <a:bodyPr/>
        <a:lstStyle/>
        <a:p>
          <a:r>
            <a:rPr lang="pt-BR" b="1" u="sng"/>
            <a:t>Hexadecimal</a:t>
          </a:r>
          <a:r>
            <a:rPr lang="pt-BR"/>
            <a:t>: Os números escritos na base 16 devem ser precedidos de 0x. Exemplos: 0x41, 0x1afb, 0x54CA.</a:t>
          </a:r>
          <a:endParaRPr lang="en-US"/>
        </a:p>
      </dgm:t>
    </dgm:pt>
    <dgm:pt modelId="{081161CD-D550-4F1F-9A9A-A6572CA26ED7}" type="parTrans" cxnId="{16C01F8F-EC05-4D50-B9D3-EC331C6A9053}">
      <dgm:prSet/>
      <dgm:spPr/>
      <dgm:t>
        <a:bodyPr/>
        <a:lstStyle/>
        <a:p>
          <a:endParaRPr lang="en-US"/>
        </a:p>
      </dgm:t>
    </dgm:pt>
    <dgm:pt modelId="{46DAFDA1-0BF5-4CA6-8521-1F08239831FB}" type="sibTrans" cxnId="{16C01F8F-EC05-4D50-B9D3-EC331C6A9053}">
      <dgm:prSet/>
      <dgm:spPr/>
      <dgm:t>
        <a:bodyPr/>
        <a:lstStyle/>
        <a:p>
          <a:endParaRPr lang="en-US"/>
        </a:p>
      </dgm:t>
    </dgm:pt>
    <dgm:pt modelId="{86F7041A-0317-40FF-8519-22DD48D1C60E}">
      <dgm:prSet/>
      <dgm:spPr/>
      <dgm:t>
        <a:bodyPr/>
        <a:lstStyle/>
        <a:p>
          <a:r>
            <a:rPr lang="pt-BR" b="1" u="sng"/>
            <a:t>Octal</a:t>
          </a:r>
          <a:r>
            <a:rPr lang="pt-BR"/>
            <a:t>: Os números escritos na base 8 devem ser precedidos por um zero. Exemplos: 041, 010, 0754.</a:t>
          </a:r>
          <a:endParaRPr lang="en-US"/>
        </a:p>
      </dgm:t>
    </dgm:pt>
    <dgm:pt modelId="{8CBA407C-607A-4474-86A8-A40264A5E473}" type="parTrans" cxnId="{79CB5B56-1511-4514-9114-84A876DD3B9F}">
      <dgm:prSet/>
      <dgm:spPr/>
      <dgm:t>
        <a:bodyPr/>
        <a:lstStyle/>
        <a:p>
          <a:endParaRPr lang="en-US"/>
        </a:p>
      </dgm:t>
    </dgm:pt>
    <dgm:pt modelId="{4E52C2DF-6AAD-4110-8613-2CD82AC82EA6}" type="sibTrans" cxnId="{79CB5B56-1511-4514-9114-84A876DD3B9F}">
      <dgm:prSet/>
      <dgm:spPr/>
      <dgm:t>
        <a:bodyPr/>
        <a:lstStyle/>
        <a:p>
          <a:endParaRPr lang="en-US"/>
        </a:p>
      </dgm:t>
    </dgm:pt>
    <dgm:pt modelId="{72F45298-99CF-4508-8248-D534611D8000}" type="pres">
      <dgm:prSet presAssocID="{86FC7235-FA40-473F-AFFD-A8165CA10BCB}" presName="linear" presStyleCnt="0">
        <dgm:presLayoutVars>
          <dgm:animLvl val="lvl"/>
          <dgm:resizeHandles val="exact"/>
        </dgm:presLayoutVars>
      </dgm:prSet>
      <dgm:spPr/>
    </dgm:pt>
    <dgm:pt modelId="{5C196315-4D9A-4A81-AF79-6AF047E6E866}" type="pres">
      <dgm:prSet presAssocID="{5E2649DE-FF51-48A1-AC06-A56E4BF66ED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B6D36F4-22B5-42B1-9959-1DCBAECBE006}" type="pres">
      <dgm:prSet presAssocID="{8D160D4B-9E8F-4A04-9EDB-DE2494516E1C}" presName="spacer" presStyleCnt="0"/>
      <dgm:spPr/>
    </dgm:pt>
    <dgm:pt modelId="{1E0F8FB6-B2DF-483F-BDB3-7FC717840D27}" type="pres">
      <dgm:prSet presAssocID="{5D146279-40E7-4D4E-BBB0-F37306BBBB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FDDC84-6182-415F-9837-C90677A5F8B9}" type="pres">
      <dgm:prSet presAssocID="{46DAFDA1-0BF5-4CA6-8521-1F08239831FB}" presName="spacer" presStyleCnt="0"/>
      <dgm:spPr/>
    </dgm:pt>
    <dgm:pt modelId="{67925F05-F8E6-45F5-9E4E-2EB5B354A1B9}" type="pres">
      <dgm:prSet presAssocID="{86F7041A-0317-40FF-8519-22DD48D1C60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250AE0A-86BB-47DF-8D8E-47A23A9F892D}" type="presOf" srcId="{86F7041A-0317-40FF-8519-22DD48D1C60E}" destId="{67925F05-F8E6-45F5-9E4E-2EB5B354A1B9}" srcOrd="0" destOrd="0" presId="urn:microsoft.com/office/officeart/2005/8/layout/vList2"/>
    <dgm:cxn modelId="{EBEFD31D-DAE3-4C9F-9939-3808EB0EC1C1}" type="presOf" srcId="{5E2649DE-FF51-48A1-AC06-A56E4BF66EDC}" destId="{5C196315-4D9A-4A81-AF79-6AF047E6E866}" srcOrd="0" destOrd="0" presId="urn:microsoft.com/office/officeart/2005/8/layout/vList2"/>
    <dgm:cxn modelId="{79CB5B56-1511-4514-9114-84A876DD3B9F}" srcId="{86FC7235-FA40-473F-AFFD-A8165CA10BCB}" destId="{86F7041A-0317-40FF-8519-22DD48D1C60E}" srcOrd="2" destOrd="0" parTransId="{8CBA407C-607A-4474-86A8-A40264A5E473}" sibTransId="{4E52C2DF-6AAD-4110-8613-2CD82AC82EA6}"/>
    <dgm:cxn modelId="{014B5B57-97A3-49FC-954B-88DB5BF90D39}" srcId="{86FC7235-FA40-473F-AFFD-A8165CA10BCB}" destId="{5E2649DE-FF51-48A1-AC06-A56E4BF66EDC}" srcOrd="0" destOrd="0" parTransId="{73046D7A-708C-4A8D-8457-2FB66921B6B2}" sibTransId="{8D160D4B-9E8F-4A04-9EDB-DE2494516E1C}"/>
    <dgm:cxn modelId="{9733507B-117B-495A-91E0-213C2A31C13D}" type="presOf" srcId="{86FC7235-FA40-473F-AFFD-A8165CA10BCB}" destId="{72F45298-99CF-4508-8248-D534611D8000}" srcOrd="0" destOrd="0" presId="urn:microsoft.com/office/officeart/2005/8/layout/vList2"/>
    <dgm:cxn modelId="{16C01F8F-EC05-4D50-B9D3-EC331C6A9053}" srcId="{86FC7235-FA40-473F-AFFD-A8165CA10BCB}" destId="{5D146279-40E7-4D4E-BBB0-F37306BBBB85}" srcOrd="1" destOrd="0" parTransId="{081161CD-D550-4F1F-9A9A-A6572CA26ED7}" sibTransId="{46DAFDA1-0BF5-4CA6-8521-1F08239831FB}"/>
    <dgm:cxn modelId="{FF30D0A4-04B1-413B-ACE4-7787AB80DC96}" type="presOf" srcId="{5D146279-40E7-4D4E-BBB0-F37306BBBB85}" destId="{1E0F8FB6-B2DF-483F-BDB3-7FC717840D27}" srcOrd="0" destOrd="0" presId="urn:microsoft.com/office/officeart/2005/8/layout/vList2"/>
    <dgm:cxn modelId="{7A4947A9-2121-4742-BF73-D463DA5738FD}" type="presParOf" srcId="{72F45298-99CF-4508-8248-D534611D8000}" destId="{5C196315-4D9A-4A81-AF79-6AF047E6E866}" srcOrd="0" destOrd="0" presId="urn:microsoft.com/office/officeart/2005/8/layout/vList2"/>
    <dgm:cxn modelId="{E736A3D2-50D5-4B6E-A5A6-762FA994CEC0}" type="presParOf" srcId="{72F45298-99CF-4508-8248-D534611D8000}" destId="{CB6D36F4-22B5-42B1-9959-1DCBAECBE006}" srcOrd="1" destOrd="0" presId="urn:microsoft.com/office/officeart/2005/8/layout/vList2"/>
    <dgm:cxn modelId="{6D9CDF0A-6A5E-4153-B267-B68D8B34F256}" type="presParOf" srcId="{72F45298-99CF-4508-8248-D534611D8000}" destId="{1E0F8FB6-B2DF-483F-BDB3-7FC717840D27}" srcOrd="2" destOrd="0" presId="urn:microsoft.com/office/officeart/2005/8/layout/vList2"/>
    <dgm:cxn modelId="{DE5D3B1F-DE30-4E23-B759-1D64A3EF73D7}" type="presParOf" srcId="{72F45298-99CF-4508-8248-D534611D8000}" destId="{EEFDDC84-6182-415F-9837-C90677A5F8B9}" srcOrd="3" destOrd="0" presId="urn:microsoft.com/office/officeart/2005/8/layout/vList2"/>
    <dgm:cxn modelId="{91B8B52B-B35D-43D1-A798-27C45057A5FC}" type="presParOf" srcId="{72F45298-99CF-4508-8248-D534611D8000}" destId="{67925F05-F8E6-45F5-9E4E-2EB5B354A1B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2F5F1D-BE17-4C0C-ACF3-2230842B53C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B03B19E-6FDA-4DBC-B722-8D4BFC42951F}">
      <dgm:prSet/>
      <dgm:spPr/>
      <dgm:t>
        <a:bodyPr/>
        <a:lstStyle/>
        <a:p>
          <a:r>
            <a:rPr lang="pt-BR"/>
            <a:t>CARACTERE</a:t>
          </a:r>
          <a:endParaRPr lang="en-US"/>
        </a:p>
      </dgm:t>
    </dgm:pt>
    <dgm:pt modelId="{892CD1F5-7A78-4D8F-A550-2B4F8C7708CE}" type="parTrans" cxnId="{440E43C6-D5E1-45AC-B1E6-66084275BB34}">
      <dgm:prSet/>
      <dgm:spPr/>
      <dgm:t>
        <a:bodyPr/>
        <a:lstStyle/>
        <a:p>
          <a:endParaRPr lang="en-US"/>
        </a:p>
      </dgm:t>
    </dgm:pt>
    <dgm:pt modelId="{7EA736A8-BD57-4580-BA60-343A96F8C649}" type="sibTrans" cxnId="{440E43C6-D5E1-45AC-B1E6-66084275BB34}">
      <dgm:prSet/>
      <dgm:spPr/>
      <dgm:t>
        <a:bodyPr/>
        <a:lstStyle/>
        <a:p>
          <a:endParaRPr lang="en-US"/>
        </a:p>
      </dgm:t>
    </dgm:pt>
    <dgm:pt modelId="{4291BFFD-AA40-4BFA-B99B-F4347DAFCCC3}">
      <dgm:prSet/>
      <dgm:spPr/>
      <dgm:t>
        <a:bodyPr/>
        <a:lstStyle/>
        <a:p>
          <a:r>
            <a:rPr lang="pt-BR"/>
            <a:t>Aspas Simples</a:t>
          </a:r>
          <a:endParaRPr lang="en-US"/>
        </a:p>
      </dgm:t>
    </dgm:pt>
    <dgm:pt modelId="{C27BCFBB-3CA4-405E-97B5-DD5C849A53F7}" type="parTrans" cxnId="{5B4DFAF2-038F-4970-BD82-D5B0A9F68F7C}">
      <dgm:prSet/>
      <dgm:spPr/>
      <dgm:t>
        <a:bodyPr/>
        <a:lstStyle/>
        <a:p>
          <a:endParaRPr lang="en-US"/>
        </a:p>
      </dgm:t>
    </dgm:pt>
    <dgm:pt modelId="{0FCC2642-13C4-482D-9D85-300F5B60D81A}" type="sibTrans" cxnId="{5B4DFAF2-038F-4970-BD82-D5B0A9F68F7C}">
      <dgm:prSet/>
      <dgm:spPr/>
      <dgm:t>
        <a:bodyPr/>
        <a:lstStyle/>
        <a:p>
          <a:endParaRPr lang="en-US"/>
        </a:p>
      </dgm:t>
    </dgm:pt>
    <dgm:pt modelId="{A78E9ED9-43E9-4123-AC54-FF9B8FC04A3D}">
      <dgm:prSet/>
      <dgm:spPr/>
      <dgm:t>
        <a:bodyPr/>
        <a:lstStyle/>
        <a:p>
          <a:r>
            <a:rPr lang="pt-BR"/>
            <a:t>CADEIA DE CARACTERES CONSTANTE (strings)</a:t>
          </a:r>
          <a:endParaRPr lang="en-US"/>
        </a:p>
      </dgm:t>
    </dgm:pt>
    <dgm:pt modelId="{3CFC2718-5607-4D84-A501-F37EF064508C}" type="parTrans" cxnId="{57669605-8ED6-4484-82B0-3461B626AC39}">
      <dgm:prSet/>
      <dgm:spPr/>
      <dgm:t>
        <a:bodyPr/>
        <a:lstStyle/>
        <a:p>
          <a:endParaRPr lang="en-US"/>
        </a:p>
      </dgm:t>
    </dgm:pt>
    <dgm:pt modelId="{2D2563CD-473C-4901-9968-5CCA503C74B4}" type="sibTrans" cxnId="{57669605-8ED6-4484-82B0-3461B626AC39}">
      <dgm:prSet/>
      <dgm:spPr/>
      <dgm:t>
        <a:bodyPr/>
        <a:lstStyle/>
        <a:p>
          <a:endParaRPr lang="en-US"/>
        </a:p>
      </dgm:t>
    </dgm:pt>
    <dgm:pt modelId="{3E27C1B2-8EC6-4101-A7B7-88C01CF1CC22}">
      <dgm:prSet/>
      <dgm:spPr/>
      <dgm:t>
        <a:bodyPr/>
        <a:lstStyle/>
        <a:p>
          <a:r>
            <a:rPr lang="pt-BR"/>
            <a:t>Aspas Duplas</a:t>
          </a:r>
          <a:endParaRPr lang="en-US"/>
        </a:p>
      </dgm:t>
    </dgm:pt>
    <dgm:pt modelId="{09A820C5-3362-498E-937E-8589F30BBD18}" type="parTrans" cxnId="{40BEEC8B-0141-4C7C-B52B-974B3D83B514}">
      <dgm:prSet/>
      <dgm:spPr/>
      <dgm:t>
        <a:bodyPr/>
        <a:lstStyle/>
        <a:p>
          <a:endParaRPr lang="en-US"/>
        </a:p>
      </dgm:t>
    </dgm:pt>
    <dgm:pt modelId="{60303DD3-FD93-4A99-999A-16EDD2E257AD}" type="sibTrans" cxnId="{40BEEC8B-0141-4C7C-B52B-974B3D83B514}">
      <dgm:prSet/>
      <dgm:spPr/>
      <dgm:t>
        <a:bodyPr/>
        <a:lstStyle/>
        <a:p>
          <a:endParaRPr lang="en-US"/>
        </a:p>
      </dgm:t>
    </dgm:pt>
    <dgm:pt modelId="{29A7DEF1-236E-4AC3-8611-E35101BE3081}" type="pres">
      <dgm:prSet presAssocID="{942F5F1D-BE17-4C0C-ACF3-2230842B53CC}" presName="Name0" presStyleCnt="0">
        <dgm:presLayoutVars>
          <dgm:dir/>
          <dgm:animLvl val="lvl"/>
          <dgm:resizeHandles val="exact"/>
        </dgm:presLayoutVars>
      </dgm:prSet>
      <dgm:spPr/>
    </dgm:pt>
    <dgm:pt modelId="{70A155C0-3728-4278-B66B-ED178CF3304E}" type="pres">
      <dgm:prSet presAssocID="{DB03B19E-6FDA-4DBC-B722-8D4BFC42951F}" presName="linNode" presStyleCnt="0"/>
      <dgm:spPr/>
    </dgm:pt>
    <dgm:pt modelId="{B0056874-D3B1-4148-AA5D-57C4DA458FB6}" type="pres">
      <dgm:prSet presAssocID="{DB03B19E-6FDA-4DBC-B722-8D4BFC42951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694CB34-E753-4F8B-B09B-0273D915F58D}" type="pres">
      <dgm:prSet presAssocID="{DB03B19E-6FDA-4DBC-B722-8D4BFC42951F}" presName="descendantText" presStyleLbl="alignAccFollowNode1" presStyleIdx="0" presStyleCnt="2">
        <dgm:presLayoutVars>
          <dgm:bulletEnabled val="1"/>
        </dgm:presLayoutVars>
      </dgm:prSet>
      <dgm:spPr/>
    </dgm:pt>
    <dgm:pt modelId="{F9B9AEED-CE46-42E8-8F5B-2EB0AB496589}" type="pres">
      <dgm:prSet presAssocID="{7EA736A8-BD57-4580-BA60-343A96F8C649}" presName="sp" presStyleCnt="0"/>
      <dgm:spPr/>
    </dgm:pt>
    <dgm:pt modelId="{4B9B23DD-4B29-4447-BC34-F77140B42297}" type="pres">
      <dgm:prSet presAssocID="{A78E9ED9-43E9-4123-AC54-FF9B8FC04A3D}" presName="linNode" presStyleCnt="0"/>
      <dgm:spPr/>
    </dgm:pt>
    <dgm:pt modelId="{A7E7DDD3-16D7-4558-8643-B6C7F25435D1}" type="pres">
      <dgm:prSet presAssocID="{A78E9ED9-43E9-4123-AC54-FF9B8FC04A3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B9403AD7-9D6F-45BE-B069-E2EF75A45DA4}" type="pres">
      <dgm:prSet presAssocID="{A78E9ED9-43E9-4123-AC54-FF9B8FC04A3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7669605-8ED6-4484-82B0-3461B626AC39}" srcId="{942F5F1D-BE17-4C0C-ACF3-2230842B53CC}" destId="{A78E9ED9-43E9-4123-AC54-FF9B8FC04A3D}" srcOrd="1" destOrd="0" parTransId="{3CFC2718-5607-4D84-A501-F37EF064508C}" sibTransId="{2D2563CD-473C-4901-9968-5CCA503C74B4}"/>
    <dgm:cxn modelId="{551FAA85-D00F-4E36-B81C-6E66A00D574D}" type="presOf" srcId="{A78E9ED9-43E9-4123-AC54-FF9B8FC04A3D}" destId="{A7E7DDD3-16D7-4558-8643-B6C7F25435D1}" srcOrd="0" destOrd="0" presId="urn:microsoft.com/office/officeart/2005/8/layout/vList5"/>
    <dgm:cxn modelId="{40BEEC8B-0141-4C7C-B52B-974B3D83B514}" srcId="{A78E9ED9-43E9-4123-AC54-FF9B8FC04A3D}" destId="{3E27C1B2-8EC6-4101-A7B7-88C01CF1CC22}" srcOrd="0" destOrd="0" parTransId="{09A820C5-3362-498E-937E-8589F30BBD18}" sibTransId="{60303DD3-FD93-4A99-999A-16EDD2E257AD}"/>
    <dgm:cxn modelId="{0F2307BE-9DB2-4527-B77C-EFEF28D5942A}" type="presOf" srcId="{3E27C1B2-8EC6-4101-A7B7-88C01CF1CC22}" destId="{B9403AD7-9D6F-45BE-B069-E2EF75A45DA4}" srcOrd="0" destOrd="0" presId="urn:microsoft.com/office/officeart/2005/8/layout/vList5"/>
    <dgm:cxn modelId="{440E43C6-D5E1-45AC-B1E6-66084275BB34}" srcId="{942F5F1D-BE17-4C0C-ACF3-2230842B53CC}" destId="{DB03B19E-6FDA-4DBC-B722-8D4BFC42951F}" srcOrd="0" destOrd="0" parTransId="{892CD1F5-7A78-4D8F-A550-2B4F8C7708CE}" sibTransId="{7EA736A8-BD57-4580-BA60-343A96F8C649}"/>
    <dgm:cxn modelId="{5A7940CA-1215-4A64-AA1C-5536DC7442F4}" type="presOf" srcId="{DB03B19E-6FDA-4DBC-B722-8D4BFC42951F}" destId="{B0056874-D3B1-4148-AA5D-57C4DA458FB6}" srcOrd="0" destOrd="0" presId="urn:microsoft.com/office/officeart/2005/8/layout/vList5"/>
    <dgm:cxn modelId="{ABDEE2E3-F1DA-4118-8E3F-38F980B0697C}" type="presOf" srcId="{4291BFFD-AA40-4BFA-B99B-F4347DAFCCC3}" destId="{E694CB34-E753-4F8B-B09B-0273D915F58D}" srcOrd="0" destOrd="0" presId="urn:microsoft.com/office/officeart/2005/8/layout/vList5"/>
    <dgm:cxn modelId="{C5D3E3EF-F07F-4FDC-B34C-FCB1DECBD63F}" type="presOf" srcId="{942F5F1D-BE17-4C0C-ACF3-2230842B53CC}" destId="{29A7DEF1-236E-4AC3-8611-E35101BE3081}" srcOrd="0" destOrd="0" presId="urn:microsoft.com/office/officeart/2005/8/layout/vList5"/>
    <dgm:cxn modelId="{5B4DFAF2-038F-4970-BD82-D5B0A9F68F7C}" srcId="{DB03B19E-6FDA-4DBC-B722-8D4BFC42951F}" destId="{4291BFFD-AA40-4BFA-B99B-F4347DAFCCC3}" srcOrd="0" destOrd="0" parTransId="{C27BCFBB-3CA4-405E-97B5-DD5C849A53F7}" sibTransId="{0FCC2642-13C4-482D-9D85-300F5B60D81A}"/>
    <dgm:cxn modelId="{32465159-72E3-468E-AAAD-B0723AF38766}" type="presParOf" srcId="{29A7DEF1-236E-4AC3-8611-E35101BE3081}" destId="{70A155C0-3728-4278-B66B-ED178CF3304E}" srcOrd="0" destOrd="0" presId="urn:microsoft.com/office/officeart/2005/8/layout/vList5"/>
    <dgm:cxn modelId="{D2F8C7D6-A4FB-4C8F-9367-C3CC528F1442}" type="presParOf" srcId="{70A155C0-3728-4278-B66B-ED178CF3304E}" destId="{B0056874-D3B1-4148-AA5D-57C4DA458FB6}" srcOrd="0" destOrd="0" presId="urn:microsoft.com/office/officeart/2005/8/layout/vList5"/>
    <dgm:cxn modelId="{222D571E-80C3-4E8F-A406-34A5A88EAA8E}" type="presParOf" srcId="{70A155C0-3728-4278-B66B-ED178CF3304E}" destId="{E694CB34-E753-4F8B-B09B-0273D915F58D}" srcOrd="1" destOrd="0" presId="urn:microsoft.com/office/officeart/2005/8/layout/vList5"/>
    <dgm:cxn modelId="{17A6EA58-156D-4FE9-BFDA-0BABC6FC8CDE}" type="presParOf" srcId="{29A7DEF1-236E-4AC3-8611-E35101BE3081}" destId="{F9B9AEED-CE46-42E8-8F5B-2EB0AB496589}" srcOrd="1" destOrd="0" presId="urn:microsoft.com/office/officeart/2005/8/layout/vList5"/>
    <dgm:cxn modelId="{F83F0422-AFB8-4928-BEEA-2C90A90F62A8}" type="presParOf" srcId="{29A7DEF1-236E-4AC3-8611-E35101BE3081}" destId="{4B9B23DD-4B29-4447-BC34-F77140B42297}" srcOrd="2" destOrd="0" presId="urn:microsoft.com/office/officeart/2005/8/layout/vList5"/>
    <dgm:cxn modelId="{910B39B3-2E8A-4DE2-BFB5-A9DB14D85C21}" type="presParOf" srcId="{4B9B23DD-4B29-4447-BC34-F77140B42297}" destId="{A7E7DDD3-16D7-4558-8643-B6C7F25435D1}" srcOrd="0" destOrd="0" presId="urn:microsoft.com/office/officeart/2005/8/layout/vList5"/>
    <dgm:cxn modelId="{04BC542E-81F3-4E7C-AC7B-7357C7310AD0}" type="presParOf" srcId="{4B9B23DD-4B29-4447-BC34-F77140B42297}" destId="{B9403AD7-9D6F-45BE-B069-E2EF75A45DA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F8A16D-F62F-4DE1-8448-30AAE302D8B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548A1FA-61DE-4AE9-BE8E-3997361D06B8}">
      <dgm:prSet/>
      <dgm:spPr/>
      <dgm:t>
        <a:bodyPr/>
        <a:lstStyle/>
        <a:p>
          <a:r>
            <a:rPr lang="pt-BR"/>
            <a:t>Números reais: </a:t>
          </a:r>
          <a:endParaRPr lang="en-US"/>
        </a:p>
      </dgm:t>
    </dgm:pt>
    <dgm:pt modelId="{2B1B80C9-BC56-4A33-8A8C-D31949A3B60D}" type="parTrans" cxnId="{EDD1355A-9756-4439-B40F-17B4646FFCA2}">
      <dgm:prSet/>
      <dgm:spPr/>
      <dgm:t>
        <a:bodyPr/>
        <a:lstStyle/>
        <a:p>
          <a:endParaRPr lang="en-US"/>
        </a:p>
      </dgm:t>
    </dgm:pt>
    <dgm:pt modelId="{A2A6F843-C0BF-4C14-8C12-1395E738349C}" type="sibTrans" cxnId="{EDD1355A-9756-4439-B40F-17B4646FFCA2}">
      <dgm:prSet/>
      <dgm:spPr/>
      <dgm:t>
        <a:bodyPr/>
        <a:lstStyle/>
        <a:p>
          <a:endParaRPr lang="en-US"/>
        </a:p>
      </dgm:t>
    </dgm:pt>
    <dgm:pt modelId="{915D2C3D-4278-44D1-B1A2-F48FE2ACEF27}">
      <dgm:prSet/>
      <dgm:spPr/>
      <dgm:t>
        <a:bodyPr/>
        <a:lstStyle/>
        <a:p>
          <a:r>
            <a:rPr lang="pt-BR"/>
            <a:t>Float: Precisão Simples</a:t>
          </a:r>
          <a:endParaRPr lang="en-US"/>
        </a:p>
      </dgm:t>
    </dgm:pt>
    <dgm:pt modelId="{92207428-369F-4F6A-B7BC-308BDFEE73F5}" type="parTrans" cxnId="{3968700A-06D5-4C92-86BE-44C367AFD022}">
      <dgm:prSet/>
      <dgm:spPr/>
      <dgm:t>
        <a:bodyPr/>
        <a:lstStyle/>
        <a:p>
          <a:endParaRPr lang="en-US"/>
        </a:p>
      </dgm:t>
    </dgm:pt>
    <dgm:pt modelId="{B4DC9EC9-3F11-4994-AE08-C0B31FD239BD}" type="sibTrans" cxnId="{3968700A-06D5-4C92-86BE-44C367AFD022}">
      <dgm:prSet/>
      <dgm:spPr/>
      <dgm:t>
        <a:bodyPr/>
        <a:lstStyle/>
        <a:p>
          <a:endParaRPr lang="en-US"/>
        </a:p>
      </dgm:t>
    </dgm:pt>
    <dgm:pt modelId="{33A4B59D-7600-4CAE-A514-DB73ED71A013}">
      <dgm:prSet/>
      <dgm:spPr/>
      <dgm:t>
        <a:bodyPr/>
        <a:lstStyle/>
        <a:p>
          <a:r>
            <a:rPr lang="pt-BR"/>
            <a:t>Double: precisão dupla</a:t>
          </a:r>
          <a:endParaRPr lang="en-US"/>
        </a:p>
      </dgm:t>
    </dgm:pt>
    <dgm:pt modelId="{19703FCC-D3AD-48ED-98FE-2E3EDDFE9EDB}" type="parTrans" cxnId="{0D3CF334-1BE2-41D3-B4EC-AC80896E8B2E}">
      <dgm:prSet/>
      <dgm:spPr/>
      <dgm:t>
        <a:bodyPr/>
        <a:lstStyle/>
        <a:p>
          <a:endParaRPr lang="en-US"/>
        </a:p>
      </dgm:t>
    </dgm:pt>
    <dgm:pt modelId="{4E34B055-A4BD-47F5-B401-D6C8BC4F7791}" type="sibTrans" cxnId="{0D3CF334-1BE2-41D3-B4EC-AC80896E8B2E}">
      <dgm:prSet/>
      <dgm:spPr/>
      <dgm:t>
        <a:bodyPr/>
        <a:lstStyle/>
        <a:p>
          <a:endParaRPr lang="en-US"/>
        </a:p>
      </dgm:t>
    </dgm:pt>
    <dgm:pt modelId="{3AB2C0C5-3845-492C-9840-B5F37C91C61D}" type="pres">
      <dgm:prSet presAssocID="{64F8A16D-F62F-4DE1-8448-30AAE302D8B7}" presName="linear" presStyleCnt="0">
        <dgm:presLayoutVars>
          <dgm:animLvl val="lvl"/>
          <dgm:resizeHandles val="exact"/>
        </dgm:presLayoutVars>
      </dgm:prSet>
      <dgm:spPr/>
    </dgm:pt>
    <dgm:pt modelId="{A15D20C9-DFF3-49D4-BDE3-0158253A3197}" type="pres">
      <dgm:prSet presAssocID="{D548A1FA-61DE-4AE9-BE8E-3997361D06B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5D35DCA-EAE0-498A-AB0A-C5216913A75D}" type="pres">
      <dgm:prSet presAssocID="{A2A6F843-C0BF-4C14-8C12-1395E738349C}" presName="spacer" presStyleCnt="0"/>
      <dgm:spPr/>
    </dgm:pt>
    <dgm:pt modelId="{D7BA3BCB-51F1-4DD5-88DC-BBAE427DDDCB}" type="pres">
      <dgm:prSet presAssocID="{915D2C3D-4278-44D1-B1A2-F48FE2ACEF2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F0804CB-EBDA-4B55-9B6F-BBAAF89E2BDF}" type="pres">
      <dgm:prSet presAssocID="{B4DC9EC9-3F11-4994-AE08-C0B31FD239BD}" presName="spacer" presStyleCnt="0"/>
      <dgm:spPr/>
    </dgm:pt>
    <dgm:pt modelId="{A8AE00BF-5572-4555-8C91-D23B179363C9}" type="pres">
      <dgm:prSet presAssocID="{33A4B59D-7600-4CAE-A514-DB73ED71A01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968700A-06D5-4C92-86BE-44C367AFD022}" srcId="{64F8A16D-F62F-4DE1-8448-30AAE302D8B7}" destId="{915D2C3D-4278-44D1-B1A2-F48FE2ACEF27}" srcOrd="1" destOrd="0" parTransId="{92207428-369F-4F6A-B7BC-308BDFEE73F5}" sibTransId="{B4DC9EC9-3F11-4994-AE08-C0B31FD239BD}"/>
    <dgm:cxn modelId="{0D3CF334-1BE2-41D3-B4EC-AC80896E8B2E}" srcId="{64F8A16D-F62F-4DE1-8448-30AAE302D8B7}" destId="{33A4B59D-7600-4CAE-A514-DB73ED71A013}" srcOrd="2" destOrd="0" parTransId="{19703FCC-D3AD-48ED-98FE-2E3EDDFE9EDB}" sibTransId="{4E34B055-A4BD-47F5-B401-D6C8BC4F7791}"/>
    <dgm:cxn modelId="{14100555-39C5-4C7E-BC96-99C95CC9EA44}" type="presOf" srcId="{915D2C3D-4278-44D1-B1A2-F48FE2ACEF27}" destId="{D7BA3BCB-51F1-4DD5-88DC-BBAE427DDDCB}" srcOrd="0" destOrd="0" presId="urn:microsoft.com/office/officeart/2005/8/layout/vList2"/>
    <dgm:cxn modelId="{EDD1355A-9756-4439-B40F-17B4646FFCA2}" srcId="{64F8A16D-F62F-4DE1-8448-30AAE302D8B7}" destId="{D548A1FA-61DE-4AE9-BE8E-3997361D06B8}" srcOrd="0" destOrd="0" parTransId="{2B1B80C9-BC56-4A33-8A8C-D31949A3B60D}" sibTransId="{A2A6F843-C0BF-4C14-8C12-1395E738349C}"/>
    <dgm:cxn modelId="{C5E72887-DAFA-4D43-8140-EB8B2C331CE7}" type="presOf" srcId="{64F8A16D-F62F-4DE1-8448-30AAE302D8B7}" destId="{3AB2C0C5-3845-492C-9840-B5F37C91C61D}" srcOrd="0" destOrd="0" presId="urn:microsoft.com/office/officeart/2005/8/layout/vList2"/>
    <dgm:cxn modelId="{835403C2-882D-4079-A45C-36336FF6B6A5}" type="presOf" srcId="{D548A1FA-61DE-4AE9-BE8E-3997361D06B8}" destId="{A15D20C9-DFF3-49D4-BDE3-0158253A3197}" srcOrd="0" destOrd="0" presId="urn:microsoft.com/office/officeart/2005/8/layout/vList2"/>
    <dgm:cxn modelId="{23EF59FC-64D5-4709-8E3B-23D64055E6B3}" type="presOf" srcId="{33A4B59D-7600-4CAE-A514-DB73ED71A013}" destId="{A8AE00BF-5572-4555-8C91-D23B179363C9}" srcOrd="0" destOrd="0" presId="urn:microsoft.com/office/officeart/2005/8/layout/vList2"/>
    <dgm:cxn modelId="{B74C4A08-C5CD-493C-9FD9-40B287837A4F}" type="presParOf" srcId="{3AB2C0C5-3845-492C-9840-B5F37C91C61D}" destId="{A15D20C9-DFF3-49D4-BDE3-0158253A3197}" srcOrd="0" destOrd="0" presId="urn:microsoft.com/office/officeart/2005/8/layout/vList2"/>
    <dgm:cxn modelId="{8021F6A5-2621-4C6F-82B6-273931574D0B}" type="presParOf" srcId="{3AB2C0C5-3845-492C-9840-B5F37C91C61D}" destId="{75D35DCA-EAE0-498A-AB0A-C5216913A75D}" srcOrd="1" destOrd="0" presId="urn:microsoft.com/office/officeart/2005/8/layout/vList2"/>
    <dgm:cxn modelId="{A20EFD13-211D-40B9-88B4-CD00E8AD36BB}" type="presParOf" srcId="{3AB2C0C5-3845-492C-9840-B5F37C91C61D}" destId="{D7BA3BCB-51F1-4DD5-88DC-BBAE427DDDCB}" srcOrd="2" destOrd="0" presId="urn:microsoft.com/office/officeart/2005/8/layout/vList2"/>
    <dgm:cxn modelId="{75F53D41-35CD-46AD-A523-58D36044238C}" type="presParOf" srcId="{3AB2C0C5-3845-492C-9840-B5F37C91C61D}" destId="{1F0804CB-EBDA-4B55-9B6F-BBAAF89E2BDF}" srcOrd="3" destOrd="0" presId="urn:microsoft.com/office/officeart/2005/8/layout/vList2"/>
    <dgm:cxn modelId="{173A1FDB-8E51-4E64-B3DC-56E7CA1A596D}" type="presParOf" srcId="{3AB2C0C5-3845-492C-9840-B5F37C91C61D}" destId="{A8AE00BF-5572-4555-8C91-D23B179363C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96315-4D9A-4A81-AF79-6AF047E6E866}">
      <dsp:nvSpPr>
        <dsp:cNvPr id="0" name=""/>
        <dsp:cNvSpPr/>
      </dsp:nvSpPr>
      <dsp:spPr>
        <a:xfrm>
          <a:off x="0" y="66498"/>
          <a:ext cx="5029199" cy="15607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u="sng" kern="1200"/>
            <a:t>Decimal</a:t>
          </a:r>
          <a:r>
            <a:rPr lang="pt-BR" sz="2300" kern="1200"/>
            <a:t>: Escrevemos um número em decimal de forma pura e simples, como a que estamos acostumados. Exemplos: 2345, 50, 88.</a:t>
          </a:r>
          <a:endParaRPr lang="en-US" sz="2300" kern="1200"/>
        </a:p>
      </dsp:txBody>
      <dsp:txXfrm>
        <a:off x="76191" y="142689"/>
        <a:ext cx="4876817" cy="1408398"/>
      </dsp:txXfrm>
    </dsp:sp>
    <dsp:sp modelId="{1E0F8FB6-B2DF-483F-BDB3-7FC717840D27}">
      <dsp:nvSpPr>
        <dsp:cNvPr id="0" name=""/>
        <dsp:cNvSpPr/>
      </dsp:nvSpPr>
      <dsp:spPr>
        <a:xfrm>
          <a:off x="0" y="1693519"/>
          <a:ext cx="5029199" cy="1560780"/>
        </a:xfrm>
        <a:prstGeom prst="roundRect">
          <a:avLst/>
        </a:prstGeom>
        <a:solidFill>
          <a:schemeClr val="accent5">
            <a:hueOff val="-842315"/>
            <a:satOff val="-3972"/>
            <a:lumOff val="98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u="sng" kern="1200"/>
            <a:t>Hexadecimal</a:t>
          </a:r>
          <a:r>
            <a:rPr lang="pt-BR" sz="2300" kern="1200"/>
            <a:t>: Os números escritos na base 16 devem ser precedidos de 0x. Exemplos: 0x41, 0x1afb, 0x54CA.</a:t>
          </a:r>
          <a:endParaRPr lang="en-US" sz="2300" kern="1200"/>
        </a:p>
      </dsp:txBody>
      <dsp:txXfrm>
        <a:off x="76191" y="1769710"/>
        <a:ext cx="4876817" cy="1408398"/>
      </dsp:txXfrm>
    </dsp:sp>
    <dsp:sp modelId="{67925F05-F8E6-45F5-9E4E-2EB5B354A1B9}">
      <dsp:nvSpPr>
        <dsp:cNvPr id="0" name=""/>
        <dsp:cNvSpPr/>
      </dsp:nvSpPr>
      <dsp:spPr>
        <a:xfrm>
          <a:off x="0" y="3320539"/>
          <a:ext cx="5029199" cy="1560780"/>
        </a:xfrm>
        <a:prstGeom prst="roundRect">
          <a:avLst/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u="sng" kern="1200"/>
            <a:t>Octal</a:t>
          </a:r>
          <a:r>
            <a:rPr lang="pt-BR" sz="2300" kern="1200"/>
            <a:t>: Os números escritos na base 8 devem ser precedidos por um zero. Exemplos: 041, 010, 0754.</a:t>
          </a:r>
          <a:endParaRPr lang="en-US" sz="2300" kern="1200"/>
        </a:p>
      </dsp:txBody>
      <dsp:txXfrm>
        <a:off x="76191" y="3396730"/>
        <a:ext cx="4876817" cy="1408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4CB34-E753-4F8B-B09B-0273D915F58D}">
      <dsp:nvSpPr>
        <dsp:cNvPr id="0" name=""/>
        <dsp:cNvSpPr/>
      </dsp:nvSpPr>
      <dsp:spPr>
        <a:xfrm rot="5400000">
          <a:off x="3185215" y="-661723"/>
          <a:ext cx="2148118" cy="400872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120015" rIns="240030" bIns="120015" numCol="1" spcCol="1270" anchor="ctr" anchorCtr="0">
          <a:noAutofit/>
        </a:bodyPr>
        <a:lstStyle/>
        <a:p>
          <a:pPr marL="285750" lvl="1" indent="-285750" algn="l" defTabSz="2800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6300" kern="1200"/>
            <a:t>Aspas Simples</a:t>
          </a:r>
          <a:endParaRPr lang="en-US" sz="6300" kern="1200"/>
        </a:p>
      </dsp:txBody>
      <dsp:txXfrm rot="-5400000">
        <a:off x="2254910" y="373444"/>
        <a:ext cx="3903867" cy="1938394"/>
      </dsp:txXfrm>
    </dsp:sp>
    <dsp:sp modelId="{B0056874-D3B1-4148-AA5D-57C4DA458FB6}">
      <dsp:nvSpPr>
        <dsp:cNvPr id="0" name=""/>
        <dsp:cNvSpPr/>
      </dsp:nvSpPr>
      <dsp:spPr>
        <a:xfrm>
          <a:off x="0" y="67"/>
          <a:ext cx="2254910" cy="268514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CARACTERE</a:t>
          </a:r>
          <a:endParaRPr lang="en-US" sz="2400" kern="1200"/>
        </a:p>
      </dsp:txBody>
      <dsp:txXfrm>
        <a:off x="110076" y="110143"/>
        <a:ext cx="2034758" cy="2464996"/>
      </dsp:txXfrm>
    </dsp:sp>
    <dsp:sp modelId="{B9403AD7-9D6F-45BE-B069-E2EF75A45DA4}">
      <dsp:nvSpPr>
        <dsp:cNvPr id="0" name=""/>
        <dsp:cNvSpPr/>
      </dsp:nvSpPr>
      <dsp:spPr>
        <a:xfrm rot="5400000">
          <a:off x="3185215" y="2157681"/>
          <a:ext cx="2148118" cy="4008729"/>
        </a:xfrm>
        <a:prstGeom prst="round2Same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120015" rIns="240030" bIns="120015" numCol="1" spcCol="1270" anchor="ctr" anchorCtr="0">
          <a:noAutofit/>
        </a:bodyPr>
        <a:lstStyle/>
        <a:p>
          <a:pPr marL="285750" lvl="1" indent="-285750" algn="l" defTabSz="2800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6300" kern="1200"/>
            <a:t>Aspas Duplas</a:t>
          </a:r>
          <a:endParaRPr lang="en-US" sz="6300" kern="1200"/>
        </a:p>
      </dsp:txBody>
      <dsp:txXfrm rot="-5400000">
        <a:off x="2254910" y="3192848"/>
        <a:ext cx="3903867" cy="1938394"/>
      </dsp:txXfrm>
    </dsp:sp>
    <dsp:sp modelId="{A7E7DDD3-16D7-4558-8643-B6C7F25435D1}">
      <dsp:nvSpPr>
        <dsp:cNvPr id="0" name=""/>
        <dsp:cNvSpPr/>
      </dsp:nvSpPr>
      <dsp:spPr>
        <a:xfrm>
          <a:off x="0" y="2819472"/>
          <a:ext cx="2254910" cy="2685148"/>
        </a:xfrm>
        <a:prstGeom prst="round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CADEIA DE CARACTERES CONSTANTE (strings)</a:t>
          </a:r>
          <a:endParaRPr lang="en-US" sz="2400" kern="1200"/>
        </a:p>
      </dsp:txBody>
      <dsp:txXfrm>
        <a:off x="110076" y="2929548"/>
        <a:ext cx="2034758" cy="24649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D20C9-DFF3-49D4-BDE3-0158253A3197}">
      <dsp:nvSpPr>
        <dsp:cNvPr id="0" name=""/>
        <dsp:cNvSpPr/>
      </dsp:nvSpPr>
      <dsp:spPr>
        <a:xfrm>
          <a:off x="0" y="571463"/>
          <a:ext cx="5913437" cy="1076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kern="1200"/>
            <a:t>Números reais: </a:t>
          </a:r>
          <a:endParaRPr lang="en-US" sz="4600" kern="1200"/>
        </a:p>
      </dsp:txBody>
      <dsp:txXfrm>
        <a:off x="52546" y="624009"/>
        <a:ext cx="5808345" cy="971308"/>
      </dsp:txXfrm>
    </dsp:sp>
    <dsp:sp modelId="{D7BA3BCB-51F1-4DD5-88DC-BBAE427DDDCB}">
      <dsp:nvSpPr>
        <dsp:cNvPr id="0" name=""/>
        <dsp:cNvSpPr/>
      </dsp:nvSpPr>
      <dsp:spPr>
        <a:xfrm>
          <a:off x="0" y="1780343"/>
          <a:ext cx="5913437" cy="1076400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kern="1200"/>
            <a:t>Float: Precisão Simples</a:t>
          </a:r>
          <a:endParaRPr lang="en-US" sz="4600" kern="1200"/>
        </a:p>
      </dsp:txBody>
      <dsp:txXfrm>
        <a:off x="52546" y="1832889"/>
        <a:ext cx="5808345" cy="971308"/>
      </dsp:txXfrm>
    </dsp:sp>
    <dsp:sp modelId="{A8AE00BF-5572-4555-8C91-D23B179363C9}">
      <dsp:nvSpPr>
        <dsp:cNvPr id="0" name=""/>
        <dsp:cNvSpPr/>
      </dsp:nvSpPr>
      <dsp:spPr>
        <a:xfrm>
          <a:off x="0" y="2989223"/>
          <a:ext cx="5913437" cy="107640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kern="1200"/>
            <a:t>Double: precisão dupla</a:t>
          </a:r>
          <a:endParaRPr lang="en-US" sz="4600" kern="1200"/>
        </a:p>
      </dsp:txBody>
      <dsp:txXfrm>
        <a:off x="52546" y="3041769"/>
        <a:ext cx="5808345" cy="971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CBC7-8A48-407F-860C-0416A49AAF32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4FD1A38-B5B0-43F9-A787-60ADC881CC5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67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CBC7-8A48-407F-860C-0416A49AAF32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1A38-B5B0-43F9-A787-60ADC881CC5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83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CBC7-8A48-407F-860C-0416A49AAF32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1A38-B5B0-43F9-A787-60ADC881CC5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34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CBC7-8A48-407F-860C-0416A49AAF32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1A38-B5B0-43F9-A787-60ADC881CC5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35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CBC7-8A48-407F-860C-0416A49AAF32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1A38-B5B0-43F9-A787-60ADC881CC5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52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CBC7-8A48-407F-860C-0416A49AAF32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1A38-B5B0-43F9-A787-60ADC881CC5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3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CBC7-8A48-407F-860C-0416A49AAF32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1A38-B5B0-43F9-A787-60ADC881CC5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34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CBC7-8A48-407F-860C-0416A49AAF32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1A38-B5B0-43F9-A787-60ADC881CC5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69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CBC7-8A48-407F-860C-0416A49AAF32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1A38-B5B0-43F9-A787-60ADC881CC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4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CBC7-8A48-407F-860C-0416A49AAF32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1A38-B5B0-43F9-A787-60ADC881CC5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78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91BCBC7-8A48-407F-860C-0416A49AAF32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1A38-B5B0-43F9-A787-60ADC881CC5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26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BCBC7-8A48-407F-860C-0416A49AAF32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4FD1A38-B5B0-43F9-A787-60ADC881CC5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90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aforma.bvirtual.com.br/Leitor/Publicacao/2781/pdf/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jmeubank.github.io/tdm-gc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lite.org/" TargetMode="External"/><Relationship Id="rId5" Type="http://schemas.openxmlformats.org/officeDocument/2006/relationships/hyperlink" Target="http://www.codeblocks.org/" TargetMode="External"/><Relationship Id="rId4" Type="http://schemas.openxmlformats.org/officeDocument/2006/relationships/hyperlink" Target="https://visualstudio.microsoft.com/pt-br/free-developer-offer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C76C45-80F5-4B1E-91DE-E9CCF6585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pt-BR" sz="7200" dirty="0">
                <a:solidFill>
                  <a:srgbClr val="454545"/>
                </a:solidFill>
              </a:rPr>
              <a:t>Aula 01 Linguagem 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F937D4-BF7C-454D-B7BC-9C319608B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pt-BR" sz="1300">
                <a:solidFill>
                  <a:schemeClr val="accent1"/>
                </a:solidFill>
              </a:rPr>
              <a:t>Baseada no Livro: Treinamento Em Linguagem C</a:t>
            </a:r>
          </a:p>
          <a:p>
            <a:pPr algn="ctr">
              <a:lnSpc>
                <a:spcPct val="110000"/>
              </a:lnSpc>
            </a:pPr>
            <a:r>
              <a:rPr lang="pt-BR" sz="1300">
                <a:solidFill>
                  <a:schemeClr val="accent1"/>
                </a:solidFill>
              </a:rPr>
              <a:t>Mizrahi, Victorine Viviane. Treinamento em linguagem C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305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A1FDC-32BB-484A-BDE0-57DA422C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INSTRUÇÕES DE PROGRAMA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F2F96F6-F8AB-45B7-ABFE-D9B6423C900C}"/>
              </a:ext>
            </a:extLst>
          </p:cNvPr>
          <p:cNvSpPr txBox="1"/>
          <p:nvPr/>
        </p:nvSpPr>
        <p:spPr>
          <a:xfrm>
            <a:off x="969745" y="1992233"/>
            <a:ext cx="549843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#include &lt;</a:t>
            </a:r>
            <a:r>
              <a:rPr lang="pt-BR" sz="3200" dirty="0" err="1"/>
              <a:t>stdio.h</a:t>
            </a:r>
            <a:r>
              <a:rPr lang="pt-BR" sz="3200" dirty="0"/>
              <a:t>&gt; </a:t>
            </a:r>
          </a:p>
          <a:p>
            <a:r>
              <a:rPr lang="pt-BR" sz="3200" dirty="0"/>
              <a:t>#include &lt;</a:t>
            </a:r>
            <a:r>
              <a:rPr lang="pt-BR" sz="3200" dirty="0" err="1"/>
              <a:t>stdlib.h</a:t>
            </a:r>
            <a:r>
              <a:rPr lang="pt-BR" sz="3200" dirty="0"/>
              <a:t>&gt; </a:t>
            </a:r>
          </a:p>
          <a:p>
            <a:r>
              <a:rPr lang="pt-BR" sz="3200" dirty="0" err="1"/>
              <a:t>int</a:t>
            </a:r>
            <a:r>
              <a:rPr lang="pt-BR" sz="3200" dirty="0"/>
              <a:t> </a:t>
            </a:r>
            <a:r>
              <a:rPr lang="pt-BR" sz="3200" dirty="0" err="1"/>
              <a:t>main</a:t>
            </a:r>
            <a:r>
              <a:rPr lang="pt-BR" sz="3200" dirty="0"/>
              <a:t>() </a:t>
            </a:r>
          </a:p>
          <a:p>
            <a:r>
              <a:rPr lang="pt-BR" sz="3200" dirty="0"/>
              <a:t>{ </a:t>
            </a:r>
          </a:p>
          <a:p>
            <a:pPr lvl="1"/>
            <a:r>
              <a:rPr lang="pt-BR" sz="3200" dirty="0" err="1"/>
              <a:t>printf</a:t>
            </a:r>
            <a:r>
              <a:rPr lang="pt-BR" sz="3200" dirty="0"/>
              <a:t>("Primeiro programa."); </a:t>
            </a:r>
            <a:br>
              <a:rPr lang="pt-BR" sz="3200" dirty="0"/>
            </a:br>
            <a:r>
              <a:rPr lang="pt-BR" sz="3200" dirty="0"/>
              <a:t>system("PAUSE"); </a:t>
            </a:r>
          </a:p>
          <a:p>
            <a:pPr lvl="1"/>
            <a:r>
              <a:rPr lang="pt-BR" sz="3200" dirty="0" err="1"/>
              <a:t>return</a:t>
            </a:r>
            <a:r>
              <a:rPr lang="pt-BR" sz="3200" dirty="0"/>
              <a:t> 0; </a:t>
            </a:r>
          </a:p>
          <a:p>
            <a:pPr marL="0" lvl="1"/>
            <a:r>
              <a:rPr lang="pt-BR" sz="3200" dirty="0"/>
              <a:t>}</a:t>
            </a:r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E9D7792A-582F-4043-BBE6-2C4AD4BA1EB8}"/>
              </a:ext>
            </a:extLst>
          </p:cNvPr>
          <p:cNvSpPr/>
          <p:nvPr/>
        </p:nvSpPr>
        <p:spPr>
          <a:xfrm rot="5400000">
            <a:off x="6090385" y="3041585"/>
            <a:ext cx="216566" cy="343140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AFC0DBD-8591-4839-AD7D-6A27FCAB5953}"/>
              </a:ext>
            </a:extLst>
          </p:cNvPr>
          <p:cNvSpPr txBox="1"/>
          <p:nvPr/>
        </p:nvSpPr>
        <p:spPr>
          <a:xfrm>
            <a:off x="6978488" y="4865571"/>
            <a:ext cx="444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Desnecessário nas </a:t>
            </a:r>
            <a:r>
              <a:rPr lang="pt-BR" sz="2400" b="1" dirty="0">
                <a:solidFill>
                  <a:srgbClr val="FF0000"/>
                </a:solidFill>
              </a:rPr>
              <a:t>ferramentas</a:t>
            </a:r>
            <a:r>
              <a:rPr lang="pt-BR" sz="2000" b="1" dirty="0">
                <a:solidFill>
                  <a:srgbClr val="FF0000"/>
                </a:solidFill>
              </a:rPr>
              <a:t> atuais</a:t>
            </a:r>
          </a:p>
        </p:txBody>
      </p:sp>
    </p:spTree>
    <p:extLst>
      <p:ext uri="{BB962C8B-B14F-4D97-AF65-F5344CB8AC3E}">
        <p14:creationId xmlns:p14="http://schemas.microsoft.com/office/powerpoint/2010/main" val="36605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0A89E-1683-4626-A5BE-2ECAFF2F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A FUNÇÃO print()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2217A3-47A5-45AC-B5E7-DB49012D5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pt-BR" sz="2400">
                <a:solidFill>
                  <a:srgbClr val="000000"/>
                </a:solidFill>
              </a:rPr>
              <a:t>Exibe uma mensagem no console</a:t>
            </a:r>
          </a:p>
          <a:p>
            <a:endParaRPr lang="pt-BR" sz="2400">
              <a:solidFill>
                <a:srgbClr val="000000"/>
              </a:solidFill>
            </a:endParaRPr>
          </a:p>
          <a:p>
            <a:r>
              <a:rPr lang="pt-BR" sz="2400">
                <a:solidFill>
                  <a:srgbClr val="000000"/>
                </a:solidFill>
              </a:rPr>
              <a:t>Veremos várias formas de usá-la durante o curso</a:t>
            </a:r>
          </a:p>
        </p:txBody>
      </p:sp>
    </p:spTree>
    <p:extLst>
      <p:ext uri="{BB962C8B-B14F-4D97-AF65-F5344CB8AC3E}">
        <p14:creationId xmlns:p14="http://schemas.microsoft.com/office/powerpoint/2010/main" val="2331657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7F211-A79F-4C73-96E0-2444A569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PRÉ-PROCESSADOR E A DIRETIVA #include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02BA80-4BAA-4ABB-8D81-B9169711A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Uso Típico</a:t>
            </a:r>
          </a:p>
          <a:p>
            <a:endParaRPr lang="pt-BR" dirty="0"/>
          </a:p>
          <a:p>
            <a:r>
              <a:rPr lang="pt-BR" dirty="0"/>
              <a:t>#include &lt;</a:t>
            </a:r>
            <a:r>
              <a:rPr lang="pt-BR" dirty="0" err="1"/>
              <a:t>arquivo.h</a:t>
            </a:r>
            <a:r>
              <a:rPr lang="pt-BR" dirty="0"/>
              <a:t>&gt;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#include “</a:t>
            </a:r>
            <a:r>
              <a:rPr lang="pt-BR" dirty="0" err="1"/>
              <a:t>arquivo.h</a:t>
            </a:r>
            <a:r>
              <a:rPr lang="pt-BR" dirty="0"/>
              <a:t>”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1385ADEE-D591-4540-B3C3-1A81DE21C3D0}"/>
              </a:ext>
            </a:extLst>
          </p:cNvPr>
          <p:cNvSpPr/>
          <p:nvPr/>
        </p:nvSpPr>
        <p:spPr>
          <a:xfrm rot="10800000">
            <a:off x="4478954" y="2868328"/>
            <a:ext cx="4366661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82964D-BEA2-41C5-91A6-2BDC1ABF535D}"/>
              </a:ext>
            </a:extLst>
          </p:cNvPr>
          <p:cNvSpPr txBox="1"/>
          <p:nvPr/>
        </p:nvSpPr>
        <p:spPr>
          <a:xfrm>
            <a:off x="4966809" y="2339193"/>
            <a:ext cx="5747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Usado para os arquivos de cabeçalho das bibliotecas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F056FCF-8803-4C78-9DD7-0C96980250FD}"/>
              </a:ext>
            </a:extLst>
          </p:cNvPr>
          <p:cNvSpPr txBox="1"/>
          <p:nvPr/>
        </p:nvSpPr>
        <p:spPr>
          <a:xfrm>
            <a:off x="5302090" y="4258078"/>
            <a:ext cx="6751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Usado para os arquivos de cabeçalho feitos pelo programador</a:t>
            </a: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35071DCC-E64A-4E8D-BDEB-17DF0A8BAD94}"/>
              </a:ext>
            </a:extLst>
          </p:cNvPr>
          <p:cNvSpPr/>
          <p:nvPr/>
        </p:nvSpPr>
        <p:spPr>
          <a:xfrm rot="10800000">
            <a:off x="4522265" y="4929440"/>
            <a:ext cx="4366661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23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52C51-AD2A-45B7-B6AE-C09FC883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CÓDIGOS ESPECIAIS (caracteres)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95DF9F5-85A8-430D-99BB-7B9E6E68B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335" t="16442" r="19057" b="12552"/>
          <a:stretch/>
        </p:blipFill>
        <p:spPr>
          <a:xfrm>
            <a:off x="519001" y="1786121"/>
            <a:ext cx="5833674" cy="44799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4492AE5-4CD2-462F-8A73-FB568319C0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29" t="12911" r="23684" b="18737"/>
          <a:stretch/>
        </p:blipFill>
        <p:spPr>
          <a:xfrm>
            <a:off x="6352675" y="1705761"/>
            <a:ext cx="4851132" cy="468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8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0A9FD-67AA-4EDD-A24C-B4DB360F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Comentários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7376683-0BD6-44B6-9C93-6C924BB53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244" t="18658" r="20143" b="41525"/>
          <a:stretch/>
        </p:blipFill>
        <p:spPr>
          <a:xfrm>
            <a:off x="115503" y="1568916"/>
            <a:ext cx="8479856" cy="447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65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FE4C1-4A94-4002-A2AD-556C30F4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0000"/>
                </a:solidFill>
              </a:rPr>
              <a:t>CONSTANTES NUMÉRICAS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6C9610E-0D4E-4A0D-A54E-A17D76B45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157642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1325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49FC0-2D4D-4CE2-B83E-A67A38C0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1076960"/>
            <a:ext cx="5862320" cy="2722880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rgbClr val="FF0000"/>
                </a:solidFill>
              </a:rPr>
              <a:t>Escrever texto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516B895-C978-418E-8520-CCB68EB12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43055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2696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2D32B9-CD61-45D6-9D2B-9A633F03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322E29-5154-43CA-B4A0-6AA9D63A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pt-BR"/>
              <a:t>Uma variável em C é um espaço de memória reservado para armazenar um certo tipo de dado e tendo um nome para referenciar o seu conteúdo. </a:t>
            </a:r>
          </a:p>
          <a:p>
            <a:endParaRPr lang="pt-BR"/>
          </a:p>
          <a:p>
            <a:r>
              <a:rPr lang="pt-BR"/>
              <a:t>O espaço de memória ocupado por uma variável pode ser compartilhado por diferentes valores segundo certas circunstâncias. Em outras palavras, uma variável é um espaço de memória que pode conter, a cada tempo, valores diferentes.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763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343D7-A237-4EB2-AFEC-941F0DB4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MODIFICADORES DE TIPO (tipos de variáveis)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8920F75-41A2-449A-A2B1-F75D7841F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180" t="28326" r="20682" b="14002"/>
          <a:stretch/>
        </p:blipFill>
        <p:spPr>
          <a:xfrm>
            <a:off x="1808480" y="1375728"/>
            <a:ext cx="7437120" cy="526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63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8BDBF-09EC-4145-A29B-37B3DB66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INICIALIZANDO VARIÁVEIS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7B5C5E-2BB3-4F53-AFBC-FDD778F33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70" t="27704" r="24114" b="30222"/>
          <a:stretch/>
        </p:blipFill>
        <p:spPr>
          <a:xfrm>
            <a:off x="838200" y="1437639"/>
            <a:ext cx="9489440" cy="480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1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216D9FD-860F-4F5C-8D9B-CE700207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04E83D-2873-4526-BD14-5816FDA1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51" y="977028"/>
            <a:ext cx="3333410" cy="5237503"/>
          </a:xfrm>
        </p:spPr>
        <p:txBody>
          <a:bodyPr anchor="ctr">
            <a:normAutofit/>
          </a:bodyPr>
          <a:lstStyle/>
          <a:p>
            <a:r>
              <a:rPr lang="pt-BR"/>
              <a:t>Plano de Ensino 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D074069-7026-466C-B495-20FB9578C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993" y="0"/>
            <a:ext cx="7538007" cy="6858000"/>
          </a:xfrm>
          <a:prstGeom prst="rect">
            <a:avLst/>
          </a:prstGeom>
          <a:solidFill>
            <a:schemeClr val="tx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1685D80-4D5A-471F-9215-651424F47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787" y="0"/>
            <a:ext cx="1645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04D559-2AC8-42EF-A5F1-8A33BE540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954" y="977029"/>
            <a:ext cx="5428789" cy="5237503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4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CURSO: </a:t>
            </a:r>
            <a:r>
              <a:rPr lang="pt-BR" sz="140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Tecnologia em Análise e Desenvolvimento de Sistemas</a:t>
            </a:r>
            <a:endParaRPr lang="pt-BR" sz="140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pt-BR" sz="14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SÉRIE: 2º período</a:t>
            </a:r>
            <a:r>
              <a:rPr lang="pt-BR" sz="140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(semestral)</a:t>
            </a:r>
            <a:endParaRPr lang="pt-BR" sz="140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tabLst>
                <a:tab pos="854710" algn="r"/>
                <a:tab pos="4725035" algn="r"/>
                <a:tab pos="5535295" algn="l"/>
                <a:tab pos="9225915" algn="l"/>
              </a:tabLst>
            </a:pPr>
            <a:r>
              <a:rPr lang="pt-BR" sz="14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DISCIPLINA: LINGUAGEM E TÉCNICAS DE PROGRAMAÇÃO</a:t>
            </a:r>
            <a:endParaRPr lang="pt-BR" sz="140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pt-BR" sz="14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CARGA HORÁRIA SEMANAL: </a:t>
            </a:r>
            <a:r>
              <a:rPr lang="pt-BR" sz="140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06 horas/aula</a:t>
            </a:r>
            <a:endParaRPr lang="pt-BR" sz="140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pt-BR" sz="14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CARGA HORÁRIA SEMESTRAL: </a:t>
            </a:r>
            <a:r>
              <a:rPr lang="pt-BR" sz="140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120 horas/aula</a:t>
            </a:r>
          </a:p>
          <a:p>
            <a:pPr>
              <a:lnSpc>
                <a:spcPct val="110000"/>
              </a:lnSpc>
            </a:pPr>
            <a:endParaRPr lang="pt-BR" sz="140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pt-BR" sz="14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Ementa</a:t>
            </a:r>
          </a:p>
          <a:p>
            <a:pPr>
              <a:lnSpc>
                <a:spcPct val="110000"/>
              </a:lnSpc>
            </a:pPr>
            <a:r>
              <a:rPr lang="pt-BR" sz="140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Algoritmos. Estruturas fundamentais de algoritmos: sequência, tomada de decisão e repetição. Estrutura de Dados. Introdução à linguagem de programação.  A linguagem de programação C. Fundamentos de programação estruturada. Macros e Funções. Vetores, Strings e Matrizes. Estruturas e Uniões. Ponteiros. Funções de entrada e saída. Funções gráficas e textos. Filas, Pilhas, Listas encadeadas. Árvores de busca binária. Práticas laboratoriais. </a:t>
            </a:r>
            <a:endParaRPr lang="pt-BR" sz="140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pt-BR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408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A3B6F3-87D2-467C-AA3C-4971FC2E4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pt-BR"/>
              <a:t>VARIÁVEIS EM PONTO FLUTUANTE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8FA6AF4-24FB-43B7-853C-D127525BEC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699812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6816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B02713-7832-4359-B50B-A71E1ACB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pt-BR" sz="3600" dirty="0"/>
              <a:t>O MODIFICADOR </a:t>
            </a:r>
            <a:r>
              <a:rPr lang="pt-BR" sz="3600" dirty="0" err="1"/>
              <a:t>unsigned</a:t>
            </a:r>
            <a:r>
              <a:rPr lang="pt-BR" sz="3600" dirty="0"/>
              <a:t> </a:t>
            </a:r>
            <a:br>
              <a:rPr lang="pt-BR" sz="3600" dirty="0"/>
            </a:br>
            <a:r>
              <a:rPr lang="pt-BR" sz="3600" dirty="0"/>
              <a:t>(SEM SINAL)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4A34D3-99E5-4D6A-AB55-C2D9B6210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pt-BR" dirty="0">
                <a:solidFill>
                  <a:srgbClr val="000000"/>
                </a:solidFill>
              </a:rPr>
              <a:t>Usado para escrever números positivos</a:t>
            </a:r>
          </a:p>
          <a:p>
            <a:pPr>
              <a:lnSpc>
                <a:spcPct val="110000"/>
              </a:lnSpc>
            </a:pPr>
            <a:endParaRPr lang="pt-BR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pt-BR" dirty="0">
                <a:solidFill>
                  <a:srgbClr val="000000"/>
                </a:solidFill>
              </a:rPr>
              <a:t>Se tivéssemos um número de 4 bits.</a:t>
            </a:r>
          </a:p>
          <a:p>
            <a:pPr lvl="1">
              <a:lnSpc>
                <a:spcPct val="110000"/>
              </a:lnSpc>
            </a:pPr>
            <a:r>
              <a:rPr lang="pt-BR" dirty="0">
                <a:solidFill>
                  <a:srgbClr val="000000"/>
                </a:solidFill>
              </a:rPr>
              <a:t>Podemos representar até 16 número.</a:t>
            </a:r>
          </a:p>
          <a:p>
            <a:pPr lvl="1">
              <a:lnSpc>
                <a:spcPct val="110000"/>
              </a:lnSpc>
            </a:pPr>
            <a:endParaRPr lang="pt-BR" dirty="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pt-BR" dirty="0">
                <a:solidFill>
                  <a:srgbClr val="000000"/>
                </a:solidFill>
              </a:rPr>
              <a:t>Se for com sinal podemos representar os números de -8 até 7</a:t>
            </a:r>
          </a:p>
          <a:p>
            <a:pPr lvl="1">
              <a:lnSpc>
                <a:spcPct val="110000"/>
              </a:lnSpc>
            </a:pPr>
            <a:endParaRPr lang="pt-BR" dirty="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pt-BR" dirty="0">
                <a:solidFill>
                  <a:srgbClr val="000000"/>
                </a:solidFill>
              </a:rPr>
              <a:t>Se for sem sinal, então </a:t>
            </a:r>
            <a:r>
              <a:rPr lang="pt-BR" dirty="0" err="1">
                <a:solidFill>
                  <a:srgbClr val="000000"/>
                </a:solidFill>
              </a:rPr>
              <a:t>reprensetar</a:t>
            </a:r>
            <a:r>
              <a:rPr lang="pt-BR" dirty="0">
                <a:solidFill>
                  <a:srgbClr val="000000"/>
                </a:solidFill>
              </a:rPr>
              <a:t> os números de 0 a 15</a:t>
            </a:r>
          </a:p>
          <a:p>
            <a:pPr>
              <a:lnSpc>
                <a:spcPct val="110000"/>
              </a:lnSpc>
            </a:pP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411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93588-5E44-4C72-98BC-965E4501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NOMES DE VARIÁVEIS.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D5C99A-CBD6-44DD-A8A6-976708DDD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escolha de nomes significativos para suas variáveis pode ajudá-lo a entender o que o programa faz e a prevenir erros. Você pode usar quantos caracteres quiser para um nome de variável, com o primeiro sendo obrigatoriamente uma letra ou o caractere de sublinhado. O nome de uma variável pode conter letras maiúsculas ou minúsculas, dígitos entre 0 e 9 e o caractere de sublinhado.</a:t>
            </a:r>
          </a:p>
          <a:p>
            <a:endParaRPr lang="pt-BR" dirty="0"/>
          </a:p>
          <a:p>
            <a:r>
              <a:rPr lang="pt-BR" dirty="0"/>
              <a:t>Somente os primeiros 247 caracteres são significativos, e uma variável não pode ter o mesmo nome de uma palavra-chave da linguagem. A tabela a seguir mostra as palavras chaves.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1493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6DB95-E7EA-4FCA-8133-84FCC89C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PALAVRAS-CHAVE DE C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878AC82-52D3-41EC-A447-8422DF708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319" t="57745" r="24715" b="15403"/>
          <a:stretch/>
        </p:blipFill>
        <p:spPr>
          <a:xfrm>
            <a:off x="1463040" y="1930399"/>
            <a:ext cx="7843074" cy="269240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BC1E5ED-E430-4C02-AF8D-D992DC3F3A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60" t="22519" r="23524" b="61926"/>
          <a:stretch/>
        </p:blipFill>
        <p:spPr>
          <a:xfrm>
            <a:off x="1838960" y="4542907"/>
            <a:ext cx="7315200" cy="145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15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F34BA-4B27-48E9-8681-44E0CD16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ASCII (APENDICÊ DO LIVRO)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3590462-0D5C-4C2F-9071-474F8F35B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053" t="14783" r="22263" b="21707"/>
          <a:stretch/>
        </p:blipFill>
        <p:spPr>
          <a:xfrm>
            <a:off x="838200" y="1252477"/>
            <a:ext cx="3723640" cy="538739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DCF3C09-6061-4A93-8D13-25E042E35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15852" r="21261" b="22370"/>
          <a:stretch/>
        </p:blipFill>
        <p:spPr>
          <a:xfrm>
            <a:off x="4460240" y="1381759"/>
            <a:ext cx="3622040" cy="51725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03DA563-C3DA-45B5-B20E-6B5C60575A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14518" r="22639" b="21926"/>
          <a:stretch/>
        </p:blipFill>
        <p:spPr>
          <a:xfrm>
            <a:off x="7950200" y="1302012"/>
            <a:ext cx="3403600" cy="525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07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A9405-462D-419D-9E9C-9FCC9D0B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9300BE-1989-4F2A-8E4C-410426DFE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Faremos Juntos.</a:t>
            </a:r>
          </a:p>
        </p:txBody>
      </p:sp>
    </p:spTree>
    <p:extLst>
      <p:ext uri="{BB962C8B-B14F-4D97-AF65-F5344CB8AC3E}">
        <p14:creationId xmlns:p14="http://schemas.microsoft.com/office/powerpoint/2010/main" val="82849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E76C3-0339-44E1-B8BE-0093AC43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pic>
        <p:nvPicPr>
          <p:cNvPr id="5" name="Imagem 4" descr="Foto 1 - Livro - Treinamento em Linguagem C">
            <a:extLst>
              <a:ext uri="{FF2B5EF4-FFF2-40B4-BE49-F238E27FC236}">
                <a16:creationId xmlns:a16="http://schemas.microsoft.com/office/drawing/2014/main" id="{E23824D2-3547-459A-8096-59940D1BD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1977349"/>
            <a:ext cx="2723615" cy="302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F979FDAB-C3BA-4595-9915-206572F9F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601912"/>
              </p:ext>
            </p:extLst>
          </p:nvPr>
        </p:nvGraphicFramePr>
        <p:xfrm>
          <a:off x="3198193" y="2952661"/>
          <a:ext cx="7797800" cy="250888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98283199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8500706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6798192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751654098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585245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Mês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Segunda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Quinta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504194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Agoto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17, 20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Aula Inaulgural e  Capítulo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Aula Inaulgural e  Capítulo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3298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24, 27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Capítulo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Capítulo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52854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 03/09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Capítulo 3 e Capítulo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Capítulo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891477"/>
                  </a:ext>
                </a:extLst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Setembro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FERIADO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Capítulo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69431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14, 17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Capítulo 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Capítulo 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01151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21, 24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Capítulo 5 alguma coisa do Capítulo 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Capítulo 5 alguma coisa do Capítulo 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30828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 1/10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Capítulo 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Capítulo 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96883"/>
                  </a:ext>
                </a:extLst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Outubro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5, 8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Capítulo 8 e Capítulo 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Capítulo 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65837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FERIADO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Capítulo 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25339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19, 22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Capítulo 10 e Capítulo 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Capítulo 9  e Capítulo 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22271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26, 29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Capítulo 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Capítulo 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604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FERIADO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Capítulo 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593007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A09B02C3-B63C-4E85-A7BC-0E141C6644C7}"/>
              </a:ext>
            </a:extLst>
          </p:cNvPr>
          <p:cNvSpPr txBox="1"/>
          <p:nvPr/>
        </p:nvSpPr>
        <p:spPr>
          <a:xfrm>
            <a:off x="3135429" y="2195977"/>
            <a:ext cx="7571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Livro:</a:t>
            </a:r>
            <a:r>
              <a:rPr lang="pt-BR" dirty="0"/>
              <a:t> </a:t>
            </a:r>
            <a:r>
              <a:rPr lang="pt-BR" sz="18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https://plataforma.bvirtual.com.br/Leitor/Publicacao/2781/pdf/0</a:t>
            </a:r>
            <a:r>
              <a:rPr lang="pt-BR" dirty="0"/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53F8A1D-308D-4894-99CB-BE05E235AB8D}"/>
              </a:ext>
            </a:extLst>
          </p:cNvPr>
          <p:cNvSpPr txBox="1"/>
          <p:nvPr/>
        </p:nvSpPr>
        <p:spPr>
          <a:xfrm>
            <a:off x="3198193" y="1439293"/>
            <a:ext cx="8414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Treinamento em Linguagem  C - </a:t>
            </a:r>
            <a:r>
              <a:rPr lang="pt-BR" dirty="0" err="1"/>
              <a:t>Victorine</a:t>
            </a:r>
            <a:r>
              <a:rPr lang="pt-BR" dirty="0"/>
              <a:t> Viviane </a:t>
            </a:r>
            <a:r>
              <a:rPr lang="pt-BR" dirty="0" err="1"/>
              <a:t>Mizrahi</a:t>
            </a:r>
            <a:r>
              <a:rPr lang="pt-BR" dirty="0"/>
              <a:t>  -  Tem na biblioteca virtual.</a:t>
            </a:r>
          </a:p>
        </p:txBody>
      </p:sp>
    </p:spTree>
    <p:extLst>
      <p:ext uri="{BB962C8B-B14F-4D97-AF65-F5344CB8AC3E}">
        <p14:creationId xmlns:p14="http://schemas.microsoft.com/office/powerpoint/2010/main" val="304064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6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37E9CA4-9588-4364-8DC2-BD09791C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20" y="721332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Softwares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6B5708D-151E-4E31-9A98-F6EA5A1DE421}"/>
              </a:ext>
            </a:extLst>
          </p:cNvPr>
          <p:cNvSpPr txBox="1"/>
          <p:nvPr/>
        </p:nvSpPr>
        <p:spPr>
          <a:xfrm>
            <a:off x="714165" y="1975536"/>
            <a:ext cx="352652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i="0" u="none" strike="noStrike" dirty="0"/>
              <a:t>GCC:</a:t>
            </a:r>
            <a:r>
              <a:rPr lang="en-US" dirty="0"/>
              <a:t> </a:t>
            </a:r>
            <a:r>
              <a:rPr lang="en-US" b="0" i="0" u="sng" strike="noStrike" dirty="0">
                <a:hlinkClick r:id="rId2"/>
              </a:rPr>
              <a:t>https://jmeubank.github.io/tdm-gcc/</a:t>
            </a:r>
            <a:r>
              <a:rPr lang="en-US" dirty="0"/>
              <a:t>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3D43A57-4648-49F8-A869-DCC497B02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114231"/>
              </p:ext>
            </p:extLst>
          </p:nvPr>
        </p:nvGraphicFramePr>
        <p:xfrm>
          <a:off x="5942076" y="2210754"/>
          <a:ext cx="5030724" cy="1677356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1484388">
                  <a:extLst>
                    <a:ext uri="{9D8B030D-6E8A-4147-A177-3AD203B41FA5}">
                      <a16:colId xmlns:a16="http://schemas.microsoft.com/office/drawing/2014/main" val="3751696561"/>
                    </a:ext>
                  </a:extLst>
                </a:gridCol>
                <a:gridCol w="3546336">
                  <a:extLst>
                    <a:ext uri="{9D8B030D-6E8A-4147-A177-3AD203B41FA5}">
                      <a16:colId xmlns:a16="http://schemas.microsoft.com/office/drawing/2014/main" val="419387015"/>
                    </a:ext>
                  </a:extLst>
                </a:gridCol>
              </a:tblGrid>
              <a:tr h="716934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Visual Studio</a:t>
                      </a:r>
                      <a:endParaRPr lang="pt-BR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89" marR="9937" marT="101453" marB="101453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sng" strike="noStrike" cap="none" spc="0" dirty="0">
                          <a:solidFill>
                            <a:schemeClr val="bg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https://visualstudio.microsoft.com/pt-br/free-developer-offers/</a:t>
                      </a:r>
                      <a:endParaRPr lang="pt-BR" sz="1600" b="0" i="0" u="sng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89" marR="9937" marT="101453" marB="10145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340033"/>
                  </a:ext>
                </a:extLst>
              </a:tr>
              <a:tr h="48021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Code::Blocks</a:t>
                      </a:r>
                      <a:endParaRPr lang="pt-BR" sz="16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89" marR="9937" marT="101453" marB="101453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sng" strike="noStrike" cap="none" spc="0" dirty="0">
                          <a:solidFill>
                            <a:schemeClr val="bg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http://www.codeblocks.org/</a:t>
                      </a:r>
                      <a:endParaRPr lang="pt-BR" sz="1600" b="0" i="0" u="sng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89" marR="9937" marT="101453" marB="10145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670241"/>
                  </a:ext>
                </a:extLst>
              </a:tr>
              <a:tr h="48021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CodeLite</a:t>
                      </a:r>
                      <a:endParaRPr lang="pt-BR" sz="16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89" marR="9937" marT="101453" marB="101453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sng" strike="noStrike" cap="none" spc="0" dirty="0">
                          <a:solidFill>
                            <a:schemeClr val="bg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https://codelite.org/</a:t>
                      </a:r>
                      <a:endParaRPr lang="pt-BR" sz="1600" b="0" i="0" u="sng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89" marR="9937" marT="101453" marB="10145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516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15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C3908D-0EA4-4D7D-A6D3-EFB2CA78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pt-BR"/>
              <a:t>Avaliação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9CFCC-666E-40A2-AEB0-97D582DFD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pt-BR"/>
              <a:t>Uma prova com peso 8 </a:t>
            </a:r>
          </a:p>
          <a:p>
            <a:pPr lvl="1"/>
            <a:r>
              <a:rPr lang="pt-BR"/>
              <a:t>Provalmente terá 10 questões e será feita no forms</a:t>
            </a:r>
          </a:p>
          <a:p>
            <a:endParaRPr lang="pt-BR"/>
          </a:p>
          <a:p>
            <a:endParaRPr lang="pt-BR"/>
          </a:p>
          <a:p>
            <a:r>
              <a:rPr lang="pt-BR"/>
              <a:t>Uma lista de exercícios com peso 2</a:t>
            </a:r>
          </a:p>
          <a:p>
            <a:pPr lvl="1"/>
            <a:r>
              <a:rPr lang="pt-BR"/>
              <a:t>Em Breve será definida um lista de entrega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66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7B1B80-E549-447F-85C3-FFC3E2FB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pt-BR"/>
              <a:t>Aulas Teóricas / Práticas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1A6087-BFD6-4C6E-84C8-07F2A3CB1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pt-BR"/>
              <a:t>Segundas Feiras Aulas Teóricas Todas as turmas juntas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Quinta Feira aulas Práticas com um professor para cada turma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2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2CF1C0-438E-4D0A-BCEA-4E2B1666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pt-BR"/>
              <a:t>Conceitos Básicos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4E00FC-F163-45DA-A71F-5AC3BEE2F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100"/>
              <a:t>Compiladores </a:t>
            </a:r>
          </a:p>
          <a:p>
            <a:pPr>
              <a:lnSpc>
                <a:spcPct val="110000"/>
              </a:lnSpc>
            </a:pPr>
            <a:r>
              <a:rPr lang="pt-BR" sz="1100"/>
              <a:t>A estrutura básica de um programa em C </a:t>
            </a:r>
          </a:p>
          <a:p>
            <a:pPr>
              <a:lnSpc>
                <a:spcPct val="110000"/>
              </a:lnSpc>
            </a:pPr>
            <a:r>
              <a:rPr lang="pt-BR" sz="1100"/>
              <a:t>A função main() </a:t>
            </a:r>
          </a:p>
          <a:p>
            <a:pPr>
              <a:lnSpc>
                <a:spcPct val="110000"/>
              </a:lnSpc>
            </a:pPr>
            <a:r>
              <a:rPr lang="pt-BR" sz="1100"/>
              <a:t>O nome das funções Instruções de programa </a:t>
            </a:r>
          </a:p>
          <a:p>
            <a:pPr>
              <a:lnSpc>
                <a:spcPct val="110000"/>
              </a:lnSpc>
            </a:pPr>
            <a:r>
              <a:rPr lang="pt-BR" sz="1100"/>
              <a:t>A função printf() </a:t>
            </a:r>
          </a:p>
          <a:p>
            <a:pPr>
              <a:lnSpc>
                <a:spcPct val="110000"/>
              </a:lnSpc>
            </a:pPr>
            <a:r>
              <a:rPr lang="pt-BR" sz="1100"/>
              <a:t>A função system() </a:t>
            </a:r>
          </a:p>
          <a:p>
            <a:pPr>
              <a:lnSpc>
                <a:spcPct val="110000"/>
              </a:lnSpc>
            </a:pPr>
            <a:r>
              <a:rPr lang="pt-BR" sz="1100"/>
              <a:t>O pré-processador e a diretiva #include</a:t>
            </a:r>
          </a:p>
          <a:p>
            <a:pPr>
              <a:lnSpc>
                <a:spcPct val="110000"/>
              </a:lnSpc>
            </a:pPr>
            <a:r>
              <a:rPr lang="pt-BR" sz="1100"/>
              <a:t> Comentários de programa </a:t>
            </a:r>
          </a:p>
          <a:p>
            <a:pPr>
              <a:lnSpc>
                <a:spcPct val="110000"/>
              </a:lnSpc>
            </a:pPr>
            <a:r>
              <a:rPr lang="pt-BR" sz="1100"/>
              <a:t>Constantes numéricas </a:t>
            </a:r>
          </a:p>
          <a:p>
            <a:pPr>
              <a:lnSpc>
                <a:spcPct val="110000"/>
              </a:lnSpc>
            </a:pPr>
            <a:r>
              <a:rPr lang="pt-BR" sz="1100"/>
              <a:t>Variáveis </a:t>
            </a:r>
          </a:p>
          <a:p>
            <a:pPr>
              <a:lnSpc>
                <a:spcPct val="110000"/>
              </a:lnSpc>
            </a:pPr>
            <a:r>
              <a:rPr lang="pt-BR" sz="1100"/>
              <a:t>Palavras-chave de C </a:t>
            </a:r>
          </a:p>
          <a:p>
            <a:pPr>
              <a:lnSpc>
                <a:spcPct val="110000"/>
              </a:lnSpc>
            </a:pPr>
            <a:r>
              <a:rPr lang="pt-BR" sz="1100"/>
              <a:t>Explorando a função printf()</a:t>
            </a:r>
          </a:p>
          <a:p>
            <a:pPr>
              <a:lnSpc>
                <a:spcPct val="110000"/>
              </a:lnSpc>
            </a:pPr>
            <a:r>
              <a:rPr lang="pt-BR" sz="1100"/>
              <a:t> Imprimindo caracteres gráficos</a:t>
            </a:r>
          </a:p>
          <a:p>
            <a:pPr>
              <a:lnSpc>
                <a:spcPct val="110000"/>
              </a:lnSpc>
            </a:pPr>
            <a:endParaRPr lang="pt-BR" sz="11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71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5FF49C-3263-4910-9223-4C375AC1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pt-BR"/>
              <a:t>Compiladores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294763-3773-4F13-A2E3-654742D05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pt-BR" dirty="0" err="1"/>
              <a:t>Limguagens</a:t>
            </a:r>
            <a:r>
              <a:rPr lang="pt-BR" dirty="0"/>
              <a:t> Compiladas</a:t>
            </a:r>
          </a:p>
          <a:p>
            <a:endParaRPr lang="pt-BR" dirty="0"/>
          </a:p>
          <a:p>
            <a:pPr lvl="1"/>
            <a:r>
              <a:rPr lang="pt-BR" dirty="0"/>
              <a:t>C/C++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Linguagens Interpretadas</a:t>
            </a:r>
          </a:p>
          <a:p>
            <a:pPr marL="0" indent="0">
              <a:buNone/>
            </a:pPr>
            <a:r>
              <a:rPr lang="pt-BR" dirty="0"/>
              <a:t>	Python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Javascript</a:t>
            </a:r>
            <a:endParaRPr lang="pt-B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12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42008-ED6F-455A-8FD9-9BB9DE52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estrutura básica de um programa em C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7EA569-B8DC-4035-AF12-F699B3342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Estrutura de uma função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E979F6-D79C-4F8D-A1A6-C4D54A7E0E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827143-8773-4E1B-B46D-AB266241B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Função onde o programa inicia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6C28606-726F-4DB5-BCE8-F81B546BC06C}"/>
              </a:ext>
            </a:extLst>
          </p:cNvPr>
          <p:cNvSpPr txBox="1"/>
          <p:nvPr/>
        </p:nvSpPr>
        <p:spPr>
          <a:xfrm>
            <a:off x="940869" y="3429000"/>
            <a:ext cx="45262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tipo </a:t>
            </a:r>
            <a:r>
              <a:rPr lang="pt-BR" dirty="0" err="1"/>
              <a:t>nomeFunc</a:t>
            </a:r>
            <a:r>
              <a:rPr lang="pt-BR" dirty="0"/>
              <a:t>(declaração dos parâmetros) </a:t>
            </a:r>
          </a:p>
          <a:p>
            <a:r>
              <a:rPr lang="pt-BR" dirty="0"/>
              <a:t>{ </a:t>
            </a:r>
          </a:p>
          <a:p>
            <a:r>
              <a:rPr lang="pt-BR" dirty="0"/>
              <a:t>	declaração de variáveis; </a:t>
            </a:r>
          </a:p>
          <a:p>
            <a:r>
              <a:rPr lang="pt-BR" dirty="0"/>
              <a:t>	instrução_2; </a:t>
            </a:r>
          </a:p>
          <a:p>
            <a:r>
              <a:rPr lang="pt-BR" dirty="0"/>
              <a:t>	.............. </a:t>
            </a:r>
          </a:p>
          <a:p>
            <a:r>
              <a:rPr lang="pt-BR" dirty="0"/>
              <a:t>	</a:t>
            </a:r>
            <a:r>
              <a:rPr lang="pt-BR" dirty="0" err="1"/>
              <a:t>instrução_n</a:t>
            </a:r>
            <a:r>
              <a:rPr lang="pt-BR" dirty="0"/>
              <a:t>; </a:t>
            </a:r>
          </a:p>
          <a:p>
            <a:r>
              <a:rPr lang="pt-BR" dirty="0"/>
              <a:t>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var_tipo</a:t>
            </a:r>
            <a:r>
              <a:rPr lang="pt-BR" dirty="0"/>
              <a:t>; </a:t>
            </a:r>
          </a:p>
          <a:p>
            <a:r>
              <a:rPr lang="pt-BR" dirty="0"/>
              <a:t>}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27DA712-773B-4315-BD66-0353D2014F8C}"/>
              </a:ext>
            </a:extLst>
          </p:cNvPr>
          <p:cNvSpPr txBox="1"/>
          <p:nvPr/>
        </p:nvSpPr>
        <p:spPr>
          <a:xfrm>
            <a:off x="7000775" y="3429000"/>
            <a:ext cx="28651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 err="1"/>
              <a:t>int</a:t>
            </a:r>
            <a:r>
              <a:rPr lang="pt-BR" sz="3600" dirty="0"/>
              <a:t> </a:t>
            </a:r>
            <a:r>
              <a:rPr lang="pt-BR" sz="3600" dirty="0" err="1"/>
              <a:t>main</a:t>
            </a:r>
            <a:r>
              <a:rPr lang="pt-BR" sz="3600" dirty="0"/>
              <a:t>() </a:t>
            </a:r>
          </a:p>
          <a:p>
            <a:r>
              <a:rPr lang="pt-BR" sz="3600" dirty="0"/>
              <a:t>{ </a:t>
            </a:r>
          </a:p>
          <a:p>
            <a:r>
              <a:rPr lang="pt-BR" sz="3600" dirty="0"/>
              <a:t>	</a:t>
            </a:r>
            <a:r>
              <a:rPr lang="pt-BR" sz="3600" dirty="0" err="1"/>
              <a:t>return</a:t>
            </a:r>
            <a:r>
              <a:rPr lang="pt-BR" sz="3600" dirty="0"/>
              <a:t> 0; </a:t>
            </a:r>
          </a:p>
          <a:p>
            <a:r>
              <a:rPr lang="pt-BR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910918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986</Words>
  <Application>Microsoft Office PowerPoint</Application>
  <PresentationFormat>Widescreen</PresentationFormat>
  <Paragraphs>193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Gill Sans MT</vt:lpstr>
      <vt:lpstr>Times New Roman</vt:lpstr>
      <vt:lpstr>Galeria</vt:lpstr>
      <vt:lpstr>Aula 01 Linguagem C</vt:lpstr>
      <vt:lpstr>Plano de Ensino </vt:lpstr>
      <vt:lpstr>Cronograma</vt:lpstr>
      <vt:lpstr>Softwares</vt:lpstr>
      <vt:lpstr>Avaliação</vt:lpstr>
      <vt:lpstr>Aulas Teóricas / Práticas</vt:lpstr>
      <vt:lpstr>Conceitos Básicos</vt:lpstr>
      <vt:lpstr>Compiladores</vt:lpstr>
      <vt:lpstr>A estrutura básica de um programa em C</vt:lpstr>
      <vt:lpstr>INSTRUÇÕES DE PROGRAMA</vt:lpstr>
      <vt:lpstr>A FUNÇÃO print()</vt:lpstr>
      <vt:lpstr>O PRÉ-PROCESSADOR E A DIRETIVA #include</vt:lpstr>
      <vt:lpstr>CÓDIGOS ESPECIAIS (caracteres)</vt:lpstr>
      <vt:lpstr>Comentários</vt:lpstr>
      <vt:lpstr>CONSTANTES NUMÉRICAS</vt:lpstr>
      <vt:lpstr>Escrever texto</vt:lpstr>
      <vt:lpstr>Variáveis</vt:lpstr>
      <vt:lpstr>MODIFICADORES DE TIPO (tipos de variáveis)</vt:lpstr>
      <vt:lpstr>INICIALIZANDO VARIÁVEIS</vt:lpstr>
      <vt:lpstr>VARIÁVEIS EM PONTO FLUTUANTE</vt:lpstr>
      <vt:lpstr>O MODIFICADOR unsigned  (SEM SINAL)</vt:lpstr>
      <vt:lpstr>NOMES DE VARIÁVEIS.</vt:lpstr>
      <vt:lpstr>PALAVRAS-CHAVE DE C</vt:lpstr>
      <vt:lpstr>Tabela ASCII (APENDICÊ DO LIVRO)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01 Linguagem C</dc:title>
  <dc:creator>Angel Martinez</dc:creator>
  <cp:lastModifiedBy>Angel Martinez</cp:lastModifiedBy>
  <cp:revision>1</cp:revision>
  <dcterms:created xsi:type="dcterms:W3CDTF">2020-08-17T18:07:38Z</dcterms:created>
  <dcterms:modified xsi:type="dcterms:W3CDTF">2020-08-17T18:10:13Z</dcterms:modified>
</cp:coreProperties>
</file>