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26"/>
  </p:notesMasterIdLst>
  <p:handoutMasterIdLst>
    <p:handoutMasterId r:id="rId27"/>
  </p:handoutMasterIdLst>
  <p:sldIdLst>
    <p:sldId id="438" r:id="rId3"/>
    <p:sldId id="538" r:id="rId4"/>
    <p:sldId id="440" r:id="rId5"/>
    <p:sldId id="648" r:id="rId6"/>
    <p:sldId id="669" r:id="rId7"/>
    <p:sldId id="682" r:id="rId8"/>
    <p:sldId id="683" r:id="rId9"/>
    <p:sldId id="684" r:id="rId10"/>
    <p:sldId id="685" r:id="rId11"/>
    <p:sldId id="678" r:id="rId12"/>
    <p:sldId id="672" r:id="rId13"/>
    <p:sldId id="686" r:id="rId14"/>
    <p:sldId id="687" r:id="rId15"/>
    <p:sldId id="688" r:id="rId16"/>
    <p:sldId id="673" r:id="rId17"/>
    <p:sldId id="689" r:id="rId18"/>
    <p:sldId id="674" r:id="rId19"/>
    <p:sldId id="679" r:id="rId20"/>
    <p:sldId id="675" r:id="rId21"/>
    <p:sldId id="690" r:id="rId22"/>
    <p:sldId id="691" r:id="rId23"/>
    <p:sldId id="659" r:id="rId24"/>
    <p:sldId id="467" r:id="rId25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71" autoAdjust="0"/>
    <p:restoredTop sz="71608" autoAdjust="0"/>
  </p:normalViewPr>
  <p:slideViewPr>
    <p:cSldViewPr snapToGrid="0">
      <p:cViewPr>
        <p:scale>
          <a:sx n="33" d="100"/>
          <a:sy n="33" d="100"/>
        </p:scale>
        <p:origin x="49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16.7.2024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16.7.2024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16.7.2024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16.7.2024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currying-function-in-javascript/" TargetMode="External"/><Relationship Id="rId2" Type="http://schemas.openxmlformats.org/officeDocument/2006/relationships/hyperlink" Target="https://developer.mozilla.org/en-US/docs/Glossary/IIFE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724" y="6523307"/>
            <a:ext cx="14922957" cy="1619250"/>
          </a:xfrm>
        </p:spPr>
        <p:txBody>
          <a:bodyPr/>
          <a:lstStyle/>
          <a:p>
            <a:r>
              <a:rPr lang="en-US" sz="11500" dirty="0">
                <a:solidFill>
                  <a:schemeClr val="tx1"/>
                </a:solidFill>
              </a:rPr>
              <a:t>Advanced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A98C5-AECC-4062-B937-CBA0E55EE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6725" y="8523557"/>
            <a:ext cx="11608724" cy="1619250"/>
          </a:xfrm>
        </p:spPr>
        <p:txBody>
          <a:bodyPr>
            <a:noAutofit/>
          </a:bodyPr>
          <a:lstStyle/>
          <a:p>
            <a:r>
              <a:rPr lang="en-US" sz="6000" dirty="0"/>
              <a:t>Currying, IIFE, Closure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780857"/>
            <a:ext cx="3404500" cy="2972260"/>
            <a:chOff x="759115" y="1338128"/>
            <a:chExt cx="703262" cy="613975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4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473177"/>
              <a:ext cx="703262" cy="362388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8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94087"/>
            <a:ext cx="3404496" cy="2972263"/>
            <a:chOff x="761807" y="2099096"/>
            <a:chExt cx="703261" cy="613975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10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234413"/>
              <a:ext cx="703261" cy="362388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800" b="1" dirty="0">
                  <a:latin typeface="Phenomena Black" panose="00000A00000000000000" pitchFamily="50" charset="-52"/>
                </a:rPr>
                <a:t>0</a:t>
              </a:r>
              <a:r>
                <a:rPr lang="bg-BG" sz="10800" b="1" dirty="0">
                  <a:latin typeface="Phenomena Black" panose="00000A00000000000000" pitchFamily="50" charset="-52"/>
                </a:rPr>
                <a:t>2</a:t>
              </a:r>
              <a:endParaRPr lang="en-US" sz="108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108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946478"/>
              <a:ext cx="721699" cy="362388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8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8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10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600" b="1" dirty="0"/>
              <a:t>Functional Programming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prstDash val="dash"/>
          </a:ln>
        </p:spPr>
        <p:txBody>
          <a:bodyPr>
            <a:normAutofit/>
          </a:bodyPr>
          <a:lstStyle/>
          <a:p>
            <a:r>
              <a:rPr lang="en-US" dirty="0"/>
              <a:t>Higher-Order, Pure Functions</a:t>
            </a:r>
          </a:p>
        </p:txBody>
      </p:sp>
    </p:spTree>
    <p:extLst>
      <p:ext uri="{BB962C8B-B14F-4D97-AF65-F5344CB8AC3E}">
        <p14:creationId xmlns:p14="http://schemas.microsoft.com/office/powerpoint/2010/main" val="3669731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7060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First-class functions are like any other variable</a:t>
            </a:r>
          </a:p>
          <a:p>
            <a:pPr marL="1600154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Passed as an argument</a:t>
            </a:r>
          </a:p>
          <a:p>
            <a:pPr marL="1600154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Returned by another function</a:t>
            </a:r>
          </a:p>
          <a:p>
            <a:pPr marL="1600154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Assigned as a value to a variable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First-Class Functions 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0305240A-1BAA-7A10-0847-A8E68837479C}"/>
              </a:ext>
            </a:extLst>
          </p:cNvPr>
          <p:cNvSpPr txBox="1">
            <a:spLocks/>
          </p:cNvSpPr>
          <p:nvPr/>
        </p:nvSpPr>
        <p:spPr>
          <a:xfrm>
            <a:off x="7865505" y="8120341"/>
            <a:ext cx="8651402" cy="362374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/>
              <a:t>function </a:t>
            </a:r>
            <a:r>
              <a:rPr lang="en-US" dirty="0" err="1"/>
              <a:t>sayHi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console.log("hi!");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let </a:t>
            </a:r>
            <a:r>
              <a:rPr lang="en-US" dirty="0" err="1"/>
              <a:t>func</a:t>
            </a:r>
            <a:r>
              <a:rPr lang="en-US" dirty="0"/>
              <a:t> = </a:t>
            </a:r>
            <a:r>
              <a:rPr lang="en-US" dirty="0" err="1"/>
              <a:t>sayHi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func</a:t>
            </a:r>
            <a:r>
              <a:rPr lang="en-US" dirty="0"/>
              <a:t>(); // hi!</a:t>
            </a:r>
          </a:p>
        </p:txBody>
      </p:sp>
    </p:spTree>
    <p:extLst>
      <p:ext uri="{BB962C8B-B14F-4D97-AF65-F5344CB8AC3E}">
        <p14:creationId xmlns:p14="http://schemas.microsoft.com/office/powerpoint/2010/main" val="2897350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7060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Can be returned by another function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do that, because functions in JavaScript are values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First-Class Functions 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0305240A-1BAA-7A10-0847-A8E68837479C}"/>
              </a:ext>
            </a:extLst>
          </p:cNvPr>
          <p:cNvSpPr txBox="1">
            <a:spLocks/>
          </p:cNvSpPr>
          <p:nvPr/>
        </p:nvSpPr>
        <p:spPr>
          <a:xfrm>
            <a:off x="4140969" y="6388641"/>
            <a:ext cx="16100474" cy="556756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/>
              <a:t>function </a:t>
            </a:r>
            <a:r>
              <a:rPr lang="en-US" dirty="0" err="1"/>
              <a:t>sayHi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return </a:t>
            </a:r>
            <a:r>
              <a:rPr lang="en-US" b="1" dirty="0"/>
              <a:t>function</a:t>
            </a:r>
            <a:r>
              <a:rPr lang="en-US" dirty="0"/>
              <a:t> () { console.log("hi!"); 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const result = </a:t>
            </a:r>
            <a:r>
              <a:rPr lang="en-US" dirty="0" err="1"/>
              <a:t>sayHi</a:t>
            </a:r>
            <a:r>
              <a:rPr lang="en-US" dirty="0"/>
              <a:t>();</a:t>
            </a:r>
          </a:p>
          <a:p>
            <a:r>
              <a:rPr lang="en-US" dirty="0"/>
              <a:t>result(); // hi!</a:t>
            </a:r>
          </a:p>
          <a:p>
            <a:r>
              <a:rPr lang="en-US" dirty="0" err="1"/>
              <a:t>sayHi</a:t>
            </a:r>
            <a:r>
              <a:rPr lang="en-US" dirty="0"/>
              <a:t>()(); // hi!</a:t>
            </a:r>
          </a:p>
        </p:txBody>
      </p:sp>
    </p:spTree>
    <p:extLst>
      <p:ext uri="{BB962C8B-B14F-4D97-AF65-F5344CB8AC3E}">
        <p14:creationId xmlns:p14="http://schemas.microsoft.com/office/powerpoint/2010/main" val="424444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7060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Take other functions as an argument or return a </a:t>
            </a:r>
            <a:br>
              <a:rPr lang="en-US" dirty="0"/>
            </a:br>
            <a:r>
              <a:rPr lang="en-US" dirty="0"/>
              <a:t>function as a result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High-Order Function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0305240A-1BAA-7A10-0847-A8E68837479C}"/>
              </a:ext>
            </a:extLst>
          </p:cNvPr>
          <p:cNvSpPr txBox="1">
            <a:spLocks/>
          </p:cNvSpPr>
          <p:nvPr/>
        </p:nvSpPr>
        <p:spPr>
          <a:xfrm>
            <a:off x="5616985" y="5825714"/>
            <a:ext cx="13148442" cy="556115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/>
              <a:t>function </a:t>
            </a:r>
            <a:r>
              <a:rPr lang="en-US" dirty="0" err="1"/>
              <a:t>sayHi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return function () { console.log("hi!"); 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hoFunc</a:t>
            </a:r>
            <a:r>
              <a:rPr lang="en-US" dirty="0"/>
              <a:t> = </a:t>
            </a:r>
            <a:r>
              <a:rPr lang="en-US" dirty="0" err="1"/>
              <a:t>sayHi</a:t>
            </a:r>
            <a:r>
              <a:rPr lang="en-US" dirty="0"/>
              <a:t>();</a:t>
            </a:r>
          </a:p>
          <a:p>
            <a:r>
              <a:rPr lang="en-US" dirty="0" err="1"/>
              <a:t>hoFunc</a:t>
            </a:r>
            <a:r>
              <a:rPr lang="en-US" dirty="0"/>
              <a:t>(); // hi!</a:t>
            </a:r>
          </a:p>
        </p:txBody>
      </p:sp>
    </p:spTree>
    <p:extLst>
      <p:ext uri="{BB962C8B-B14F-4D97-AF65-F5344CB8AC3E}">
        <p14:creationId xmlns:p14="http://schemas.microsoft.com/office/powerpoint/2010/main" val="233776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7060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Any function that returns a bool based on evaluation</a:t>
            </a:r>
          </a:p>
          <a:p>
            <a:pPr>
              <a:lnSpc>
                <a:spcPct val="100000"/>
              </a:lnSpc>
            </a:pPr>
            <a:r>
              <a:rPr lang="en-US" dirty="0"/>
              <a:t>Predicates are often found in the form of callbacks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Predicates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0305240A-1BAA-7A10-0847-A8E68837479C}"/>
              </a:ext>
            </a:extLst>
          </p:cNvPr>
          <p:cNvSpPr txBox="1">
            <a:spLocks/>
          </p:cNvSpPr>
          <p:nvPr/>
        </p:nvSpPr>
        <p:spPr>
          <a:xfrm>
            <a:off x="5616985" y="6429562"/>
            <a:ext cx="13148442" cy="566467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/>
              <a:t>function </a:t>
            </a:r>
            <a:r>
              <a:rPr lang="en-US" dirty="0" err="1"/>
              <a:t>isOdd</a:t>
            </a:r>
            <a:r>
              <a:rPr lang="en-US" dirty="0"/>
              <a:t>(element) {</a:t>
            </a:r>
            <a:br>
              <a:rPr lang="en-US" dirty="0"/>
            </a:br>
            <a:r>
              <a:rPr lang="en-US" dirty="0"/>
              <a:t>  return element % 2 === 0;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[1, 2, 3, 4, 5, 6, 7];</a:t>
            </a:r>
          </a:p>
          <a:p>
            <a:r>
              <a:rPr lang="en-US" dirty="0"/>
              <a:t>let odd = </a:t>
            </a:r>
            <a:r>
              <a:rPr lang="en-US" dirty="0" err="1"/>
              <a:t>arr.filter</a:t>
            </a:r>
            <a:r>
              <a:rPr lang="en-US" dirty="0"/>
              <a:t>(</a:t>
            </a:r>
            <a:r>
              <a:rPr lang="en-US" dirty="0" err="1"/>
              <a:t>isOdd</a:t>
            </a:r>
            <a:r>
              <a:rPr lang="en-US" dirty="0"/>
              <a:t>);</a:t>
            </a:r>
          </a:p>
          <a:p>
            <a:r>
              <a:rPr lang="en-US" dirty="0"/>
              <a:t>console.log(odd); // [2, 4, 6]</a:t>
            </a:r>
          </a:p>
          <a:p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72500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43532"/>
            <a:ext cx="21020168" cy="9459646"/>
          </a:xfrm>
        </p:spPr>
        <p:txBody>
          <a:bodyPr>
            <a:normAutofit/>
          </a:bodyPr>
          <a:lstStyle/>
          <a:p>
            <a:r>
              <a:rPr lang="en-US" sz="4400" dirty="0"/>
              <a:t>Always return the same result if the same arguments </a:t>
            </a:r>
            <a:br>
              <a:rPr lang="en-US" sz="4400" dirty="0"/>
            </a:br>
            <a:r>
              <a:rPr lang="en-US" sz="4400" dirty="0"/>
              <a:t>are passed.</a:t>
            </a:r>
          </a:p>
          <a:p>
            <a:r>
              <a:rPr lang="en-US" sz="4400" dirty="0"/>
              <a:t>Do not produce any side effects (such as modifying external variables, performing I/O operations, etc.).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Pure Functions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0C100B-AF3D-10D3-02DD-BC8C803559FE}"/>
              </a:ext>
            </a:extLst>
          </p:cNvPr>
          <p:cNvSpPr txBox="1">
            <a:spLocks/>
          </p:cNvSpPr>
          <p:nvPr/>
        </p:nvSpPr>
        <p:spPr>
          <a:xfrm>
            <a:off x="3288745" y="6435306"/>
            <a:ext cx="17804921" cy="626787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3600" b="1" dirty="0"/>
              <a:t>// Impure</a:t>
            </a:r>
            <a:br>
              <a:rPr lang="en-US" sz="3600" b="1" dirty="0"/>
            </a:br>
            <a:r>
              <a:rPr lang="en-US" sz="3600" dirty="0"/>
              <a:t>let increment = 2;</a:t>
            </a:r>
            <a:br>
              <a:rPr lang="en-US" sz="3600" dirty="0"/>
            </a:br>
            <a:r>
              <a:rPr lang="en-US" sz="3600" dirty="0"/>
              <a:t>function </a:t>
            </a:r>
            <a:r>
              <a:rPr lang="en-US" sz="3600" b="1" dirty="0" err="1"/>
              <a:t>addNums</a:t>
            </a:r>
            <a:r>
              <a:rPr lang="en-US" sz="3600" dirty="0"/>
              <a:t>(a, b) { return a + b + increment;}</a:t>
            </a:r>
          </a:p>
          <a:p>
            <a:r>
              <a:rPr lang="en-US" sz="3600" dirty="0"/>
              <a:t>function </a:t>
            </a:r>
            <a:r>
              <a:rPr lang="en-US" sz="3600" b="1" dirty="0" err="1"/>
              <a:t>squareImpure</a:t>
            </a:r>
            <a:r>
              <a:rPr lang="en-US" sz="3600" dirty="0"/>
              <a:t>(n) { </a:t>
            </a:r>
            <a:br>
              <a:rPr lang="en-US" sz="3600" dirty="0"/>
            </a:br>
            <a:r>
              <a:rPr lang="en-US" sz="3600" dirty="0"/>
              <a:t>  console.log('Calculating the square of ' + n); </a:t>
            </a:r>
            <a:br>
              <a:rPr lang="en-US" sz="3600" dirty="0"/>
            </a:br>
            <a:r>
              <a:rPr lang="en-US" sz="3600" dirty="0"/>
              <a:t>  return n * n; </a:t>
            </a:r>
            <a:br>
              <a:rPr lang="en-US" sz="3600" dirty="0"/>
            </a:br>
            <a:r>
              <a:rPr lang="en-US" sz="3600" dirty="0"/>
              <a:t>} </a:t>
            </a:r>
          </a:p>
          <a:p>
            <a:r>
              <a:rPr lang="en-US" sz="3600" b="1" dirty="0"/>
              <a:t>// Pure</a:t>
            </a:r>
            <a:br>
              <a:rPr lang="en-US" sz="3600" b="1" dirty="0"/>
            </a:br>
            <a:r>
              <a:rPr lang="en-US" sz="3600" dirty="0"/>
              <a:t>function add(a, b) { return a + b;}</a:t>
            </a:r>
            <a:br>
              <a:rPr lang="en-US" sz="3600" dirty="0"/>
            </a:br>
            <a:r>
              <a:rPr lang="en-US" sz="3600" dirty="0"/>
              <a:t>function square(n) { return n * n; }</a:t>
            </a:r>
          </a:p>
        </p:txBody>
      </p:sp>
    </p:spTree>
    <p:extLst>
      <p:ext uri="{BB962C8B-B14F-4D97-AF65-F5344CB8AC3E}">
        <p14:creationId xmlns:p14="http://schemas.microsoft.com/office/powerpoint/2010/main" val="2443108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27933-6DEE-534C-2AF1-F994B67F1E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Closure &amp; IIFE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9CD33-2693-B029-F0ED-C5A4A7DD1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79B9C0-0D07-7C32-661F-1CD62E68C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Inner Function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01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00400"/>
            <a:ext cx="21020168" cy="95027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scope of an inner function includes the scope of </a:t>
            </a:r>
            <a:br>
              <a:rPr lang="en-US" dirty="0"/>
            </a:br>
            <a:r>
              <a:rPr lang="en-US" dirty="0"/>
              <a:t>the outer function</a:t>
            </a:r>
            <a:br>
              <a:rPr lang="en-US" dirty="0"/>
            </a:br>
            <a:r>
              <a:rPr lang="en-US" dirty="0"/>
              <a:t>An inner function retains variables being used from the outer</a:t>
            </a:r>
            <a:br>
              <a:rPr lang="en-US" dirty="0"/>
            </a:br>
            <a:r>
              <a:rPr lang="en-US" dirty="0"/>
              <a:t>function scope even after the parent function has returned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Closure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B7A4C23-E106-3A53-ADD1-95054424ED0F}"/>
              </a:ext>
            </a:extLst>
          </p:cNvPr>
          <p:cNvSpPr txBox="1">
            <a:spLocks/>
          </p:cNvSpPr>
          <p:nvPr/>
        </p:nvSpPr>
        <p:spPr>
          <a:xfrm>
            <a:off x="3489527" y="6858000"/>
            <a:ext cx="8690282" cy="452495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/>
              <a:t>const </a:t>
            </a:r>
            <a:r>
              <a:rPr lang="en-US" dirty="0" err="1"/>
              <a:t>func</a:t>
            </a:r>
            <a:r>
              <a:rPr lang="en-US" dirty="0"/>
              <a:t> = (function() {</a:t>
            </a:r>
            <a:br>
              <a:rPr lang="en-US" dirty="0"/>
            </a:br>
            <a:r>
              <a:rPr lang="en-US" dirty="0"/>
              <a:t>  let count = 0;</a:t>
            </a:r>
          </a:p>
          <a:p>
            <a:r>
              <a:rPr lang="en-US" dirty="0"/>
              <a:t>  return function(){</a:t>
            </a:r>
            <a:br>
              <a:rPr lang="en-US" dirty="0"/>
            </a:br>
            <a:r>
              <a:rPr lang="en-US" dirty="0"/>
              <a:t>    console.log(++count);</a:t>
            </a:r>
          </a:p>
          <a:p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282815B-D00F-85DB-F73B-888B04C68BCB}"/>
              </a:ext>
            </a:extLst>
          </p:cNvPr>
          <p:cNvSpPr txBox="1">
            <a:spLocks/>
          </p:cNvSpPr>
          <p:nvPr/>
        </p:nvSpPr>
        <p:spPr>
          <a:xfrm>
            <a:off x="12172918" y="6858415"/>
            <a:ext cx="4121690" cy="452453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 err="1"/>
              <a:t>func</a:t>
            </a:r>
            <a:r>
              <a:rPr lang="en-US" dirty="0"/>
              <a:t>() // 1 </a:t>
            </a:r>
          </a:p>
          <a:p>
            <a:r>
              <a:rPr lang="en-US" dirty="0" err="1"/>
              <a:t>func</a:t>
            </a:r>
            <a:r>
              <a:rPr lang="en-US" dirty="0"/>
              <a:t>() // 2</a:t>
            </a:r>
          </a:p>
          <a:p>
            <a:r>
              <a:rPr lang="en-US" dirty="0" err="1"/>
              <a:t>func</a:t>
            </a:r>
            <a:r>
              <a:rPr lang="en-US" dirty="0"/>
              <a:t>() // 3</a:t>
            </a:r>
          </a:p>
          <a:p>
            <a:r>
              <a:rPr lang="en-US" dirty="0" err="1"/>
              <a:t>func</a:t>
            </a:r>
            <a:r>
              <a:rPr lang="en-US" dirty="0"/>
              <a:t>() // 4</a:t>
            </a:r>
          </a:p>
          <a:p>
            <a:r>
              <a:rPr lang="en-US" dirty="0" err="1"/>
              <a:t>func</a:t>
            </a:r>
            <a:r>
              <a:rPr lang="en-US" dirty="0"/>
              <a:t>() //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12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2999232"/>
            <a:ext cx="21020168" cy="97039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Immediately-Invoked Function Expressions</a:t>
            </a:r>
          </a:p>
          <a:p>
            <a:pPr marL="1600154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 anonymous function expression</a:t>
            </a:r>
          </a:p>
          <a:p>
            <a:pPr marL="1600154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Invoke it immediately after declaration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IIFE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305C6E-19FF-E5FC-16EB-D698477FF753}"/>
              </a:ext>
            </a:extLst>
          </p:cNvPr>
          <p:cNvSpPr txBox="1">
            <a:spLocks/>
          </p:cNvSpPr>
          <p:nvPr/>
        </p:nvSpPr>
        <p:spPr>
          <a:xfrm>
            <a:off x="5690078" y="6199632"/>
            <a:ext cx="13002255" cy="612774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/>
              <a:t>(function () { let name = "Marry"; })();</a:t>
            </a:r>
          </a:p>
          <a:p>
            <a:r>
              <a:rPr lang="en-US" dirty="0"/>
              <a:t>console.log(name); // </a:t>
            </a:r>
            <a:r>
              <a:rPr lang="en-US" dirty="0" err="1"/>
              <a:t>ReferenceError</a:t>
            </a:r>
            <a:endParaRPr lang="en-US" dirty="0"/>
          </a:p>
          <a:p>
            <a:br>
              <a:rPr lang="en-US" dirty="0"/>
            </a:br>
            <a:r>
              <a:rPr lang="en-US" dirty="0"/>
              <a:t>let result = (function () {</a:t>
            </a:r>
            <a:br>
              <a:rPr lang="en-US" dirty="0"/>
            </a:br>
            <a:r>
              <a:rPr lang="en-US" dirty="0"/>
              <a:t>  let name = "Marry"; </a:t>
            </a:r>
            <a:br>
              <a:rPr lang="en-US" dirty="0"/>
            </a:br>
            <a:r>
              <a:rPr lang="en-US" dirty="0"/>
              <a:t>  return name; </a:t>
            </a:r>
            <a:br>
              <a:rPr lang="en-US" dirty="0"/>
            </a:br>
            <a:r>
              <a:rPr lang="en-US" dirty="0"/>
              <a:t>})(); </a:t>
            </a:r>
          </a:p>
          <a:p>
            <a:r>
              <a:rPr lang="en-US" dirty="0"/>
              <a:t>console.log(result); // Marry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4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935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Partial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Set some of the arguments of a function, without executing it</a:t>
            </a:r>
          </a:p>
          <a:p>
            <a:pPr>
              <a:lnSpc>
                <a:spcPct val="100000"/>
              </a:lnSpc>
            </a:pPr>
            <a:r>
              <a:rPr lang="en-US" dirty="0"/>
              <a:t>Pass the remaining arguments when a result is needed:</a:t>
            </a:r>
          </a:p>
          <a:p>
            <a:pPr marL="1600154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partially applied function can be used multiple times</a:t>
            </a:r>
          </a:p>
          <a:p>
            <a:pPr marL="1600154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Retains all fixed arguments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Function Decoration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3E612D8-2314-E0AA-9711-0C83E7707BE4}"/>
              </a:ext>
            </a:extLst>
          </p:cNvPr>
          <p:cNvSpPr txBox="1">
            <a:spLocks/>
          </p:cNvSpPr>
          <p:nvPr/>
        </p:nvSpPr>
        <p:spPr>
          <a:xfrm>
            <a:off x="4129607" y="8899708"/>
            <a:ext cx="6843193" cy="285947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 err="1"/>
              <a:t>Math.pow</a:t>
            </a:r>
            <a:r>
              <a:rPr lang="en-US" dirty="0"/>
              <a:t>(x, y);</a:t>
            </a:r>
          </a:p>
          <a:p>
            <a:endParaRPr lang="en-US" dirty="0"/>
          </a:p>
          <a:p>
            <a:r>
              <a:rPr lang="en-US" dirty="0"/>
              <a:t>add = (x, y) =&gt; x + y;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B964D-5660-E030-AA39-25B494457D4F}"/>
              </a:ext>
            </a:extLst>
          </p:cNvPr>
          <p:cNvSpPr txBox="1">
            <a:spLocks/>
          </p:cNvSpPr>
          <p:nvPr/>
        </p:nvSpPr>
        <p:spPr>
          <a:xfrm>
            <a:off x="12670103" y="8899708"/>
            <a:ext cx="8452537" cy="285947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/>
              <a:t>sqr = (x) =&gt; </a:t>
            </a:r>
            <a:r>
              <a:rPr lang="en-US" dirty="0" err="1"/>
              <a:t>Math.pow</a:t>
            </a:r>
            <a:r>
              <a:rPr lang="en-US" dirty="0"/>
              <a:t>(x, 2);</a:t>
            </a:r>
          </a:p>
          <a:p>
            <a:endParaRPr lang="en-US" dirty="0"/>
          </a:p>
          <a:p>
            <a:r>
              <a:rPr lang="en-US" dirty="0" err="1"/>
              <a:t>incr</a:t>
            </a:r>
            <a:r>
              <a:rPr lang="en-US" dirty="0"/>
              <a:t> = (x) =&gt; add(x, 1);</a:t>
            </a:r>
          </a:p>
        </p:txBody>
      </p:sp>
    </p:spTree>
    <p:extLst>
      <p:ext uri="{BB962C8B-B14F-4D97-AF65-F5344CB8AC3E}">
        <p14:creationId xmlns:p14="http://schemas.microsoft.com/office/powerpoint/2010/main" val="2665542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Context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Functional Programming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438144"/>
            <a:ext cx="21020168" cy="92650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Currying</a:t>
            </a:r>
          </a:p>
          <a:p>
            <a:pPr>
              <a:lnSpc>
                <a:spcPct val="100000"/>
              </a:lnSpc>
            </a:pPr>
            <a:r>
              <a:rPr lang="en-US" dirty="0"/>
              <a:t>Technique for function decomposition</a:t>
            </a:r>
          </a:p>
          <a:p>
            <a:pPr>
              <a:lnSpc>
                <a:spcPct val="100000"/>
              </a:lnSpc>
            </a:pPr>
            <a:r>
              <a:rPr lang="en-US" dirty="0"/>
              <a:t>Supply arguments one at a time, instead of at once</a:t>
            </a:r>
          </a:p>
          <a:p>
            <a:pPr marL="1600154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Execution can be delayed until it's needed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Function Decoration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B964D-5660-E030-AA39-25B494457D4F}"/>
              </a:ext>
            </a:extLst>
          </p:cNvPr>
          <p:cNvSpPr txBox="1">
            <a:spLocks/>
          </p:cNvSpPr>
          <p:nvPr/>
        </p:nvSpPr>
        <p:spPr>
          <a:xfrm>
            <a:off x="6053329" y="7474510"/>
            <a:ext cx="11100816" cy="551123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/>
              <a:t>function </a:t>
            </a:r>
            <a:r>
              <a:rPr lang="en-US" dirty="0" err="1"/>
              <a:t>sumThree</a:t>
            </a:r>
            <a:r>
              <a:rPr lang="en-US" dirty="0"/>
              <a:t>(a) {</a:t>
            </a:r>
            <a:br>
              <a:rPr lang="en-US" dirty="0"/>
            </a:br>
            <a:r>
              <a:rPr lang="en-US" dirty="0"/>
              <a:t>  return (b) =&gt; {</a:t>
            </a:r>
            <a:br>
              <a:rPr lang="en-US" dirty="0"/>
            </a:br>
            <a:r>
              <a:rPr lang="en-US" dirty="0"/>
              <a:t>    return (c) =&gt; {</a:t>
            </a:r>
            <a:br>
              <a:rPr lang="en-US" dirty="0"/>
            </a:br>
            <a:r>
              <a:rPr lang="en-US" dirty="0"/>
              <a:t>      return a + b + c;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console.log(</a:t>
            </a:r>
            <a:r>
              <a:rPr lang="en-US" dirty="0" err="1"/>
              <a:t>sumThree</a:t>
            </a:r>
            <a:r>
              <a:rPr lang="en-US" dirty="0"/>
              <a:t>(1)(2)(4)); </a:t>
            </a:r>
          </a:p>
        </p:txBody>
      </p:sp>
    </p:spTree>
    <p:extLst>
      <p:ext uri="{BB962C8B-B14F-4D97-AF65-F5344CB8AC3E}">
        <p14:creationId xmlns:p14="http://schemas.microsoft.com/office/powerpoint/2010/main" val="296771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438144"/>
            <a:ext cx="21020168" cy="92650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Currying Usage</a:t>
            </a:r>
          </a:p>
          <a:p>
            <a:pPr marL="1600154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Function Composition - Building new function from old</a:t>
            </a:r>
            <a:br>
              <a:rPr lang="en-US" dirty="0"/>
            </a:br>
            <a:r>
              <a:rPr lang="en-US" dirty="0"/>
              <a:t>function by passing arguments</a:t>
            </a:r>
            <a:br>
              <a:rPr lang="en-US" dirty="0"/>
            </a:br>
            <a:endParaRPr lang="en-US" dirty="0"/>
          </a:p>
          <a:p>
            <a:pPr marL="1600154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Memoization</a:t>
            </a:r>
            <a:r>
              <a:rPr lang="en-US" dirty="0"/>
              <a:t> - Functions that are called repeatedly with the</a:t>
            </a:r>
            <a:br>
              <a:rPr lang="en-US" dirty="0"/>
            </a:br>
            <a:r>
              <a:rPr lang="en-US" dirty="0"/>
              <a:t>same set of inputs but whose result is relatively expensive to</a:t>
            </a:r>
            <a:br>
              <a:rPr lang="en-US" dirty="0"/>
            </a:br>
            <a:r>
              <a:rPr lang="en-US" dirty="0"/>
              <a:t>produce</a:t>
            </a:r>
            <a:br>
              <a:rPr lang="en-US" dirty="0"/>
            </a:br>
            <a:endParaRPr lang="en-US" dirty="0"/>
          </a:p>
          <a:p>
            <a:pPr marL="1600154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Handle Errors - Throwing functions and exiting immediately</a:t>
            </a:r>
            <a:br>
              <a:rPr lang="en-US" dirty="0"/>
            </a:br>
            <a:r>
              <a:rPr lang="en-US" dirty="0"/>
              <a:t>after an error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Function Decoration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959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F55E4D-16C3-EA73-DC2C-04573E74DE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https://developer.mozilla.org/en-US/docs/Web/JavaScript/Closures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https://developer.mozilla.org/en-US/docs/Glossary/IIFE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https://www.geeksforgeeks.org/what-is-currying-function-in-javascript/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2D2645-6474-EEC9-9786-2E724CA0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</a:t>
            </a:r>
          </a:p>
        </p:txBody>
      </p:sp>
    </p:spTree>
    <p:extLst>
      <p:ext uri="{BB962C8B-B14F-4D97-AF65-F5344CB8AC3E}">
        <p14:creationId xmlns:p14="http://schemas.microsoft.com/office/powerpoint/2010/main" val="221109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2046" y="7121210"/>
            <a:ext cx="14513623" cy="1737360"/>
          </a:xfrm>
        </p:spPr>
        <p:txBody>
          <a:bodyPr/>
          <a:lstStyle/>
          <a:p>
            <a:r>
              <a:rPr lang="en-US" sz="6600" b="1" dirty="0"/>
              <a:t>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prstDash val="dash"/>
          </a:ln>
        </p:spPr>
        <p:txBody>
          <a:bodyPr>
            <a:normAutofit/>
          </a:bodyPr>
          <a:lstStyle/>
          <a:p>
            <a:r>
              <a:rPr lang="en-US" dirty="0"/>
              <a:t>This keyword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277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D2EE59-A3F4-987A-6E86-3BEFEF07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Execution Context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3C020-677C-78D4-0915-B3D2C622B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800" b="0" dirty="0"/>
              <a:t>The function context is the object that "has" </a:t>
            </a:r>
            <a:br>
              <a:rPr lang="en-US" sz="4800" b="0" dirty="0"/>
            </a:br>
            <a:r>
              <a:rPr lang="en-US" sz="4800" b="0" dirty="0"/>
              <a:t>the currently executed code</a:t>
            </a:r>
          </a:p>
          <a:p>
            <a:pPr>
              <a:lnSpc>
                <a:spcPct val="110000"/>
              </a:lnSpc>
            </a:pPr>
            <a:r>
              <a:rPr lang="en-US" sz="4800" b="0" dirty="0"/>
              <a:t>Function context === </a:t>
            </a:r>
            <a:r>
              <a:rPr lang="en-US" sz="4800" b="1" dirty="0"/>
              <a:t>this</a:t>
            </a:r>
            <a:r>
              <a:rPr lang="en-US" sz="4800" b="0" dirty="0"/>
              <a:t> object</a:t>
            </a:r>
          </a:p>
          <a:p>
            <a:pPr>
              <a:lnSpc>
                <a:spcPct val="110000"/>
              </a:lnSpc>
            </a:pPr>
            <a:r>
              <a:rPr lang="en-US" sz="4800" b="0" dirty="0"/>
              <a:t>Depends on how the function is invoked</a:t>
            </a:r>
          </a:p>
          <a:p>
            <a:pPr marL="1600154" lvl="1" indent="-685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Global invoke: </a:t>
            </a:r>
            <a:r>
              <a:rPr lang="en-US" b="1" dirty="0" err="1"/>
              <a:t>func</a:t>
            </a:r>
            <a:r>
              <a:rPr lang="en-US" b="1" dirty="0"/>
              <a:t>()</a:t>
            </a:r>
          </a:p>
          <a:p>
            <a:pPr marL="1600154" lvl="1" indent="-685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Object method: </a:t>
            </a:r>
            <a:r>
              <a:rPr lang="en-US" b="1" dirty="0" err="1"/>
              <a:t>object.function</a:t>
            </a:r>
            <a:r>
              <a:rPr lang="en-US" b="1" dirty="0"/>
              <a:t>()</a:t>
            </a:r>
          </a:p>
          <a:p>
            <a:pPr marL="1600154" lvl="1" indent="-685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DOM Event: </a:t>
            </a:r>
            <a:r>
              <a:rPr lang="en-US" b="1" dirty="0" err="1"/>
              <a:t>element.addEventListener</a:t>
            </a:r>
            <a:r>
              <a:rPr lang="en-US" b="1" dirty="0"/>
              <a:t>()</a:t>
            </a:r>
          </a:p>
          <a:p>
            <a:pPr marL="1600154" lvl="1" indent="-685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Using </a:t>
            </a:r>
            <a:r>
              <a:rPr lang="en-US" b="1" dirty="0"/>
              <a:t>call() / apply() / bind()</a:t>
            </a:r>
          </a:p>
        </p:txBody>
      </p:sp>
    </p:spTree>
    <p:extLst>
      <p:ext uri="{BB962C8B-B14F-4D97-AF65-F5344CB8AC3E}">
        <p14:creationId xmlns:p14="http://schemas.microsoft.com/office/powerpoint/2010/main" val="1541754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935850"/>
          </a:xfrm>
        </p:spPr>
        <p:txBody>
          <a:bodyPr>
            <a:normAutofit/>
          </a:bodyPr>
          <a:lstStyle/>
          <a:p>
            <a:r>
              <a:rPr lang="en-US" sz="5400" b="1" dirty="0"/>
              <a:t>this</a:t>
            </a:r>
            <a:r>
              <a:rPr lang="en-US" sz="5400" dirty="0"/>
              <a:t> is accessible only by the outer method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Inner Method Context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38E4600-D7AF-434D-E144-673BA1CC1060}"/>
              </a:ext>
            </a:extLst>
          </p:cNvPr>
          <p:cNvSpPr txBox="1">
            <a:spLocks/>
          </p:cNvSpPr>
          <p:nvPr/>
        </p:nvSpPr>
        <p:spPr>
          <a:xfrm>
            <a:off x="3650566" y="5193792"/>
            <a:ext cx="16100474" cy="76537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/>
              <a:t>const person = {</a:t>
            </a:r>
          </a:p>
          <a:p>
            <a:r>
              <a:rPr lang="en-US" dirty="0"/>
              <a:t>  name: 'Marry',</a:t>
            </a:r>
          </a:p>
          <a:p>
            <a:r>
              <a:rPr lang="en-US" dirty="0"/>
              <a:t>  outer() {</a:t>
            </a:r>
          </a:p>
          <a:p>
            <a:r>
              <a:rPr lang="en-US" dirty="0"/>
              <a:t>    console.log(</a:t>
            </a:r>
            <a:r>
              <a:rPr lang="en-US" b="1" dirty="0"/>
              <a:t>this</a:t>
            </a:r>
            <a:r>
              <a:rPr lang="en-US" dirty="0"/>
              <a:t>); </a:t>
            </a:r>
            <a:r>
              <a:rPr lang="en-US" b="1" dirty="0"/>
              <a:t>// {name: 'Marry', outer: … }</a:t>
            </a:r>
          </a:p>
          <a:p>
            <a:r>
              <a:rPr lang="en-US" dirty="0"/>
              <a:t>    function inner() { console.log(</a:t>
            </a:r>
            <a:r>
              <a:rPr lang="en-US" b="1" dirty="0"/>
              <a:t>this</a:t>
            </a:r>
            <a:r>
              <a:rPr lang="en-US" dirty="0"/>
              <a:t>); }</a:t>
            </a:r>
          </a:p>
          <a:p>
            <a:r>
              <a:rPr lang="en-US" dirty="0"/>
              <a:t>    inner();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person.outer</a:t>
            </a:r>
            <a:r>
              <a:rPr lang="en-US" dirty="0"/>
              <a:t>(); </a:t>
            </a:r>
            <a:r>
              <a:rPr lang="en-US" b="1" dirty="0"/>
              <a:t>// Window {0: Window, window: …</a:t>
            </a:r>
          </a:p>
        </p:txBody>
      </p:sp>
    </p:spTree>
    <p:extLst>
      <p:ext uri="{BB962C8B-B14F-4D97-AF65-F5344CB8AC3E}">
        <p14:creationId xmlns:p14="http://schemas.microsoft.com/office/powerpoint/2010/main" val="332265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935850"/>
          </a:xfrm>
        </p:spPr>
        <p:txBody>
          <a:bodyPr>
            <a:normAutofit/>
          </a:bodyPr>
          <a:lstStyle/>
          <a:p>
            <a:r>
              <a:rPr lang="en-US" sz="5400" b="1" dirty="0"/>
              <a:t>this</a:t>
            </a:r>
            <a:r>
              <a:rPr lang="en-US" sz="5400" dirty="0"/>
              <a:t> retains the value of the enclosing context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Arrow Function Context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38E4600-D7AF-434D-E144-673BA1CC1060}"/>
              </a:ext>
            </a:extLst>
          </p:cNvPr>
          <p:cNvSpPr txBox="1">
            <a:spLocks/>
          </p:cNvSpPr>
          <p:nvPr/>
        </p:nvSpPr>
        <p:spPr>
          <a:xfrm>
            <a:off x="3650566" y="5193792"/>
            <a:ext cx="16100474" cy="76537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/>
              <a:t>const person = {</a:t>
            </a:r>
          </a:p>
          <a:p>
            <a:r>
              <a:rPr lang="en-US" dirty="0"/>
              <a:t>  name: 'Marry',</a:t>
            </a:r>
          </a:p>
          <a:p>
            <a:r>
              <a:rPr lang="en-US" dirty="0"/>
              <a:t>  outer() {</a:t>
            </a:r>
          </a:p>
          <a:p>
            <a:r>
              <a:rPr lang="en-US" dirty="0"/>
              <a:t>    console.log(</a:t>
            </a:r>
            <a:r>
              <a:rPr lang="en-US" b="1" dirty="0"/>
              <a:t>this</a:t>
            </a:r>
            <a:r>
              <a:rPr lang="en-US" dirty="0"/>
              <a:t>); </a:t>
            </a:r>
            <a:r>
              <a:rPr lang="en-US" b="1" dirty="0"/>
              <a:t>// {name: 'Marry', outer: … }</a:t>
            </a:r>
          </a:p>
          <a:p>
            <a:r>
              <a:rPr lang="en-US" dirty="0"/>
              <a:t>    const inner = () =&gt; console.log(</a:t>
            </a:r>
            <a:r>
              <a:rPr lang="en-US" b="1" dirty="0"/>
              <a:t>this</a:t>
            </a:r>
            <a:r>
              <a:rPr lang="en-US" dirty="0"/>
              <a:t>);</a:t>
            </a:r>
          </a:p>
          <a:p>
            <a:r>
              <a:rPr lang="en-US" dirty="0"/>
              <a:t>    inner();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person.outer</a:t>
            </a:r>
            <a:r>
              <a:rPr lang="en-US" dirty="0"/>
              <a:t>(); </a:t>
            </a:r>
            <a:r>
              <a:rPr lang="en-US" b="1" dirty="0"/>
              <a:t>// {name: 'Marry', outer: … }</a:t>
            </a:r>
          </a:p>
        </p:txBody>
      </p:sp>
    </p:spTree>
    <p:extLst>
      <p:ext uri="{BB962C8B-B14F-4D97-AF65-F5344CB8AC3E}">
        <p14:creationId xmlns:p14="http://schemas.microsoft.com/office/powerpoint/2010/main" val="1504398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935850"/>
          </a:xfrm>
        </p:spPr>
        <p:txBody>
          <a:bodyPr>
            <a:normAutofit/>
          </a:bodyPr>
          <a:lstStyle/>
          <a:p>
            <a:r>
              <a:rPr lang="en-US" sz="5400" dirty="0"/>
              <a:t>Occurs when </a:t>
            </a:r>
            <a:r>
              <a:rPr lang="en-US" sz="5400" b="1" dirty="0"/>
              <a:t>call()</a:t>
            </a:r>
            <a:r>
              <a:rPr lang="en-US" sz="5400" dirty="0"/>
              <a:t>, </a:t>
            </a:r>
            <a:r>
              <a:rPr lang="en-US" sz="5400" b="1" dirty="0"/>
              <a:t>apply()</a:t>
            </a:r>
            <a:r>
              <a:rPr lang="en-US" sz="5400" dirty="0"/>
              <a:t>, or </a:t>
            </a:r>
            <a:r>
              <a:rPr lang="en-US" sz="5400" b="1" dirty="0"/>
              <a:t>bind()</a:t>
            </a:r>
            <a:r>
              <a:rPr lang="en-US" sz="5400" dirty="0"/>
              <a:t> are </a:t>
            </a:r>
            <a:br>
              <a:rPr lang="en-US" sz="5400" dirty="0"/>
            </a:br>
            <a:r>
              <a:rPr lang="en-US" sz="5400" dirty="0"/>
              <a:t>used on a function</a:t>
            </a:r>
          </a:p>
          <a:p>
            <a:r>
              <a:rPr lang="en-US" sz="5400" dirty="0"/>
              <a:t>Forces a function call to use a particular object for this binding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Explicit Binding</a:t>
            </a:r>
            <a:endParaRPr lang="en-US" b="1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38E4600-D7AF-434D-E144-673BA1CC1060}"/>
              </a:ext>
            </a:extLst>
          </p:cNvPr>
          <p:cNvSpPr txBox="1">
            <a:spLocks/>
          </p:cNvSpPr>
          <p:nvPr/>
        </p:nvSpPr>
        <p:spPr>
          <a:xfrm>
            <a:off x="5515942" y="7132320"/>
            <a:ext cx="16100474" cy="496542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/>
              <a:t>function </a:t>
            </a:r>
            <a:r>
              <a:rPr lang="en-US" b="1" dirty="0" err="1"/>
              <a:t>printName</a:t>
            </a:r>
            <a:r>
              <a:rPr lang="en-US" dirty="0"/>
              <a:t>() {</a:t>
            </a:r>
          </a:p>
          <a:p>
            <a:r>
              <a:rPr lang="en-US" dirty="0"/>
              <a:t>  console.log(</a:t>
            </a:r>
            <a:r>
              <a:rPr lang="en-US" b="1" dirty="0"/>
              <a:t>this</a:t>
            </a:r>
            <a:r>
              <a:rPr lang="en-US" dirty="0"/>
              <a:t>.name);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let person = { </a:t>
            </a:r>
            <a:r>
              <a:rPr lang="en-US" dirty="0" err="1"/>
              <a:t>name:'Peter</a:t>
            </a:r>
            <a:r>
              <a:rPr lang="en-US" dirty="0"/>
              <a:t>' };</a:t>
            </a:r>
          </a:p>
          <a:p>
            <a:r>
              <a:rPr lang="en-US" b="1" dirty="0" err="1"/>
              <a:t>printName</a:t>
            </a:r>
            <a:r>
              <a:rPr lang="en-US" dirty="0" err="1"/>
              <a:t>.</a:t>
            </a:r>
            <a:r>
              <a:rPr lang="en-US" b="1" dirty="0" err="1"/>
              <a:t>call</a:t>
            </a:r>
            <a:r>
              <a:rPr lang="en-US" dirty="0"/>
              <a:t>(person); // Peter</a:t>
            </a:r>
          </a:p>
        </p:txBody>
      </p:sp>
    </p:spTree>
    <p:extLst>
      <p:ext uri="{BB962C8B-B14F-4D97-AF65-F5344CB8AC3E}">
        <p14:creationId xmlns:p14="http://schemas.microsoft.com/office/powerpoint/2010/main" val="3090749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67328"/>
            <a:ext cx="21020168" cy="8935850"/>
          </a:xfrm>
        </p:spPr>
        <p:txBody>
          <a:bodyPr>
            <a:normAutofit/>
          </a:bodyPr>
          <a:lstStyle/>
          <a:p>
            <a:r>
              <a:rPr lang="en-US" sz="5400" dirty="0"/>
              <a:t>Calls a function with a </a:t>
            </a:r>
            <a:r>
              <a:rPr lang="en-US" sz="5400" b="1" dirty="0"/>
              <a:t>given this value</a:t>
            </a:r>
            <a:r>
              <a:rPr lang="en-US" sz="5400" dirty="0"/>
              <a:t>, and </a:t>
            </a:r>
            <a:br>
              <a:rPr lang="en-US" sz="5400" dirty="0"/>
            </a:br>
            <a:r>
              <a:rPr lang="en-US" sz="5400" dirty="0"/>
              <a:t>arguments provided as an array</a:t>
            </a:r>
          </a:p>
          <a:p>
            <a:r>
              <a:rPr lang="en-US" sz="5400" b="1" dirty="0"/>
              <a:t>apply() - </a:t>
            </a:r>
            <a:r>
              <a:rPr lang="en-US" sz="5400" dirty="0"/>
              <a:t>accepts a single array of arguments, while call() accepts an argument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b="1" dirty="0"/>
              <a:t>Apply()</a:t>
            </a:r>
            <a:endParaRPr lang="en-US" b="1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5F60137-3769-92A8-6941-CA6B7C61EF02}"/>
              </a:ext>
            </a:extLst>
          </p:cNvPr>
          <p:cNvSpPr txBox="1">
            <a:spLocks/>
          </p:cNvSpPr>
          <p:nvPr/>
        </p:nvSpPr>
        <p:spPr>
          <a:xfrm>
            <a:off x="4140969" y="7475570"/>
            <a:ext cx="16100474" cy="522760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/>
              <a:t>const person = {</a:t>
            </a:r>
          </a:p>
          <a:p>
            <a:r>
              <a:rPr lang="en-US" b="1" dirty="0"/>
              <a:t>  name: 'Marry',</a:t>
            </a:r>
          </a:p>
          <a:p>
            <a:r>
              <a:rPr lang="en-US" b="1" dirty="0"/>
              <a:t>  </a:t>
            </a:r>
            <a:r>
              <a:rPr lang="en-US" b="1" dirty="0" err="1"/>
              <a:t>printName</a:t>
            </a:r>
            <a:r>
              <a:rPr lang="en-US" b="1" dirty="0"/>
              <a:t>: function </a:t>
            </a:r>
            <a:r>
              <a:rPr lang="en-US" dirty="0"/>
              <a:t>() { console.log(</a:t>
            </a:r>
            <a:r>
              <a:rPr lang="en-US" b="1" dirty="0"/>
              <a:t>this</a:t>
            </a:r>
            <a:r>
              <a:rPr lang="en-US" dirty="0"/>
              <a:t>.name);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const person2 = { </a:t>
            </a:r>
            <a:r>
              <a:rPr lang="en-US" dirty="0" err="1"/>
              <a:t>name:'Peter</a:t>
            </a:r>
            <a:r>
              <a:rPr lang="en-US" dirty="0"/>
              <a:t>' };</a:t>
            </a:r>
          </a:p>
          <a:p>
            <a:r>
              <a:rPr lang="en-US" b="1" dirty="0" err="1"/>
              <a:t>person.printName</a:t>
            </a:r>
            <a:r>
              <a:rPr lang="en-US" dirty="0" err="1"/>
              <a:t>.</a:t>
            </a:r>
            <a:r>
              <a:rPr lang="en-US" b="1" dirty="0" err="1"/>
              <a:t>apply</a:t>
            </a:r>
            <a:r>
              <a:rPr lang="en-US" dirty="0"/>
              <a:t>(person2); // Peter</a:t>
            </a:r>
          </a:p>
        </p:txBody>
      </p:sp>
    </p:spTree>
    <p:extLst>
      <p:ext uri="{BB962C8B-B14F-4D97-AF65-F5344CB8AC3E}">
        <p14:creationId xmlns:p14="http://schemas.microsoft.com/office/powerpoint/2010/main" val="214142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97D27-98C3-5C8F-08E1-FCE90B23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2967486"/>
            <a:ext cx="21020168" cy="9735691"/>
          </a:xfrm>
        </p:spPr>
        <p:txBody>
          <a:bodyPr>
            <a:normAutofit/>
          </a:bodyPr>
          <a:lstStyle/>
          <a:p>
            <a:r>
              <a:rPr lang="en-US" sz="5400" dirty="0"/>
              <a:t>Creates a new function </a:t>
            </a:r>
          </a:p>
          <a:p>
            <a:r>
              <a:rPr lang="en-US" sz="5400" dirty="0"/>
              <a:t>Has its this keyword set to the provided value</a:t>
            </a:r>
          </a:p>
          <a:p>
            <a:r>
              <a:rPr lang="en-US" sz="5400" dirty="0"/>
              <a:t>Calling the bound function results in the execution of its wrapped function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04F35-B896-47F0-DB9B-81EADED3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b="1" dirty="0"/>
              <a:t>Bind()</a:t>
            </a:r>
            <a:endParaRPr lang="en-US" b="1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5F60137-3769-92A8-6941-CA6B7C61EF02}"/>
              </a:ext>
            </a:extLst>
          </p:cNvPr>
          <p:cNvSpPr txBox="1">
            <a:spLocks/>
          </p:cNvSpPr>
          <p:nvPr/>
        </p:nvSpPr>
        <p:spPr>
          <a:xfrm>
            <a:off x="4963309" y="6858000"/>
            <a:ext cx="15398850" cy="637492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3600" dirty="0"/>
              <a:t>const person = {    </a:t>
            </a:r>
            <a:br>
              <a:rPr lang="en-US" sz="3600" dirty="0"/>
            </a:br>
            <a:r>
              <a:rPr lang="en-US" sz="3600" dirty="0"/>
              <a:t>  name: 'Alice',    </a:t>
            </a:r>
            <a:br>
              <a:rPr lang="en-US" sz="3600" dirty="0"/>
            </a:br>
            <a:r>
              <a:rPr lang="en-US" sz="3600" dirty="0"/>
              <a:t>  greet: function() { console.log('Hello, ' + this.name);}</a:t>
            </a:r>
            <a:br>
              <a:rPr lang="en-US" sz="3600" dirty="0"/>
            </a:br>
            <a:r>
              <a:rPr lang="en-US" sz="3600" dirty="0"/>
              <a:t>};</a:t>
            </a:r>
          </a:p>
          <a:p>
            <a:r>
              <a:rPr lang="en-US" sz="3600" dirty="0" err="1"/>
              <a:t>person.greet</a:t>
            </a:r>
            <a:r>
              <a:rPr lang="en-US" sz="3600" dirty="0"/>
              <a:t>(); // Hello, Alice</a:t>
            </a:r>
          </a:p>
          <a:p>
            <a:r>
              <a:rPr lang="en-US" sz="3600" dirty="0"/>
              <a:t>const </a:t>
            </a:r>
            <a:r>
              <a:rPr lang="en-US" sz="3600" dirty="0" err="1"/>
              <a:t>greetFunction</a:t>
            </a:r>
            <a:r>
              <a:rPr lang="en-US" sz="3600" dirty="0"/>
              <a:t> = </a:t>
            </a:r>
            <a:r>
              <a:rPr lang="en-US" sz="3600" dirty="0" err="1"/>
              <a:t>person.greet</a:t>
            </a:r>
            <a:r>
              <a:rPr lang="en-US" sz="3600" dirty="0"/>
              <a:t>;</a:t>
            </a:r>
          </a:p>
          <a:p>
            <a:r>
              <a:rPr lang="en-US" sz="3600" dirty="0" err="1"/>
              <a:t>greetFunction</a:t>
            </a:r>
            <a:r>
              <a:rPr lang="en-US" sz="3600" dirty="0"/>
              <a:t>(); // Hello, undefined</a:t>
            </a:r>
          </a:p>
          <a:p>
            <a:r>
              <a:rPr lang="en-US" sz="3600" dirty="0"/>
              <a:t>const </a:t>
            </a:r>
            <a:r>
              <a:rPr lang="en-US" sz="3600" dirty="0" err="1"/>
              <a:t>boundGreetFunction</a:t>
            </a:r>
            <a:r>
              <a:rPr lang="en-US" sz="3600" dirty="0"/>
              <a:t> = </a:t>
            </a:r>
            <a:r>
              <a:rPr lang="en-US" sz="3600" dirty="0" err="1"/>
              <a:t>greetFunction.bind</a:t>
            </a:r>
            <a:r>
              <a:rPr lang="en-US" sz="3600" dirty="0"/>
              <a:t>(person);</a:t>
            </a:r>
          </a:p>
          <a:p>
            <a:r>
              <a:rPr lang="en-US" sz="3600" dirty="0" err="1"/>
              <a:t>boundGreetFunction</a:t>
            </a:r>
            <a:r>
              <a:rPr lang="en-US" sz="3600" dirty="0"/>
              <a:t>(); // Output: Hello, Alice</a:t>
            </a:r>
          </a:p>
        </p:txBody>
      </p:sp>
    </p:spTree>
    <p:extLst>
      <p:ext uri="{BB962C8B-B14F-4D97-AF65-F5344CB8AC3E}">
        <p14:creationId xmlns:p14="http://schemas.microsoft.com/office/powerpoint/2010/main" val="112887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14383</TotalTime>
  <Words>1230</Words>
  <Application>Microsoft Office PowerPoint</Application>
  <PresentationFormat>Custom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Light Theme</vt:lpstr>
      <vt:lpstr>Dark_Theme</vt:lpstr>
      <vt:lpstr>Advanced Functions</vt:lpstr>
      <vt:lpstr>Content</vt:lpstr>
      <vt:lpstr>PowerPoint Presentation</vt:lpstr>
      <vt:lpstr>Execution Context</vt:lpstr>
      <vt:lpstr>Inner Method Context</vt:lpstr>
      <vt:lpstr>Arrow Function Context</vt:lpstr>
      <vt:lpstr>Explicit Binding</vt:lpstr>
      <vt:lpstr>Apply()</vt:lpstr>
      <vt:lpstr>Bind()</vt:lpstr>
      <vt:lpstr>PowerPoint Presentation</vt:lpstr>
      <vt:lpstr>First-Class Functions </vt:lpstr>
      <vt:lpstr>First-Class Functions </vt:lpstr>
      <vt:lpstr>High-Order Function</vt:lpstr>
      <vt:lpstr>Predicates</vt:lpstr>
      <vt:lpstr>Pure Functions</vt:lpstr>
      <vt:lpstr>PowerPoint Presentation</vt:lpstr>
      <vt:lpstr>Closure</vt:lpstr>
      <vt:lpstr>IIFE</vt:lpstr>
      <vt:lpstr>Function Decoration</vt:lpstr>
      <vt:lpstr>Function Decoration</vt:lpstr>
      <vt:lpstr>Function Decoration</vt:lpstr>
      <vt:lpstr>Learn More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73</cp:revision>
  <dcterms:created xsi:type="dcterms:W3CDTF">2023-03-24T10:34:32Z</dcterms:created>
  <dcterms:modified xsi:type="dcterms:W3CDTF">2024-07-16T07:29:55Z</dcterms:modified>
</cp:coreProperties>
</file>