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notesMasterIdLst>
    <p:notesMasterId r:id="rId28"/>
  </p:notesMasterIdLst>
  <p:handoutMasterIdLst>
    <p:handoutMasterId r:id="rId29"/>
  </p:handoutMasterIdLst>
  <p:sldIdLst>
    <p:sldId id="438" r:id="rId3"/>
    <p:sldId id="538" r:id="rId4"/>
    <p:sldId id="636" r:id="rId5"/>
    <p:sldId id="315" r:id="rId6"/>
    <p:sldId id="623" r:id="rId7"/>
    <p:sldId id="624" r:id="rId8"/>
    <p:sldId id="625" r:id="rId9"/>
    <p:sldId id="637" r:id="rId10"/>
    <p:sldId id="626" r:id="rId11"/>
    <p:sldId id="639" r:id="rId12"/>
    <p:sldId id="640" r:id="rId13"/>
    <p:sldId id="641" r:id="rId14"/>
    <p:sldId id="642" r:id="rId15"/>
    <p:sldId id="643" r:id="rId16"/>
    <p:sldId id="644" r:id="rId17"/>
    <p:sldId id="638" r:id="rId18"/>
    <p:sldId id="645" r:id="rId19"/>
    <p:sldId id="646" r:id="rId20"/>
    <p:sldId id="627" r:id="rId21"/>
    <p:sldId id="647" r:id="rId22"/>
    <p:sldId id="628" r:id="rId23"/>
    <p:sldId id="629" r:id="rId24"/>
    <p:sldId id="648" r:id="rId25"/>
    <p:sldId id="649" r:id="rId26"/>
    <p:sldId id="467" r:id="rId27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2A2859"/>
    <a:srgbClr val="F4F4F7"/>
    <a:srgbClr val="403E6A"/>
    <a:srgbClr val="92A1B4"/>
    <a:srgbClr val="41CFFD"/>
    <a:srgbClr val="E9E9EE"/>
    <a:srgbClr val="67D9FD"/>
    <a:srgbClr val="8DE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1608" autoAdjust="0"/>
  </p:normalViewPr>
  <p:slideViewPr>
    <p:cSldViewPr snapToGrid="0">
      <p:cViewPr>
        <p:scale>
          <a:sx n="33" d="100"/>
          <a:sy n="33" d="100"/>
        </p:scale>
        <p:origin x="17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C0FD2-9C52-4B0A-84C5-4F23CD538C90}" type="datetimeFigureOut">
              <a:rPr lang="bg-BG" smtClean="0"/>
              <a:t>3.7.2024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0322B-894A-4068-89CC-A2C9D8171B4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83131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7955-FDC7-4567-8D00-867BE7D50A8B}" type="datetimeFigureOut">
              <a:rPr lang="bg-BG" smtClean="0"/>
              <a:t>3.7.2024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46463-3B0F-4722-BB97-411B3FF6239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619141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52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2" y="3435927"/>
            <a:ext cx="20585799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BCD34A-92E2-C2E9-B662-9420AF14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69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3F18E08F-1F12-D326-DCBE-4D762900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320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01059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292" y="730252"/>
            <a:ext cx="18372702" cy="168044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Phenomena Bold" panose="00000800000000000000" pitchFamily="50" charset="-52"/>
              </a:defRPr>
            </a:lvl1pPr>
          </a:lstStyle>
          <a:p>
            <a:r>
              <a:rPr lang="en-US" dirty="0"/>
              <a:t>Important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2" y="2224966"/>
            <a:ext cx="1837270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1" y="55479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13441979" y="11579448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B15D83-4AF9-4533-919F-709545C43C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5799" y="29396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30EB253D-65B5-4830-BC46-BF324BEAA8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6294" y="44554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CB8E611C-4FDE-4138-B35B-AD1AEEFE5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38655" y="5684329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C26CB5BF-E838-479E-9DB6-910CEF9600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48163" y="3076004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007A04E-AEC9-48C4-8A9C-10729AB524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38658" y="4591781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BAFB35F-C398-4D20-ABE7-895A976F59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738655" y="107710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4276BA17-371A-4910-9363-3A73CB9719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748163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BFE6EEBE-A060-47BC-8AE6-FAC96D6079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738658" y="96785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207FEA51-E80D-45A6-A839-8506735F553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76291" y="10771087"/>
            <a:ext cx="7855485" cy="2081982"/>
          </a:xfrm>
          <a:noFill/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33003648-E950-4F88-9FDD-4B180F8DC9A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85799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1C33B778-0C19-420D-B2BD-16E42344E8F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676294" y="9678539"/>
            <a:ext cx="7855483" cy="1075202"/>
          </a:xfrm>
          <a:noFill/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grpSp>
        <p:nvGrpSpPr>
          <p:cNvPr id="29" name="Google Shape;1299;p65">
            <a:extLst>
              <a:ext uri="{FF2B5EF4-FFF2-40B4-BE49-F238E27FC236}">
                <a16:creationId xmlns:a16="http://schemas.microsoft.com/office/drawing/2014/main" id="{324E4678-38E1-4D8C-867C-0A030B67A754}"/>
              </a:ext>
            </a:extLst>
          </p:cNvPr>
          <p:cNvGrpSpPr/>
          <p:nvPr userDrawn="1"/>
        </p:nvGrpSpPr>
        <p:grpSpPr>
          <a:xfrm>
            <a:off x="10303631" y="5474397"/>
            <a:ext cx="3775152" cy="4299154"/>
            <a:chOff x="7668625" y="1383375"/>
            <a:chExt cx="402750" cy="458625"/>
          </a:xfrm>
          <a:solidFill>
            <a:schemeClr val="tx2"/>
          </a:solidFill>
        </p:grpSpPr>
        <p:sp>
          <p:nvSpPr>
            <p:cNvPr id="30" name="Google Shape;1300;p65">
              <a:extLst>
                <a:ext uri="{FF2B5EF4-FFF2-40B4-BE49-F238E27FC236}">
                  <a16:creationId xmlns:a16="http://schemas.microsoft.com/office/drawing/2014/main" id="{2C9274B5-85CA-4B4F-81E6-4DC012390798}"/>
                </a:ext>
              </a:extLst>
            </p:cNvPr>
            <p:cNvSpPr/>
            <p:nvPr/>
          </p:nvSpPr>
          <p:spPr>
            <a:xfrm>
              <a:off x="7715250" y="1465275"/>
              <a:ext cx="293250" cy="376725"/>
            </a:xfrm>
            <a:custGeom>
              <a:avLst/>
              <a:gdLst/>
              <a:ahLst/>
              <a:cxnLst/>
              <a:rect l="l" t="t" r="r" b="b"/>
              <a:pathLst>
                <a:path w="11730" h="15069" extrusionOk="0">
                  <a:moveTo>
                    <a:pt x="4405" y="3659"/>
                  </a:moveTo>
                  <a:cubicBezTo>
                    <a:pt x="4425" y="3659"/>
                    <a:pt x="4446" y="3661"/>
                    <a:pt x="4467" y="3664"/>
                  </a:cubicBezTo>
                  <a:cubicBezTo>
                    <a:pt x="4640" y="3686"/>
                    <a:pt x="4770" y="3860"/>
                    <a:pt x="4770" y="4033"/>
                  </a:cubicBezTo>
                  <a:lnTo>
                    <a:pt x="4770" y="4380"/>
                  </a:lnTo>
                  <a:lnTo>
                    <a:pt x="4423" y="4380"/>
                  </a:lnTo>
                  <a:cubicBezTo>
                    <a:pt x="4228" y="4380"/>
                    <a:pt x="4076" y="4250"/>
                    <a:pt x="4055" y="4076"/>
                  </a:cubicBezTo>
                  <a:cubicBezTo>
                    <a:pt x="4015" y="3859"/>
                    <a:pt x="4192" y="3659"/>
                    <a:pt x="4405" y="3659"/>
                  </a:cubicBezTo>
                  <a:close/>
                  <a:moveTo>
                    <a:pt x="7915" y="3662"/>
                  </a:moveTo>
                  <a:cubicBezTo>
                    <a:pt x="8133" y="3662"/>
                    <a:pt x="8304" y="3810"/>
                    <a:pt x="8304" y="4033"/>
                  </a:cubicBezTo>
                  <a:cubicBezTo>
                    <a:pt x="8304" y="4217"/>
                    <a:pt x="8150" y="4382"/>
                    <a:pt x="7969" y="4382"/>
                  </a:cubicBezTo>
                  <a:cubicBezTo>
                    <a:pt x="7958" y="4382"/>
                    <a:pt x="7947" y="4381"/>
                    <a:pt x="7935" y="4380"/>
                  </a:cubicBezTo>
                  <a:lnTo>
                    <a:pt x="7567" y="4380"/>
                  </a:lnTo>
                  <a:lnTo>
                    <a:pt x="7567" y="4033"/>
                  </a:lnTo>
                  <a:cubicBezTo>
                    <a:pt x="7567" y="3860"/>
                    <a:pt x="7697" y="3708"/>
                    <a:pt x="7870" y="3664"/>
                  </a:cubicBezTo>
                  <a:cubicBezTo>
                    <a:pt x="7886" y="3663"/>
                    <a:pt x="7900" y="3662"/>
                    <a:pt x="7915" y="3662"/>
                  </a:cubicBezTo>
                  <a:close/>
                  <a:moveTo>
                    <a:pt x="7047" y="4922"/>
                  </a:moveTo>
                  <a:lnTo>
                    <a:pt x="7047" y="8694"/>
                  </a:lnTo>
                  <a:lnTo>
                    <a:pt x="5312" y="8694"/>
                  </a:lnTo>
                  <a:lnTo>
                    <a:pt x="5312" y="4922"/>
                  </a:lnTo>
                  <a:close/>
                  <a:moveTo>
                    <a:pt x="6174" y="521"/>
                  </a:moveTo>
                  <a:cubicBezTo>
                    <a:pt x="6183" y="521"/>
                    <a:pt x="6192" y="521"/>
                    <a:pt x="6201" y="521"/>
                  </a:cubicBezTo>
                  <a:lnTo>
                    <a:pt x="6244" y="521"/>
                  </a:lnTo>
                  <a:cubicBezTo>
                    <a:pt x="9908" y="542"/>
                    <a:pt x="11730" y="4944"/>
                    <a:pt x="9171" y="7567"/>
                  </a:cubicBezTo>
                  <a:cubicBezTo>
                    <a:pt x="8868" y="7870"/>
                    <a:pt x="8673" y="8261"/>
                    <a:pt x="8629" y="8673"/>
                  </a:cubicBezTo>
                  <a:lnTo>
                    <a:pt x="8608" y="8694"/>
                  </a:lnTo>
                  <a:lnTo>
                    <a:pt x="7567" y="8694"/>
                  </a:lnTo>
                  <a:lnTo>
                    <a:pt x="7567" y="4922"/>
                  </a:lnTo>
                  <a:lnTo>
                    <a:pt x="7935" y="4922"/>
                  </a:lnTo>
                  <a:cubicBezTo>
                    <a:pt x="8738" y="4922"/>
                    <a:pt x="9150" y="3968"/>
                    <a:pt x="8586" y="3404"/>
                  </a:cubicBezTo>
                  <a:cubicBezTo>
                    <a:pt x="8402" y="3214"/>
                    <a:pt x="8175" y="3129"/>
                    <a:pt x="7952" y="3129"/>
                  </a:cubicBezTo>
                  <a:cubicBezTo>
                    <a:pt x="7490" y="3129"/>
                    <a:pt x="7047" y="3492"/>
                    <a:pt x="7047" y="4033"/>
                  </a:cubicBezTo>
                  <a:lnTo>
                    <a:pt x="7047" y="4380"/>
                  </a:lnTo>
                  <a:lnTo>
                    <a:pt x="5312" y="4380"/>
                  </a:lnTo>
                  <a:lnTo>
                    <a:pt x="5312" y="4033"/>
                  </a:lnTo>
                  <a:cubicBezTo>
                    <a:pt x="5312" y="3599"/>
                    <a:pt x="5009" y="3231"/>
                    <a:pt x="4575" y="3144"/>
                  </a:cubicBezTo>
                  <a:cubicBezTo>
                    <a:pt x="4519" y="3134"/>
                    <a:pt x="4463" y="3129"/>
                    <a:pt x="4409" y="3129"/>
                  </a:cubicBezTo>
                  <a:cubicBezTo>
                    <a:pt x="3876" y="3129"/>
                    <a:pt x="3454" y="3591"/>
                    <a:pt x="3513" y="4141"/>
                  </a:cubicBezTo>
                  <a:cubicBezTo>
                    <a:pt x="3578" y="4575"/>
                    <a:pt x="3968" y="4922"/>
                    <a:pt x="4423" y="4922"/>
                  </a:cubicBezTo>
                  <a:lnTo>
                    <a:pt x="4792" y="4922"/>
                  </a:lnTo>
                  <a:lnTo>
                    <a:pt x="4792" y="8694"/>
                  </a:lnTo>
                  <a:lnTo>
                    <a:pt x="3773" y="8694"/>
                  </a:lnTo>
                  <a:cubicBezTo>
                    <a:pt x="3708" y="8261"/>
                    <a:pt x="3513" y="7870"/>
                    <a:pt x="3231" y="7567"/>
                  </a:cubicBezTo>
                  <a:cubicBezTo>
                    <a:pt x="657" y="4928"/>
                    <a:pt x="2528" y="521"/>
                    <a:pt x="6174" y="521"/>
                  </a:cubicBezTo>
                  <a:close/>
                  <a:moveTo>
                    <a:pt x="8836" y="9235"/>
                  </a:moveTo>
                  <a:cubicBezTo>
                    <a:pt x="9037" y="9235"/>
                    <a:pt x="9193" y="9421"/>
                    <a:pt x="9193" y="9627"/>
                  </a:cubicBezTo>
                  <a:cubicBezTo>
                    <a:pt x="9193" y="9692"/>
                    <a:pt x="9128" y="9757"/>
                    <a:pt x="9041" y="9757"/>
                  </a:cubicBezTo>
                  <a:lnTo>
                    <a:pt x="8174" y="9757"/>
                  </a:lnTo>
                  <a:cubicBezTo>
                    <a:pt x="8044" y="9757"/>
                    <a:pt x="7914" y="9865"/>
                    <a:pt x="7892" y="9995"/>
                  </a:cubicBezTo>
                  <a:cubicBezTo>
                    <a:pt x="7892" y="10169"/>
                    <a:pt x="8000" y="10299"/>
                    <a:pt x="8174" y="10299"/>
                  </a:cubicBezTo>
                  <a:lnTo>
                    <a:pt x="8803" y="10299"/>
                  </a:lnTo>
                  <a:cubicBezTo>
                    <a:pt x="9019" y="10299"/>
                    <a:pt x="9193" y="10472"/>
                    <a:pt x="9193" y="10711"/>
                  </a:cubicBezTo>
                  <a:cubicBezTo>
                    <a:pt x="9193" y="10776"/>
                    <a:pt x="9128" y="10841"/>
                    <a:pt x="9041" y="10841"/>
                  </a:cubicBezTo>
                  <a:lnTo>
                    <a:pt x="3361" y="10841"/>
                  </a:lnTo>
                  <a:cubicBezTo>
                    <a:pt x="3274" y="10841"/>
                    <a:pt x="3231" y="10776"/>
                    <a:pt x="3209" y="10711"/>
                  </a:cubicBezTo>
                  <a:cubicBezTo>
                    <a:pt x="3209" y="10472"/>
                    <a:pt x="3404" y="10299"/>
                    <a:pt x="3621" y="10299"/>
                  </a:cubicBezTo>
                  <a:lnTo>
                    <a:pt x="6938" y="10299"/>
                  </a:lnTo>
                  <a:cubicBezTo>
                    <a:pt x="7068" y="10299"/>
                    <a:pt x="7198" y="10212"/>
                    <a:pt x="7198" y="10060"/>
                  </a:cubicBezTo>
                  <a:cubicBezTo>
                    <a:pt x="7220" y="9908"/>
                    <a:pt x="7090" y="9757"/>
                    <a:pt x="6938" y="9757"/>
                  </a:cubicBezTo>
                  <a:lnTo>
                    <a:pt x="3339" y="9757"/>
                  </a:lnTo>
                  <a:cubicBezTo>
                    <a:pt x="3252" y="9757"/>
                    <a:pt x="3187" y="9713"/>
                    <a:pt x="3187" y="9627"/>
                  </a:cubicBezTo>
                  <a:cubicBezTo>
                    <a:pt x="3187" y="9421"/>
                    <a:pt x="3363" y="9235"/>
                    <a:pt x="3566" y="9235"/>
                  </a:cubicBezTo>
                  <a:cubicBezTo>
                    <a:pt x="3577" y="9235"/>
                    <a:pt x="3588" y="9235"/>
                    <a:pt x="3599" y="9236"/>
                  </a:cubicBezTo>
                  <a:lnTo>
                    <a:pt x="8803" y="9236"/>
                  </a:lnTo>
                  <a:cubicBezTo>
                    <a:pt x="8814" y="9235"/>
                    <a:pt x="8825" y="9235"/>
                    <a:pt x="8836" y="9235"/>
                  </a:cubicBezTo>
                  <a:close/>
                  <a:moveTo>
                    <a:pt x="8781" y="11383"/>
                  </a:moveTo>
                  <a:cubicBezTo>
                    <a:pt x="8998" y="11383"/>
                    <a:pt x="9171" y="11556"/>
                    <a:pt x="9171" y="11773"/>
                  </a:cubicBezTo>
                  <a:cubicBezTo>
                    <a:pt x="9171" y="11860"/>
                    <a:pt x="9106" y="11925"/>
                    <a:pt x="9041" y="11925"/>
                  </a:cubicBezTo>
                  <a:lnTo>
                    <a:pt x="5876" y="11925"/>
                  </a:lnTo>
                  <a:cubicBezTo>
                    <a:pt x="5863" y="11923"/>
                    <a:pt x="5850" y="11922"/>
                    <a:pt x="5837" y="11922"/>
                  </a:cubicBezTo>
                  <a:cubicBezTo>
                    <a:pt x="5706" y="11922"/>
                    <a:pt x="5614" y="12023"/>
                    <a:pt x="5594" y="12142"/>
                  </a:cubicBezTo>
                  <a:cubicBezTo>
                    <a:pt x="5572" y="12315"/>
                    <a:pt x="5702" y="12445"/>
                    <a:pt x="5876" y="12445"/>
                  </a:cubicBezTo>
                  <a:lnTo>
                    <a:pt x="8564" y="12445"/>
                  </a:lnTo>
                  <a:lnTo>
                    <a:pt x="8564" y="12835"/>
                  </a:lnTo>
                  <a:cubicBezTo>
                    <a:pt x="8564" y="13052"/>
                    <a:pt x="8391" y="13204"/>
                    <a:pt x="8196" y="13204"/>
                  </a:cubicBezTo>
                  <a:lnTo>
                    <a:pt x="4228" y="13204"/>
                  </a:lnTo>
                  <a:cubicBezTo>
                    <a:pt x="4033" y="13204"/>
                    <a:pt x="3859" y="13052"/>
                    <a:pt x="3859" y="12835"/>
                  </a:cubicBezTo>
                  <a:lnTo>
                    <a:pt x="3859" y="12445"/>
                  </a:lnTo>
                  <a:lnTo>
                    <a:pt x="4618" y="12445"/>
                  </a:lnTo>
                  <a:cubicBezTo>
                    <a:pt x="4748" y="12445"/>
                    <a:pt x="4878" y="12358"/>
                    <a:pt x="4878" y="12228"/>
                  </a:cubicBezTo>
                  <a:cubicBezTo>
                    <a:pt x="4899" y="12066"/>
                    <a:pt x="4786" y="11923"/>
                    <a:pt x="4647" y="11923"/>
                  </a:cubicBezTo>
                  <a:cubicBezTo>
                    <a:pt x="4638" y="11923"/>
                    <a:pt x="4628" y="11923"/>
                    <a:pt x="4618" y="11925"/>
                  </a:cubicBezTo>
                  <a:lnTo>
                    <a:pt x="3339" y="11925"/>
                  </a:lnTo>
                  <a:cubicBezTo>
                    <a:pt x="3252" y="11925"/>
                    <a:pt x="3187" y="11860"/>
                    <a:pt x="3187" y="11773"/>
                  </a:cubicBezTo>
                  <a:cubicBezTo>
                    <a:pt x="3187" y="11556"/>
                    <a:pt x="3361" y="11383"/>
                    <a:pt x="3578" y="11383"/>
                  </a:cubicBezTo>
                  <a:close/>
                  <a:moveTo>
                    <a:pt x="7372" y="13746"/>
                  </a:moveTo>
                  <a:lnTo>
                    <a:pt x="7372" y="14526"/>
                  </a:lnTo>
                  <a:lnTo>
                    <a:pt x="5030" y="14526"/>
                  </a:lnTo>
                  <a:lnTo>
                    <a:pt x="5030" y="13746"/>
                  </a:lnTo>
                  <a:close/>
                  <a:moveTo>
                    <a:pt x="6201" y="0"/>
                  </a:moveTo>
                  <a:cubicBezTo>
                    <a:pt x="2082" y="22"/>
                    <a:pt x="0" y="4987"/>
                    <a:pt x="2862" y="7936"/>
                  </a:cubicBezTo>
                  <a:cubicBezTo>
                    <a:pt x="3079" y="8152"/>
                    <a:pt x="3231" y="8434"/>
                    <a:pt x="3252" y="8759"/>
                  </a:cubicBezTo>
                  <a:cubicBezTo>
                    <a:pt x="2906" y="8889"/>
                    <a:pt x="2689" y="9236"/>
                    <a:pt x="2689" y="9605"/>
                  </a:cubicBezTo>
                  <a:cubicBezTo>
                    <a:pt x="2689" y="9800"/>
                    <a:pt x="2754" y="9974"/>
                    <a:pt x="2906" y="10104"/>
                  </a:cubicBezTo>
                  <a:cubicBezTo>
                    <a:pt x="2775" y="10277"/>
                    <a:pt x="2689" y="10472"/>
                    <a:pt x="2689" y="10689"/>
                  </a:cubicBezTo>
                  <a:cubicBezTo>
                    <a:pt x="2689" y="10862"/>
                    <a:pt x="2775" y="11036"/>
                    <a:pt x="2906" y="11166"/>
                  </a:cubicBezTo>
                  <a:cubicBezTo>
                    <a:pt x="2754" y="11339"/>
                    <a:pt x="2667" y="11535"/>
                    <a:pt x="2689" y="11751"/>
                  </a:cubicBezTo>
                  <a:cubicBezTo>
                    <a:pt x="2689" y="12120"/>
                    <a:pt x="2971" y="12423"/>
                    <a:pt x="3339" y="12445"/>
                  </a:cubicBezTo>
                  <a:lnTo>
                    <a:pt x="3339" y="12987"/>
                  </a:lnTo>
                  <a:cubicBezTo>
                    <a:pt x="3339" y="13399"/>
                    <a:pt x="3664" y="13746"/>
                    <a:pt x="4076" y="13746"/>
                  </a:cubicBezTo>
                  <a:lnTo>
                    <a:pt x="4510" y="13746"/>
                  </a:lnTo>
                  <a:lnTo>
                    <a:pt x="4510" y="14787"/>
                  </a:lnTo>
                  <a:cubicBezTo>
                    <a:pt x="4510" y="14938"/>
                    <a:pt x="4640" y="15068"/>
                    <a:pt x="4792" y="15068"/>
                  </a:cubicBezTo>
                  <a:lnTo>
                    <a:pt x="7654" y="15068"/>
                  </a:lnTo>
                  <a:cubicBezTo>
                    <a:pt x="7805" y="15068"/>
                    <a:pt x="7914" y="14938"/>
                    <a:pt x="7914" y="14787"/>
                  </a:cubicBezTo>
                  <a:lnTo>
                    <a:pt x="7914" y="13746"/>
                  </a:lnTo>
                  <a:lnTo>
                    <a:pt x="8347" y="13746"/>
                  </a:lnTo>
                  <a:cubicBezTo>
                    <a:pt x="8759" y="13724"/>
                    <a:pt x="9106" y="13399"/>
                    <a:pt x="9106" y="12987"/>
                  </a:cubicBezTo>
                  <a:lnTo>
                    <a:pt x="9106" y="12445"/>
                  </a:lnTo>
                  <a:cubicBezTo>
                    <a:pt x="9453" y="12402"/>
                    <a:pt x="9713" y="12120"/>
                    <a:pt x="9713" y="11773"/>
                  </a:cubicBezTo>
                  <a:cubicBezTo>
                    <a:pt x="9713" y="11556"/>
                    <a:pt x="9648" y="11361"/>
                    <a:pt x="9518" y="11188"/>
                  </a:cubicBezTo>
                  <a:cubicBezTo>
                    <a:pt x="9648" y="11058"/>
                    <a:pt x="9735" y="10884"/>
                    <a:pt x="9735" y="10689"/>
                  </a:cubicBezTo>
                  <a:cubicBezTo>
                    <a:pt x="9735" y="10472"/>
                    <a:pt x="9670" y="10255"/>
                    <a:pt x="9518" y="10104"/>
                  </a:cubicBezTo>
                  <a:cubicBezTo>
                    <a:pt x="9648" y="9974"/>
                    <a:pt x="9735" y="9800"/>
                    <a:pt x="9713" y="9627"/>
                  </a:cubicBezTo>
                  <a:cubicBezTo>
                    <a:pt x="9713" y="9236"/>
                    <a:pt x="9496" y="8889"/>
                    <a:pt x="9150" y="8759"/>
                  </a:cubicBezTo>
                  <a:cubicBezTo>
                    <a:pt x="9193" y="8456"/>
                    <a:pt x="9323" y="8152"/>
                    <a:pt x="9540" y="7936"/>
                  </a:cubicBezTo>
                  <a:cubicBezTo>
                    <a:pt x="10407" y="7068"/>
                    <a:pt x="10884" y="5898"/>
                    <a:pt x="10884" y="4662"/>
                  </a:cubicBezTo>
                  <a:lnTo>
                    <a:pt x="10884" y="4662"/>
                  </a:lnTo>
                  <a:lnTo>
                    <a:pt x="10862" y="4683"/>
                  </a:lnTo>
                  <a:cubicBezTo>
                    <a:pt x="10862" y="2125"/>
                    <a:pt x="8803" y="44"/>
                    <a:pt x="62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1" name="Google Shape;1301;p65">
              <a:extLst>
                <a:ext uri="{FF2B5EF4-FFF2-40B4-BE49-F238E27FC236}">
                  <a16:creationId xmlns:a16="http://schemas.microsoft.com/office/drawing/2014/main" id="{C1B69697-D015-447C-9046-6CBD20D6D635}"/>
                </a:ext>
              </a:extLst>
            </p:cNvPr>
            <p:cNvSpPr/>
            <p:nvPr/>
          </p:nvSpPr>
          <p:spPr>
            <a:xfrm>
              <a:off x="7863250" y="1383375"/>
              <a:ext cx="14075" cy="57050"/>
            </a:xfrm>
            <a:custGeom>
              <a:avLst/>
              <a:gdLst/>
              <a:ahLst/>
              <a:cxnLst/>
              <a:rect l="l" t="t" r="r" b="b"/>
              <a:pathLst>
                <a:path w="563" h="2282" extrusionOk="0">
                  <a:moveTo>
                    <a:pt x="287" y="0"/>
                  </a:moveTo>
                  <a:cubicBezTo>
                    <a:pt x="130" y="0"/>
                    <a:pt x="1" y="124"/>
                    <a:pt x="21" y="285"/>
                  </a:cubicBezTo>
                  <a:lnTo>
                    <a:pt x="21" y="2019"/>
                  </a:lnTo>
                  <a:cubicBezTo>
                    <a:pt x="1" y="2160"/>
                    <a:pt x="129" y="2282"/>
                    <a:pt x="286" y="2282"/>
                  </a:cubicBezTo>
                  <a:cubicBezTo>
                    <a:pt x="299" y="2282"/>
                    <a:pt x="312" y="2281"/>
                    <a:pt x="324" y="2279"/>
                  </a:cubicBezTo>
                  <a:cubicBezTo>
                    <a:pt x="454" y="2279"/>
                    <a:pt x="563" y="2149"/>
                    <a:pt x="541" y="1997"/>
                  </a:cubicBezTo>
                  <a:lnTo>
                    <a:pt x="541" y="285"/>
                  </a:lnTo>
                  <a:cubicBezTo>
                    <a:pt x="541" y="133"/>
                    <a:pt x="454" y="24"/>
                    <a:pt x="324" y="3"/>
                  </a:cubicBezTo>
                  <a:cubicBezTo>
                    <a:pt x="312" y="1"/>
                    <a:pt x="299" y="0"/>
                    <a:pt x="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2" name="Google Shape;1302;p65">
              <a:extLst>
                <a:ext uri="{FF2B5EF4-FFF2-40B4-BE49-F238E27FC236}">
                  <a16:creationId xmlns:a16="http://schemas.microsoft.com/office/drawing/2014/main" id="{3A6194CE-730F-4EB8-8699-E1ED661DD029}"/>
                </a:ext>
              </a:extLst>
            </p:cNvPr>
            <p:cNvSpPr/>
            <p:nvPr/>
          </p:nvSpPr>
          <p:spPr>
            <a:xfrm>
              <a:off x="7668625" y="1575850"/>
              <a:ext cx="58025" cy="13575"/>
            </a:xfrm>
            <a:custGeom>
              <a:avLst/>
              <a:gdLst/>
              <a:ahLst/>
              <a:cxnLst/>
              <a:rect l="l" t="t" r="r" b="b"/>
              <a:pathLst>
                <a:path w="2321" h="543" extrusionOk="0">
                  <a:moveTo>
                    <a:pt x="283" y="0"/>
                  </a:moveTo>
                  <a:cubicBezTo>
                    <a:pt x="153" y="0"/>
                    <a:pt x="44" y="109"/>
                    <a:pt x="22" y="239"/>
                  </a:cubicBezTo>
                  <a:cubicBezTo>
                    <a:pt x="1" y="391"/>
                    <a:pt x="131" y="542"/>
                    <a:pt x="283" y="542"/>
                  </a:cubicBezTo>
                  <a:lnTo>
                    <a:pt x="2039" y="542"/>
                  </a:lnTo>
                  <a:cubicBezTo>
                    <a:pt x="2169" y="542"/>
                    <a:pt x="2277" y="434"/>
                    <a:pt x="2299" y="304"/>
                  </a:cubicBezTo>
                  <a:cubicBezTo>
                    <a:pt x="2321" y="152"/>
                    <a:pt x="2191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3" name="Google Shape;1303;p65">
              <a:extLst>
                <a:ext uri="{FF2B5EF4-FFF2-40B4-BE49-F238E27FC236}">
                  <a16:creationId xmlns:a16="http://schemas.microsoft.com/office/drawing/2014/main" id="{606E8448-F04C-4460-AEB6-30BF21E92C77}"/>
                </a:ext>
              </a:extLst>
            </p:cNvPr>
            <p:cNvSpPr/>
            <p:nvPr/>
          </p:nvSpPr>
          <p:spPr>
            <a:xfrm>
              <a:off x="8012800" y="1575850"/>
              <a:ext cx="58575" cy="13575"/>
            </a:xfrm>
            <a:custGeom>
              <a:avLst/>
              <a:gdLst/>
              <a:ahLst/>
              <a:cxnLst/>
              <a:rect l="l" t="t" r="r" b="b"/>
              <a:pathLst>
                <a:path w="2343" h="543" extrusionOk="0">
                  <a:moveTo>
                    <a:pt x="304" y="0"/>
                  </a:moveTo>
                  <a:cubicBezTo>
                    <a:pt x="174" y="0"/>
                    <a:pt x="44" y="109"/>
                    <a:pt x="23" y="239"/>
                  </a:cubicBezTo>
                  <a:cubicBezTo>
                    <a:pt x="1" y="391"/>
                    <a:pt x="131" y="542"/>
                    <a:pt x="304" y="542"/>
                  </a:cubicBezTo>
                  <a:lnTo>
                    <a:pt x="2039" y="542"/>
                  </a:lnTo>
                  <a:cubicBezTo>
                    <a:pt x="2191" y="542"/>
                    <a:pt x="2299" y="434"/>
                    <a:pt x="2321" y="304"/>
                  </a:cubicBezTo>
                  <a:cubicBezTo>
                    <a:pt x="2342" y="152"/>
                    <a:pt x="2212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4" name="Google Shape;1304;p65">
              <a:extLst>
                <a:ext uri="{FF2B5EF4-FFF2-40B4-BE49-F238E27FC236}">
                  <a16:creationId xmlns:a16="http://schemas.microsoft.com/office/drawing/2014/main" id="{0DC1B5C1-9E78-4F59-85A4-F1AC1D2C6153}"/>
                </a:ext>
              </a:extLst>
            </p:cNvPr>
            <p:cNvSpPr/>
            <p:nvPr/>
          </p:nvSpPr>
          <p:spPr>
            <a:xfrm>
              <a:off x="7724950" y="1438850"/>
              <a:ext cx="47225" cy="43800"/>
            </a:xfrm>
            <a:custGeom>
              <a:avLst/>
              <a:gdLst/>
              <a:ahLst/>
              <a:cxnLst/>
              <a:rect l="l" t="t" r="r" b="b"/>
              <a:pathLst>
                <a:path w="1889" h="1752" extrusionOk="0">
                  <a:moveTo>
                    <a:pt x="375" y="1"/>
                  </a:moveTo>
                  <a:cubicBezTo>
                    <a:pt x="169" y="1"/>
                    <a:pt x="1" y="246"/>
                    <a:pt x="154" y="450"/>
                  </a:cubicBezTo>
                  <a:lnTo>
                    <a:pt x="1390" y="1686"/>
                  </a:lnTo>
                  <a:cubicBezTo>
                    <a:pt x="1455" y="1730"/>
                    <a:pt x="1520" y="1751"/>
                    <a:pt x="1585" y="1751"/>
                  </a:cubicBezTo>
                  <a:cubicBezTo>
                    <a:pt x="1650" y="1751"/>
                    <a:pt x="1715" y="1730"/>
                    <a:pt x="1780" y="1686"/>
                  </a:cubicBezTo>
                  <a:cubicBezTo>
                    <a:pt x="1889" y="1578"/>
                    <a:pt x="1889" y="1404"/>
                    <a:pt x="1780" y="1296"/>
                  </a:cubicBezTo>
                  <a:lnTo>
                    <a:pt x="545" y="60"/>
                  </a:lnTo>
                  <a:cubicBezTo>
                    <a:pt x="489" y="19"/>
                    <a:pt x="431" y="1"/>
                    <a:pt x="3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5" name="Google Shape;1305;p65">
              <a:extLst>
                <a:ext uri="{FF2B5EF4-FFF2-40B4-BE49-F238E27FC236}">
                  <a16:creationId xmlns:a16="http://schemas.microsoft.com/office/drawing/2014/main" id="{A82A6CBC-664C-4872-BD77-968BD5E0E440}"/>
                </a:ext>
              </a:extLst>
            </p:cNvPr>
            <p:cNvSpPr/>
            <p:nvPr/>
          </p:nvSpPr>
          <p:spPr>
            <a:xfrm>
              <a:off x="7967825" y="1438300"/>
              <a:ext cx="47175" cy="44350"/>
            </a:xfrm>
            <a:custGeom>
              <a:avLst/>
              <a:gdLst/>
              <a:ahLst/>
              <a:cxnLst/>
              <a:rect l="l" t="t" r="r" b="b"/>
              <a:pathLst>
                <a:path w="1887" h="1774" extrusionOk="0">
                  <a:moveTo>
                    <a:pt x="1602" y="1"/>
                  </a:moveTo>
                  <a:cubicBezTo>
                    <a:pt x="1534" y="1"/>
                    <a:pt x="1464" y="28"/>
                    <a:pt x="1410" y="82"/>
                  </a:cubicBezTo>
                  <a:lnTo>
                    <a:pt x="174" y="1318"/>
                  </a:lnTo>
                  <a:cubicBezTo>
                    <a:pt x="0" y="1491"/>
                    <a:pt x="131" y="1773"/>
                    <a:pt x="369" y="1773"/>
                  </a:cubicBezTo>
                  <a:cubicBezTo>
                    <a:pt x="434" y="1773"/>
                    <a:pt x="499" y="1752"/>
                    <a:pt x="542" y="1708"/>
                  </a:cubicBezTo>
                  <a:lnTo>
                    <a:pt x="1778" y="472"/>
                  </a:lnTo>
                  <a:cubicBezTo>
                    <a:pt x="1887" y="364"/>
                    <a:pt x="1887" y="191"/>
                    <a:pt x="1778" y="82"/>
                  </a:cubicBezTo>
                  <a:cubicBezTo>
                    <a:pt x="1735" y="28"/>
                    <a:pt x="1670" y="1"/>
                    <a:pt x="16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1087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Картина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032" y="123825"/>
            <a:ext cx="24136350" cy="13468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1" name="Картина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77" y="923862"/>
            <a:ext cx="3143250" cy="1228852"/>
          </a:xfrm>
          <a:prstGeom prst="rect">
            <a:avLst/>
          </a:prstGeom>
        </p:spPr>
      </p:pic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36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83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937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5265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368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60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6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959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650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44136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2"/>
            <a:ext cx="15959859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622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93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3" y="3266402"/>
            <a:ext cx="2149652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2039120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4" y="3435927"/>
            <a:ext cx="21062157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406598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82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7847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3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9350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35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3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5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190402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4"/>
            <a:ext cx="15959859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821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5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266402"/>
            <a:ext cx="2102016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5FE4105-8AA1-7FFC-0750-BE372AA5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151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3.7.2024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535C15-B1FA-B8A6-9EB6-114659B271C1}"/>
              </a:ext>
            </a:extLst>
          </p:cNvPr>
          <p:cNvGrpSpPr/>
          <p:nvPr userDrawn="1"/>
        </p:nvGrpSpPr>
        <p:grpSpPr>
          <a:xfrm>
            <a:off x="31086082" y="-1"/>
            <a:ext cx="5586780" cy="4327071"/>
            <a:chOff x="10083338" y="0"/>
            <a:chExt cx="2108662" cy="1633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337E03-234D-4A8B-30B6-D6DFE218CDCB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AC759B51-EBE4-4FE4-E5C6-7001F85622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483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9" r:id="rId3"/>
    <p:sldLayoutId id="2147483680" r:id="rId4"/>
    <p:sldLayoutId id="2147483682" r:id="rId5"/>
    <p:sldLayoutId id="2147483681" r:id="rId6"/>
    <p:sldLayoutId id="2147483683" r:id="rId7"/>
    <p:sldLayoutId id="2147483684" r:id="rId8"/>
    <p:sldLayoutId id="2147483685" r:id="rId9"/>
    <p:sldLayoutId id="2147483686" r:id="rId10"/>
    <p:sldLayoutId id="2147483688" r:id="rId11"/>
    <p:sldLayoutId id="2147483687" r:id="rId12"/>
    <p:sldLayoutId id="2147483703" r:id="rId13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3.7.2024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0D99D-8702-41DD-A9DD-47CECE363FE5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6C9A5D-5C6F-434B-B15C-FEC83185EB28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7BA3EFE9-1832-4BD5-92A9-69D6DE497A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909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F924-31AE-4834-94D8-61AF45C99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802" y="7275830"/>
            <a:ext cx="11608724" cy="1619250"/>
          </a:xfrm>
        </p:spPr>
        <p:txBody>
          <a:bodyPr/>
          <a:lstStyle/>
          <a:p>
            <a:r>
              <a:rPr lang="en-US" sz="9600" dirty="0">
                <a:solidFill>
                  <a:schemeClr val="tx1"/>
                </a:solidFill>
              </a:rPr>
              <a:t>Iterators and Comparators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CA332B-B102-12CD-6014-7F41205DA6B7}"/>
              </a:ext>
            </a:extLst>
          </p:cNvPr>
          <p:cNvGrpSpPr/>
          <p:nvPr/>
        </p:nvGrpSpPr>
        <p:grpSpPr>
          <a:xfrm>
            <a:off x="-5315225" y="2780857"/>
            <a:ext cx="3404500" cy="2972260"/>
            <a:chOff x="759115" y="1338128"/>
            <a:chExt cx="703262" cy="613975"/>
          </a:xfrm>
        </p:grpSpPr>
        <p:sp>
          <p:nvSpPr>
            <p:cNvPr id="9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24B088B7-3CB4-C24D-F15B-3C95C986AF2E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7D832B-87E6-7165-44EC-C2E4245DB66B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5C3F8D-BB5C-77F4-9E7B-ACAC55B74885}"/>
              </a:ext>
            </a:extLst>
          </p:cNvPr>
          <p:cNvGrpSpPr/>
          <p:nvPr/>
        </p:nvGrpSpPr>
        <p:grpSpPr>
          <a:xfrm>
            <a:off x="-10187479" y="6094087"/>
            <a:ext cx="3404496" cy="2972263"/>
            <a:chOff x="761807" y="2099096"/>
            <a:chExt cx="703261" cy="613975"/>
          </a:xfrm>
        </p:grpSpPr>
        <p:sp>
          <p:nvSpPr>
            <p:cNvPr id="12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B8D04F03-97A5-8ED7-2614-E446CB78B01C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1EECF6-6D56-3BCE-CB50-E516BB6F577F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D29C81-3F7F-DC8E-1A3D-1CF4D4E0C8B0}"/>
              </a:ext>
            </a:extLst>
          </p:cNvPr>
          <p:cNvGrpSpPr/>
          <p:nvPr/>
        </p:nvGrpSpPr>
        <p:grpSpPr>
          <a:xfrm>
            <a:off x="-14724448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6E4582AB-D9C4-F65F-7E19-610D7CFE9849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8074FB-F5AA-D75F-8F4C-5DCFA19745ED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D39B1DDA-2E23-34E1-2F5C-EA40B2B7236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22" y="3888991"/>
            <a:ext cx="9417037" cy="627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9659-06CC-D680-53E6-6CFA8A2DB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</a:t>
            </a:r>
            <a:r>
              <a:rPr lang="en-US" dirty="0"/>
              <a:t>&lt;T&gt;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EBD76-B4A2-35D8-FFAA-1578FA4228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Root interface of the Java collection </a:t>
            </a:r>
            <a:br>
              <a:rPr lang="en-US" dirty="0"/>
            </a:br>
            <a:r>
              <a:rPr lang="en-US" dirty="0"/>
              <a:t>classes</a:t>
            </a:r>
          </a:p>
          <a:p>
            <a:r>
              <a:rPr lang="en-US" dirty="0"/>
              <a:t>A class that implements the </a:t>
            </a:r>
            <a:r>
              <a:rPr lang="en-US" dirty="0" err="1"/>
              <a:t>Iterable</a:t>
            </a:r>
            <a:r>
              <a:rPr lang="en-US" dirty="0"/>
              <a:t>&lt;T&gt; can </a:t>
            </a:r>
            <a:br>
              <a:rPr lang="en-US" dirty="0"/>
            </a:br>
            <a:r>
              <a:rPr lang="en-US" dirty="0"/>
              <a:t>be used with the new for loop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9CF100-B474-A394-FE5E-0506D2BBF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706" y="7402610"/>
            <a:ext cx="9905681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List list = new ArrayList();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for(Object o : list)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  // code</a:t>
            </a:r>
            <a:r>
              <a:rPr lang="en-US" sz="4800" b="1" noProof="1">
                <a:latin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}</a:t>
            </a:r>
            <a:endParaRPr lang="bg-BG" sz="4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67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46BD-21A8-FD76-1FEA-EA389EFA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</a:t>
            </a:r>
            <a:r>
              <a:rPr lang="en-US" dirty="0"/>
              <a:t>&lt;T&gt;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43FDA-825A-67D1-FF23-65EAAC9959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Abstract methods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iterator()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methods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 err="1"/>
              <a:t>forEach</a:t>
            </a:r>
            <a:r>
              <a:rPr lang="en-US" dirty="0"/>
              <a:t>(Consumer&lt;? super T&gt; action)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 err="1"/>
              <a:t>spliterator</a:t>
            </a:r>
            <a:r>
              <a:rPr lang="en-US" dirty="0"/>
              <a:t>() - used for parallel programming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9BE2E-7E5A-7A53-7781-D56D4EF79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259" y="5263411"/>
            <a:ext cx="1149151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public interface Iterable&lt;T&gt;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public Iterator&lt;T&gt; iterator();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}</a:t>
            </a:r>
            <a:endParaRPr lang="bg-BG" sz="4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70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BF0E9-486F-356C-92A1-0F5A9A5376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Enables you to cycle through a collection</a:t>
            </a:r>
          </a:p>
          <a:p>
            <a:r>
              <a:rPr lang="en-US" dirty="0"/>
              <a:t>Nested class for Iterator&lt;T&gt;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Don't implement both </a:t>
            </a:r>
            <a:r>
              <a:rPr lang="en-US" dirty="0" err="1"/>
              <a:t>Iterable</a:t>
            </a:r>
            <a:r>
              <a:rPr lang="en-US" dirty="0"/>
              <a:t>&lt;T&gt; and Iterator&lt;T&gt;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7D953-BEF4-F007-4C0F-6F32C09D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Iterator&lt;T&gt;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07370-4DBC-121A-EB2F-F90D5694F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661" y="5201842"/>
            <a:ext cx="18662045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public class Library&lt;T&gt; implements Iterable&lt;T&gt;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private final class LibIterator implements Iterator&lt;T&gt;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48A29A-FF67-A177-D780-AC1CAB4A6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661" y="8878106"/>
            <a:ext cx="16456727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class MyClass implements Iterable&lt;T&gt;, Iterator&lt;T&gt; {}</a:t>
            </a:r>
          </a:p>
        </p:txBody>
      </p:sp>
      <p:pic>
        <p:nvPicPr>
          <p:cNvPr id="7" name="Graphic 6" descr="Badge Tick1 with solid fill">
            <a:extLst>
              <a:ext uri="{FF2B5EF4-FFF2-40B4-BE49-F238E27FC236}">
                <a16:creationId xmlns:a16="http://schemas.microsoft.com/office/drawing/2014/main" id="{A1A81CE0-9B8F-3C9F-B085-9B42D3069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3895" y="4734792"/>
            <a:ext cx="3057757" cy="3057757"/>
          </a:xfrm>
          <a:prstGeom prst="rect">
            <a:avLst/>
          </a:prstGeom>
        </p:spPr>
      </p:pic>
      <p:pic>
        <p:nvPicPr>
          <p:cNvPr id="9" name="Graphic 8" descr="No sign with solid fill">
            <a:extLst>
              <a:ext uri="{FF2B5EF4-FFF2-40B4-BE49-F238E27FC236}">
                <a16:creationId xmlns:a16="http://schemas.microsoft.com/office/drawing/2014/main" id="{86C4E89F-6C51-8865-6D72-BB6295873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45701" y="7853039"/>
            <a:ext cx="3057759" cy="305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8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6DAD8A-7F3D-2463-1E58-C2B2E81E0A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Library, which implements </a:t>
            </a:r>
            <a:br>
              <a:rPr lang="en-US" dirty="0"/>
            </a:br>
            <a:r>
              <a:rPr lang="en-US" dirty="0" err="1"/>
              <a:t>Iterable</a:t>
            </a:r>
            <a:r>
              <a:rPr lang="en-US" dirty="0"/>
              <a:t>&lt;Book&gt;</a:t>
            </a:r>
          </a:p>
          <a:p>
            <a:r>
              <a:rPr lang="en-US" dirty="0"/>
              <a:t>Create nested class </a:t>
            </a:r>
            <a:r>
              <a:rPr lang="en-US" dirty="0" err="1"/>
              <a:t>LibIterator</a:t>
            </a:r>
            <a:r>
              <a:rPr lang="en-US" dirty="0"/>
              <a:t>, which implements Iterator&lt;Book&gt;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ED82AB-89AB-ECAB-019E-071CD8BF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954095-0530-5920-E144-EA99CC6F6486}"/>
              </a:ext>
            </a:extLst>
          </p:cNvPr>
          <p:cNvGrpSpPr/>
          <p:nvPr/>
        </p:nvGrpSpPr>
        <p:grpSpPr>
          <a:xfrm>
            <a:off x="12230377" y="6477318"/>
            <a:ext cx="8032376" cy="3972280"/>
            <a:chOff x="7770812" y="1876139"/>
            <a:chExt cx="3124200" cy="247699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88A629-2E77-7271-1F98-418BC4EBDE82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1528673"/>
              <a:chOff x="5226904" y="1466400"/>
              <a:chExt cx="3124200" cy="1528673"/>
            </a:xfrm>
          </p:grpSpPr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A9F349BA-7CAC-B2D3-240F-2E07417B3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4000" b="1" noProof="1">
                    <a:latin typeface="Consolas" panose="020B0609020204030204" pitchFamily="49" charset="0"/>
                  </a:rPr>
                  <a:t>&lt;&lt;Iterator&lt;Book&gt;&gt;&gt;</a:t>
                </a:r>
              </a:p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4000" b="1" noProof="1">
                    <a:latin typeface="Consolas" panose="020B0609020204030204" pitchFamily="49" charset="0"/>
                  </a:rPr>
                  <a:t>LibIterator</a:t>
                </a:r>
                <a:endPara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8C37A1B8-EBAE-0E21-D473-39B845474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396471"/>
                <a:ext cx="3124200" cy="5986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4000" b="1" noProof="1">
                    <a:latin typeface="Consolas" panose="020B0609020204030204" pitchFamily="49" charset="0"/>
                  </a:rPr>
                  <a:t>-counter: int</a:t>
                </a:r>
              </a:p>
            </p:txBody>
          </p:sp>
        </p:grp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BBCF8C6B-4F60-C6E2-3132-60D9F28A4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3404812"/>
              <a:ext cx="3124200" cy="94831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noProof="1">
                  <a:latin typeface="Consolas" panose="020B0609020204030204" pitchFamily="49" charset="0"/>
                </a:rPr>
                <a:t>+hasNext(): Boolean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noProof="1">
                  <a:latin typeface="Consolas" panose="020B0609020204030204" pitchFamily="49" charset="0"/>
                </a:rPr>
                <a:t>+next(): Book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2D5E7A-ED60-C1D1-A544-828F50C4E74C}"/>
              </a:ext>
            </a:extLst>
          </p:cNvPr>
          <p:cNvGrpSpPr/>
          <p:nvPr/>
        </p:nvGrpSpPr>
        <p:grpSpPr>
          <a:xfrm>
            <a:off x="3711389" y="6477318"/>
            <a:ext cx="8032376" cy="3972280"/>
            <a:chOff x="7770812" y="1876139"/>
            <a:chExt cx="3124200" cy="213827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4420C0-F532-67B5-B893-919395DDEF7A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1528673"/>
              <a:chOff x="5226904" y="1466400"/>
              <a:chExt cx="3124200" cy="1528673"/>
            </a:xfrm>
          </p:grpSpPr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567E0117-4679-80BC-0A98-86E362983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4400" b="1" noProof="1">
                    <a:latin typeface="Consolas" panose="020B0609020204030204" pitchFamily="49" charset="0"/>
                  </a:rPr>
                  <a:t>&lt;&lt;Iterable&lt;Book&gt;&gt;&gt;</a:t>
                </a:r>
              </a:p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4400" b="1" noProof="1">
                    <a:latin typeface="Consolas" panose="020B0609020204030204" pitchFamily="49" charset="0"/>
                  </a:rPr>
                  <a:t>Library</a:t>
                </a:r>
                <a:endParaRPr lang="en-US" sz="32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Rectangle 4">
                <a:extLst>
                  <a:ext uri="{FF2B5EF4-FFF2-40B4-BE49-F238E27FC236}">
                    <a16:creationId xmlns:a16="http://schemas.microsoft.com/office/drawing/2014/main" id="{C7D25A11-E110-D3AE-6113-D91A1762BB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396471"/>
                <a:ext cx="3124200" cy="5986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3600" b="1" noProof="1">
                    <a:latin typeface="Consolas" panose="020B0609020204030204" pitchFamily="49" charset="0"/>
                  </a:rPr>
                  <a:t>-books: Book[]</a:t>
                </a:r>
              </a:p>
            </p:txBody>
          </p:sp>
        </p:grpSp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FA097C48-93EC-5C22-2280-5838BD6E0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3404812"/>
              <a:ext cx="3124200" cy="60959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noProof="1">
                  <a:latin typeface="Consolas" panose="020B0609020204030204" pitchFamily="49" charset="0"/>
                </a:rPr>
                <a:t>+iterator(): Iterator&lt;Book&gt;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374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DC58AC-877C-C43A-BF3B-4F003599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AE433-208D-8D90-8F92-C80EA43E2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746" y="3095358"/>
            <a:ext cx="12692901" cy="89255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public class Library&lt;Book&gt; implements </a:t>
            </a:r>
            <a:br>
              <a:rPr lang="en-US" sz="4400" b="1" noProof="1">
                <a:latin typeface="Consolas" pitchFamily="49" charset="0"/>
              </a:rPr>
            </a:br>
            <a:r>
              <a:rPr lang="en-US" sz="4400" b="1" noProof="1">
                <a:latin typeface="Consolas" pitchFamily="49" charset="0"/>
              </a:rPr>
              <a:t>Iterable&lt;Book&gt;{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private Book[] books;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public Library(Book... books)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  this.books = books;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} 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public Iterator&lt;Book&gt; iterator()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  return new LibIterator();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</a:t>
            </a:r>
            <a:r>
              <a:rPr lang="en-US" sz="4400" b="1" noProof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//TODO: Add nested iterator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655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DC58AC-877C-C43A-BF3B-4F003599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AE433-208D-8D90-8F92-C80EA43E2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666" y="3226236"/>
            <a:ext cx="15874313" cy="89255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private final class LibIterator implements Iterator&lt;Book&gt;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private int counter = 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public boolean hasNext()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  if(this.counter &lt; books.length) {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		return true;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	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  return false;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public Book next() { return books[counter++];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203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B64C72-C455-F1EA-1C51-B3B039030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Comparators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A0DF50-2A93-AD5E-FC98-3FBFB20BC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8BC69E-EADC-BB61-E1EE-4EB97DEEC5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r>
              <a:rPr lang="en-US" dirty="0"/>
              <a:t>Comparable&lt;T&gt; and Comparator&lt;T&gt;</a:t>
            </a:r>
          </a:p>
        </p:txBody>
      </p:sp>
    </p:spTree>
    <p:extLst>
      <p:ext uri="{BB962C8B-B14F-4D97-AF65-F5344CB8AC3E}">
        <p14:creationId xmlns:p14="http://schemas.microsoft.com/office/powerpoint/2010/main" val="412406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2AD615-D4CC-D66C-33C8-9F523EBA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Comparator&lt;E&gt;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F918E6-4D31-B9D9-913E-51937C080A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comparator provides a way for you </a:t>
            </a:r>
            <a:br>
              <a:rPr lang="en-US" dirty="0"/>
            </a:br>
            <a:r>
              <a:rPr lang="en-US" dirty="0"/>
              <a:t>to provide custom comparison logic for </a:t>
            </a:r>
            <a:br>
              <a:rPr lang="en-US" dirty="0"/>
            </a:br>
            <a:r>
              <a:rPr lang="en-US" dirty="0"/>
              <a:t>types that you have no control over</a:t>
            </a:r>
          </a:p>
          <a:p>
            <a:pPr marL="1600155" lvl="2" indent="-6858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Multiple sorting sequence</a:t>
            </a:r>
          </a:p>
          <a:p>
            <a:pPr marL="1600155" lvl="2" indent="-6858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Doesn’t affect the original class</a:t>
            </a:r>
          </a:p>
          <a:p>
            <a:pPr marL="1600155" lvl="2" indent="-6858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compare() method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6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2AD615-D4CC-D66C-33C8-9F523EBA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Comparable&lt;E&gt;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F918E6-4D31-B9D9-913E-51937C080A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Comparable allows you to specify how </a:t>
            </a:r>
            <a:br>
              <a:rPr lang="en-US" dirty="0"/>
            </a:br>
            <a:r>
              <a:rPr lang="en-US" dirty="0"/>
              <a:t>objects that you are implementing get compared</a:t>
            </a:r>
          </a:p>
          <a:p>
            <a:pPr marL="1600154" lvl="1" indent="-685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Single sorting sequence</a:t>
            </a:r>
          </a:p>
          <a:p>
            <a:pPr marL="1600154" lvl="1" indent="-685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Affects the original class</a:t>
            </a:r>
          </a:p>
          <a:p>
            <a:pPr marL="1600154" lvl="1" indent="-6858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compareTo</a:t>
            </a:r>
            <a:r>
              <a:rPr lang="en-US" dirty="0"/>
              <a:t>() method</a:t>
            </a:r>
          </a:p>
        </p:txBody>
      </p:sp>
    </p:spTree>
    <p:extLst>
      <p:ext uri="{BB962C8B-B14F-4D97-AF65-F5344CB8AC3E}">
        <p14:creationId xmlns:p14="http://schemas.microsoft.com/office/powerpoint/2010/main" val="362006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6E884-35C9-A428-E113-8B081CB334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Allows you to specify how objects that you are </a:t>
            </a:r>
            <a:br>
              <a:rPr lang="bg-BG" dirty="0"/>
            </a:br>
            <a:r>
              <a:rPr lang="en-US" dirty="0"/>
              <a:t>implementing get compared – the student’s grades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B1336-D7AE-BC65-CDA4-E94B4521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766113"/>
            <a:ext cx="17896344" cy="1444835"/>
          </a:xfrm>
        </p:spPr>
        <p:txBody>
          <a:bodyPr/>
          <a:lstStyle/>
          <a:p>
            <a:r>
              <a:rPr lang="en-US" dirty="0"/>
              <a:t>Comparable&lt;E&gt;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641F1C-ECD4-8C07-4498-85B48191E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4596" y="5961293"/>
            <a:ext cx="16195027" cy="58785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  <a:cs typeface="Consolas" pitchFamily="49" charset="0"/>
              </a:rPr>
              <a:t>class Student implements Comparable&lt;Student&gt; {  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4800" b="1" noProof="1"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  <a:cs typeface="Consolas" pitchFamily="49" charset="0"/>
              </a:rPr>
              <a:t>  public int compareTo(Student st) { 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  <a:cs typeface="Consolas" pitchFamily="49" charset="0"/>
              </a:rPr>
              <a:t>	return Integer.compare(this.getGrades(), 		st.getGrades());</a:t>
            </a:r>
            <a:br>
              <a:rPr lang="en-US" sz="4800" b="1" noProof="1">
                <a:latin typeface="Consolas" pitchFamily="49" charset="0"/>
                <a:cs typeface="Consolas" pitchFamily="49" charset="0"/>
              </a:rPr>
            </a:br>
            <a:r>
              <a:rPr lang="en-US" sz="4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44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F1C0D16F-23BB-4179-B0B3-7B4EB6DE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602238"/>
            <a:ext cx="17896344" cy="1444835"/>
          </a:xfrm>
        </p:spPr>
        <p:txBody>
          <a:bodyPr/>
          <a:lstStyle/>
          <a:p>
            <a:r>
              <a:rPr lang="en-US" b="1" dirty="0"/>
              <a:t>Content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55CB17-F52B-406C-BBBF-C3008E1CB015}"/>
              </a:ext>
            </a:extLst>
          </p:cNvPr>
          <p:cNvGrpSpPr/>
          <p:nvPr/>
        </p:nvGrpSpPr>
        <p:grpSpPr>
          <a:xfrm>
            <a:off x="2174034" y="2780857"/>
            <a:ext cx="3404500" cy="2972260"/>
            <a:chOff x="759115" y="1338128"/>
            <a:chExt cx="703262" cy="613975"/>
          </a:xfrm>
        </p:grpSpPr>
        <p:sp>
          <p:nvSpPr>
            <p:cNvPr id="7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4E66EF01-3035-43D1-AD93-C58CEB8AE6AC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948AFF-3196-410C-AA97-74CAA188AE43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B5DB26D-1DBF-4967-87D7-EBB7F32199DF}"/>
              </a:ext>
            </a:extLst>
          </p:cNvPr>
          <p:cNvSpPr txBox="1"/>
          <p:nvPr/>
        </p:nvSpPr>
        <p:spPr>
          <a:xfrm>
            <a:off x="5907154" y="3557848"/>
            <a:ext cx="11288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latin typeface="Phenomena Bold" panose="00000800000000000000" pitchFamily="50" charset="-52"/>
              </a:rPr>
              <a:t>Varargs</a:t>
            </a:r>
            <a:endParaRPr lang="en-US" sz="8000" dirty="0">
              <a:latin typeface="Phenomena Bold" panose="00000800000000000000" pitchFamily="50" charset="-5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22B585-0713-4A97-85A5-4CE35241AF43}"/>
              </a:ext>
            </a:extLst>
          </p:cNvPr>
          <p:cNvGrpSpPr/>
          <p:nvPr/>
        </p:nvGrpSpPr>
        <p:grpSpPr>
          <a:xfrm>
            <a:off x="2174038" y="6094087"/>
            <a:ext cx="3404496" cy="2972263"/>
            <a:chOff x="761807" y="2099096"/>
            <a:chExt cx="703261" cy="613975"/>
          </a:xfrm>
        </p:grpSpPr>
        <p:sp>
          <p:nvSpPr>
            <p:cNvPr id="11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5E4B6A86-7E69-4535-AA65-56678CBE839A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CF9C6D-4A8E-4299-9121-BCEEAB7924AC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A72A38-E778-460E-ACFA-B837A87CAD1B}"/>
              </a:ext>
            </a:extLst>
          </p:cNvPr>
          <p:cNvSpPr txBox="1"/>
          <p:nvPr/>
        </p:nvSpPr>
        <p:spPr>
          <a:xfrm>
            <a:off x="5907155" y="6836011"/>
            <a:ext cx="14141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Iterators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F23B6D-6F0C-4DE1-A806-F2AE564FB8CB}"/>
              </a:ext>
            </a:extLst>
          </p:cNvPr>
          <p:cNvGrpSpPr/>
          <p:nvPr/>
        </p:nvGrpSpPr>
        <p:grpSpPr>
          <a:xfrm>
            <a:off x="2152651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D7DA2FD2-2D46-4A01-BE8C-D9341741F868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6CED7B-1794-4496-9377-2DAAF3B6D4FA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4030532-50E0-4D10-B6E5-53D8EC83672B}"/>
              </a:ext>
            </a:extLst>
          </p:cNvPr>
          <p:cNvSpPr txBox="1"/>
          <p:nvPr/>
        </p:nvSpPr>
        <p:spPr>
          <a:xfrm>
            <a:off x="5907154" y="10266026"/>
            <a:ext cx="13503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Comparators</a:t>
            </a:r>
          </a:p>
        </p:txBody>
      </p:sp>
    </p:spTree>
    <p:extLst>
      <p:ext uri="{BB962C8B-B14F-4D97-AF65-F5344CB8AC3E}">
        <p14:creationId xmlns:p14="http://schemas.microsoft.com/office/powerpoint/2010/main" val="317708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6E884-35C9-A428-E113-8B081CB334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Allows you to provide custom comparison logic. </a:t>
            </a:r>
            <a:br>
              <a:rPr lang="en-US" dirty="0"/>
            </a:br>
            <a:r>
              <a:rPr lang="en-US" dirty="0"/>
              <a:t>Compares the grades of a </a:t>
            </a:r>
            <a:r>
              <a:rPr lang="en-US" dirty="0" err="1"/>
              <a:t>st</a:t>
            </a:r>
            <a:r>
              <a:rPr lang="en-US" dirty="0"/>
              <a:t> with the grades of a st1: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B1336-D7AE-BC65-CDA4-E94B4521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Comparator&lt;E&gt;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641F1C-ECD4-8C07-4498-85B48191E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749" y="5889575"/>
            <a:ext cx="21277069" cy="51398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4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StudentGradesComparator</a:t>
            </a:r>
            <a:r>
              <a:rPr lang="en-US" sz="4800" b="1" noProof="1">
                <a:latin typeface="Consolas" pitchFamily="49" charset="0"/>
                <a:cs typeface="Consolas" pitchFamily="49" charset="0"/>
              </a:rPr>
              <a:t> implements </a:t>
            </a:r>
            <a:r>
              <a:rPr lang="en-US" sz="4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Comparator&lt;Student&gt; </a:t>
            </a:r>
            <a:r>
              <a:rPr lang="en-US" sz="4800" b="1" noProof="1">
                <a:latin typeface="Consolas" pitchFamily="49" charset="0"/>
                <a:cs typeface="Consolas" pitchFamily="49" charset="0"/>
              </a:rPr>
              <a:t>{  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4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compare(Student st, Student st1) </a:t>
            </a:r>
            <a:r>
              <a:rPr lang="en-US" sz="4800" b="1" noProof="1">
                <a:latin typeface="Consolas" pitchFamily="49" charset="0"/>
                <a:cs typeface="Consolas" pitchFamily="49" charset="0"/>
              </a:rPr>
              <a:t>{ 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  <a:cs typeface="Consolas" pitchFamily="49" charset="0"/>
              </a:rPr>
              <a:t>	return Integer.compare(st.getGrades(), st1.getGrades());</a:t>
            </a:r>
            <a:br>
              <a:rPr lang="en-US" sz="4800" b="1" noProof="1">
                <a:latin typeface="Consolas" pitchFamily="49" charset="0"/>
                <a:cs typeface="Consolas" pitchFamily="49" charset="0"/>
              </a:rPr>
            </a:br>
            <a:r>
              <a:rPr lang="en-US" sz="4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598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728FE-B6A9-343C-A9ED-363F5CAFEF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Expand Book by implementing</a:t>
            </a:r>
            <a:r>
              <a:rPr lang="bg-BG" dirty="0"/>
              <a:t> </a:t>
            </a:r>
            <a:br>
              <a:rPr lang="bg-BG" dirty="0"/>
            </a:br>
            <a:r>
              <a:rPr lang="en-US" dirty="0"/>
              <a:t>Comparable&lt;Book&gt;</a:t>
            </a:r>
          </a:p>
          <a:p>
            <a:pPr>
              <a:lnSpc>
                <a:spcPct val="150000"/>
              </a:lnSpc>
            </a:pPr>
            <a:r>
              <a:rPr lang="en-US" dirty="0"/>
              <a:t>Book must be compared by title</a:t>
            </a:r>
          </a:p>
          <a:p>
            <a:pPr>
              <a:lnSpc>
                <a:spcPct val="150000"/>
              </a:lnSpc>
            </a:pPr>
            <a:r>
              <a:rPr lang="en-US" dirty="0"/>
              <a:t>When title is equal, compare </a:t>
            </a:r>
            <a:br>
              <a:rPr lang="en-US" dirty="0"/>
            </a:br>
            <a:r>
              <a:rPr lang="en-US" dirty="0"/>
              <a:t>them by year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308C7-E8EA-62E3-DAFD-8AC04ACE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Comparable Book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1C14AB-1AC2-7FE6-B954-54C887E36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1601" y="4658254"/>
            <a:ext cx="8078502" cy="78483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&lt;&lt;Comparable&lt;Book&gt;&gt;&gt; Book</a:t>
            </a:r>
            <a:endParaRPr lang="bg-BG" sz="4400" b="1" noProof="1">
              <a:latin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-title: String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-year: int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-authors: List&lt;String&gt;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-setTitle(String)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-setYear(String)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-setAuthors(String…)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+getTitle(): String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+getYear(): int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+getAuthors(): +List&lt;String&gt;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+compareTo(Book): int</a:t>
            </a:r>
          </a:p>
        </p:txBody>
      </p:sp>
    </p:spTree>
    <p:extLst>
      <p:ext uri="{BB962C8B-B14F-4D97-AF65-F5344CB8AC3E}">
        <p14:creationId xmlns:p14="http://schemas.microsoft.com/office/powerpoint/2010/main" val="361437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3BEE6-2341-D3DA-D362-8FB0EA439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 Book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CDEBC9-46B3-C037-AFF5-666DD6A82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749" y="4380980"/>
            <a:ext cx="19500792" cy="74174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public int compareTo(Book book)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if (this.getTitle().compareTo(book.getTitle()) == 0)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  if (this.getYear() &gt; book.getYear()) { return 1;}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  else if (this.getYear() &lt; book.getYear()) { return -1;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  return 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} else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  return this.getTitle().compareTo(book.getTitle());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977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D0D4F-41E0-42BC-FB41-E033D0682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class, which can compare two books</a:t>
            </a:r>
          </a:p>
          <a:p>
            <a:r>
              <a:rPr lang="en-US" dirty="0"/>
              <a:t>Use your </a:t>
            </a:r>
            <a:r>
              <a:rPr lang="en-US" dirty="0" err="1"/>
              <a:t>BookComparator</a:t>
            </a:r>
            <a:r>
              <a:rPr lang="en-US" dirty="0"/>
              <a:t> to sort list of Books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D3BEE6-2341-D3DA-D362-8FB0EA439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Comparator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CDEBC9-46B3-C037-AFF5-666DD6A82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096" y="5869121"/>
            <a:ext cx="7990110" cy="36966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&lt;&lt;Comparator&lt;Book&gt;&gt;&gt;</a:t>
            </a:r>
          </a:p>
          <a:p>
            <a:pPr algn="ctr"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BookComparator</a:t>
            </a:r>
            <a:endParaRPr lang="bg-BG" sz="4400" b="1" noProof="1">
              <a:latin typeface="Consolas" pitchFamily="49" charset="0"/>
            </a:endParaRPr>
          </a:p>
          <a:p>
            <a:pPr algn="ctr"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anose="020B0609020204030204" pitchFamily="49" charset="0"/>
              </a:rPr>
              <a:t>+compare(Book, Book):int </a:t>
            </a:r>
            <a:endParaRPr lang="bg-BG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ctr"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28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3BEE6-2341-D3DA-D362-8FB0EA439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Comparator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CDEBC9-46B3-C037-AFF5-666DD6A82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231" y="3044563"/>
            <a:ext cx="19411145" cy="9941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latin typeface="Consolas" pitchFamily="49" charset="0"/>
              </a:rPr>
              <a:t>public class BookComparator implements Comparator&lt;Book&gt;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latin typeface="Consolas" pitchFamily="49" charset="0"/>
              </a:rPr>
              <a:t>  @Override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latin typeface="Consolas" pitchFamily="49" charset="0"/>
              </a:rPr>
              <a:t>  public int compare(Book first, Book second)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latin typeface="Consolas" pitchFamily="49" charset="0"/>
              </a:rPr>
              <a:t>    if (first.getTitle().compareTo(second.getTitle()) == 0)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latin typeface="Consolas" pitchFamily="49" charset="0"/>
              </a:rPr>
              <a:t>      if (first.getYear() &gt; second.getYear()) { return 1;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000" b="1" noProof="1">
                <a:latin typeface="Consolas" pitchFamily="49" charset="0"/>
              </a:rPr>
              <a:t>	  </a:t>
            </a:r>
            <a:r>
              <a:rPr lang="en-US" sz="4000" b="1" noProof="1">
                <a:latin typeface="Consolas" pitchFamily="49" charset="0"/>
              </a:rPr>
              <a:t>else if (first.getYear() &lt; second.getYear())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latin typeface="Consolas" pitchFamily="49" charset="0"/>
              </a:rPr>
              <a:t>        return -1;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latin typeface="Consolas" pitchFamily="49" charset="0"/>
              </a:rPr>
              <a:t>      return 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latin typeface="Consolas" pitchFamily="49" charset="0"/>
              </a:rPr>
              <a:t>    } else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latin typeface="Consolas" pitchFamily="49" charset="0"/>
              </a:rPr>
              <a:t>      return first.getTitle().compareTo(second.getTitle());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latin typeface="Consolas" pitchFamily="49" charset="0"/>
              </a:rPr>
              <a:t> 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latin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882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3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0C8AC-8E52-BC74-20BD-EAC0833457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Variable Arguments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69EA3-DD04-3CA4-B108-47F3E33D9F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EDB07-6D9A-68A5-F6B2-3C00CF04AD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args</a:t>
            </a:r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91600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99BC4A-51D3-42C6-954C-360B84DD2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/>
              <a:t>Allows the method to accept zero or multiple </a:t>
            </a:r>
            <a:br>
              <a:rPr lang="en-US" dirty="0"/>
            </a:br>
            <a:r>
              <a:rPr lang="en-US" dirty="0"/>
              <a:t>arguments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6AC89A-950C-4EA5-9485-B3D1D2D6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Arguments (</a:t>
            </a:r>
            <a:r>
              <a:rPr lang="en-US" dirty="0" err="1"/>
              <a:t>Varargs</a:t>
            </a:r>
            <a:r>
              <a:rPr lang="en-US" dirty="0"/>
              <a:t>)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7B53CF8C-6A3A-8751-E62D-79B539C89D76}"/>
              </a:ext>
            </a:extLst>
          </p:cNvPr>
          <p:cNvSpPr txBox="1">
            <a:spLocks/>
          </p:cNvSpPr>
          <p:nvPr/>
        </p:nvSpPr>
        <p:spPr>
          <a:xfrm>
            <a:off x="3080613" y="5618941"/>
            <a:ext cx="16247293" cy="67403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4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GB" sz="4800" b="0" dirty="0">
                <a:solidFill>
                  <a:schemeClr val="tx1"/>
                </a:solidFill>
              </a:rPr>
              <a:t>static void display(</a:t>
            </a:r>
            <a:r>
              <a:rPr lang="en-GB" sz="4800" dirty="0">
                <a:solidFill>
                  <a:schemeClr val="tx1"/>
                </a:solidFill>
              </a:rPr>
              <a:t>String... values</a:t>
            </a:r>
            <a:r>
              <a:rPr lang="en-GB" sz="4800" b="0" dirty="0">
                <a:solidFill>
                  <a:schemeClr val="tx1"/>
                </a:solidFill>
              </a:rPr>
              <a:t>) { </a:t>
            </a:r>
            <a:endParaRPr lang="en-GB" sz="4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sz="4800" b="0" dirty="0">
                <a:solidFill>
                  <a:schemeClr val="tx1"/>
                </a:solidFill>
              </a:rPr>
              <a:t>  </a:t>
            </a:r>
            <a:r>
              <a:rPr lang="en-GB" sz="4800" b="0" dirty="0" err="1">
                <a:solidFill>
                  <a:schemeClr val="tx1"/>
                </a:solidFill>
              </a:rPr>
              <a:t>System.out.println</a:t>
            </a:r>
            <a:r>
              <a:rPr lang="en-GB" sz="4800" b="0" dirty="0">
                <a:solidFill>
                  <a:schemeClr val="tx1"/>
                </a:solidFill>
              </a:rPr>
              <a:t>("display method invoked");  </a:t>
            </a:r>
          </a:p>
          <a:p>
            <a:r>
              <a:rPr lang="en-GB" sz="4800" b="0" dirty="0">
                <a:solidFill>
                  <a:schemeClr val="tx1"/>
                </a:solidFill>
              </a:rPr>
              <a:t>} </a:t>
            </a:r>
          </a:p>
          <a:p>
            <a:endParaRPr lang="en-GB" sz="4800" b="0" dirty="0">
              <a:solidFill>
                <a:schemeClr val="tx1"/>
              </a:solidFill>
            </a:endParaRPr>
          </a:p>
          <a:p>
            <a:r>
              <a:rPr lang="en-GB" sz="4800" b="0" dirty="0">
                <a:solidFill>
                  <a:schemeClr val="tx1"/>
                </a:solidFill>
              </a:rPr>
              <a:t>static void main() {</a:t>
            </a:r>
          </a:p>
          <a:p>
            <a:r>
              <a:rPr lang="en-GB" sz="4800" b="0" dirty="0">
                <a:solidFill>
                  <a:schemeClr val="tx1"/>
                </a:solidFill>
              </a:rPr>
              <a:t>  display();</a:t>
            </a:r>
          </a:p>
          <a:p>
            <a:r>
              <a:rPr lang="en-GB" sz="4800" b="0" dirty="0">
                <a:solidFill>
                  <a:schemeClr val="tx1"/>
                </a:solidFill>
              </a:rPr>
              <a:t>  display("one");</a:t>
            </a:r>
          </a:p>
          <a:p>
            <a:r>
              <a:rPr lang="en-GB" sz="4800" b="0" dirty="0">
                <a:solidFill>
                  <a:schemeClr val="tx1"/>
                </a:solidFill>
              </a:rPr>
              <a:t>  display("multiple", "arguments"); </a:t>
            </a:r>
          </a:p>
          <a:p>
            <a:r>
              <a:rPr lang="en-GB" sz="4800" b="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AutoShape 20">
            <a:extLst>
              <a:ext uri="{FF2B5EF4-FFF2-40B4-BE49-F238E27FC236}">
                <a16:creationId xmlns:a16="http://schemas.microsoft.com/office/drawing/2014/main" id="{8CB32DF1-711C-4186-BC19-41A472E46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0741" y="4527628"/>
            <a:ext cx="3258254" cy="1722119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Ellipsis syntax</a:t>
            </a:r>
          </a:p>
        </p:txBody>
      </p:sp>
    </p:spTree>
    <p:extLst>
      <p:ext uri="{BB962C8B-B14F-4D97-AF65-F5344CB8AC3E}">
        <p14:creationId xmlns:p14="http://schemas.microsoft.com/office/powerpoint/2010/main" val="364204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B07176-E622-399B-CFC8-E2C17FA0C7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1" y="3391908"/>
            <a:ext cx="21020168" cy="9436776"/>
          </a:xfrm>
        </p:spPr>
        <p:txBody>
          <a:bodyPr/>
          <a:lstStyle/>
          <a:p>
            <a:r>
              <a:rPr lang="en-US" dirty="0"/>
              <a:t>There can be only one variable argument </a:t>
            </a:r>
            <a:br>
              <a:rPr lang="en-US" dirty="0"/>
            </a:br>
            <a:r>
              <a:rPr lang="en-US" dirty="0"/>
              <a:t>in the method</a:t>
            </a:r>
          </a:p>
          <a:p>
            <a:r>
              <a:rPr lang="en-US" dirty="0"/>
              <a:t>The variable argument must be the last argument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BB4F4E-881B-70C0-52BE-31BC5F0D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Arguments Rules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02297CA-8958-5542-4C35-ED934513DEF9}"/>
              </a:ext>
            </a:extLst>
          </p:cNvPr>
          <p:cNvSpPr txBox="1">
            <a:spLocks/>
          </p:cNvSpPr>
          <p:nvPr/>
        </p:nvSpPr>
        <p:spPr>
          <a:xfrm>
            <a:off x="2520434" y="6357784"/>
            <a:ext cx="16697187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4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GB" sz="4800" dirty="0">
                <a:solidFill>
                  <a:schemeClr val="tx1"/>
                </a:solidFill>
              </a:rPr>
              <a:t>static void display(int </a:t>
            </a:r>
            <a:r>
              <a:rPr lang="en-GB" sz="4800" dirty="0" err="1">
                <a:solidFill>
                  <a:schemeClr val="tx1"/>
                </a:solidFill>
              </a:rPr>
              <a:t>num</a:t>
            </a:r>
            <a:r>
              <a:rPr lang="en-GB" sz="4800" dirty="0">
                <a:solidFill>
                  <a:schemeClr val="tx1"/>
                </a:solidFill>
              </a:rPr>
              <a:t>, String... values) {  </a:t>
            </a:r>
          </a:p>
          <a:p>
            <a:r>
              <a:rPr lang="en-GB" sz="4800" dirty="0">
                <a:solidFill>
                  <a:schemeClr val="tx1"/>
                </a:solidFill>
              </a:rPr>
              <a:t>  </a:t>
            </a:r>
            <a:r>
              <a:rPr lang="en-GB" sz="4800" dirty="0" err="1">
                <a:solidFill>
                  <a:schemeClr val="tx1"/>
                </a:solidFill>
              </a:rPr>
              <a:t>System.out.println</a:t>
            </a:r>
            <a:r>
              <a:rPr lang="en-GB" sz="4800" dirty="0">
                <a:solidFill>
                  <a:schemeClr val="tx1"/>
                </a:solidFill>
              </a:rPr>
              <a:t>("display method invoked");  </a:t>
            </a:r>
          </a:p>
          <a:p>
            <a:r>
              <a:rPr lang="en-GB" sz="4800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515F4E7-AE52-3055-E2A8-04DE3D0F9BF8}"/>
              </a:ext>
            </a:extLst>
          </p:cNvPr>
          <p:cNvSpPr txBox="1">
            <a:spLocks/>
          </p:cNvSpPr>
          <p:nvPr/>
        </p:nvSpPr>
        <p:spPr>
          <a:xfrm>
            <a:off x="2520434" y="8911733"/>
            <a:ext cx="1970932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4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4800" dirty="0">
                <a:solidFill>
                  <a:schemeClr val="tx1"/>
                </a:solidFill>
              </a:rPr>
              <a:t>void method(String... a, int... b){} 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//Compile time error  </a:t>
            </a:r>
          </a:p>
          <a:p>
            <a:endParaRPr lang="en-US" sz="4800" dirty="0">
              <a:solidFill>
                <a:schemeClr val="tx1"/>
              </a:solidFill>
            </a:endParaRPr>
          </a:p>
          <a:p>
            <a:r>
              <a:rPr lang="en-US" sz="4800" dirty="0">
                <a:solidFill>
                  <a:schemeClr val="tx1"/>
                </a:solidFill>
              </a:rPr>
              <a:t>void method(int... a, String b){}    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//Compile time error </a:t>
            </a:r>
          </a:p>
        </p:txBody>
      </p:sp>
    </p:spTree>
    <p:extLst>
      <p:ext uri="{BB962C8B-B14F-4D97-AF65-F5344CB8AC3E}">
        <p14:creationId xmlns:p14="http://schemas.microsoft.com/office/powerpoint/2010/main" val="176955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BC5EC7-498A-6DCD-D2BA-B03C39249D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Book, which has: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Title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Year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Authors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Use only one constructor for Book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There can be no authors, one </a:t>
            </a:r>
            <a:br>
              <a:rPr lang="en-US" dirty="0"/>
            </a:br>
            <a:r>
              <a:rPr lang="en-US" dirty="0"/>
              <a:t>author or many authors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06D0A2-AB86-702A-5B9C-616B2B67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EC7487-737D-EB80-0243-6783F14CE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9082" y="4454766"/>
            <a:ext cx="8928847" cy="82484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&lt;Book&gt;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-title: String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-year: int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-authors: List&lt;String&gt;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-setTitle(String)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-setAuthors(String…)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-setYear(int)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+getTitle(): String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+getYear(): int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noProof="1">
                <a:latin typeface="Consolas" pitchFamily="49" charset="0"/>
              </a:rPr>
              <a:t>+getAuthors(): List&lt;String&gt;</a:t>
            </a:r>
          </a:p>
        </p:txBody>
      </p:sp>
    </p:spTree>
    <p:extLst>
      <p:ext uri="{BB962C8B-B14F-4D97-AF65-F5344CB8AC3E}">
        <p14:creationId xmlns:p14="http://schemas.microsoft.com/office/powerpoint/2010/main" val="17681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DC58AC-877C-C43A-BF3B-4F003599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AE433-208D-8D90-8F92-C80EA43E2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628" y="3044563"/>
            <a:ext cx="16836389" cy="9941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latin typeface="Consolas" pitchFamily="49" charset="0"/>
              </a:rPr>
              <a:t>public Book(String title, int year, String... authors)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latin typeface="Consolas" pitchFamily="49" charset="0"/>
              </a:rPr>
              <a:t>  this.setTitle(title);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latin typeface="Consolas" pitchFamily="49" charset="0"/>
              </a:rPr>
              <a:t>  this.setYear(year);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latin typeface="Consolas" pitchFamily="49" charset="0"/>
              </a:rPr>
              <a:t>  this.setAuthors(authors);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latin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4000" b="1" noProof="1">
              <a:latin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latin typeface="Consolas" pitchFamily="49" charset="0"/>
              </a:rPr>
              <a:t>private void setAuthors(String... authors)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latin typeface="Consolas" pitchFamily="49" charset="0"/>
              </a:rPr>
              <a:t>  if (authors.length == 0)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latin typeface="Consolas" pitchFamily="49" charset="0"/>
              </a:rPr>
              <a:t>    this.authors = new ArrayList&lt;String&gt;();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latin typeface="Consolas" pitchFamily="49" charset="0"/>
              </a:rPr>
              <a:t>  } else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latin typeface="Consolas" pitchFamily="49" charset="0"/>
              </a:rPr>
              <a:t>    this.authors = new ArrayList&lt;&gt;(Arrays.asList(authors));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latin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527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B64C72-C455-F1EA-1C51-B3B039030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A0DF50-2A93-AD5E-FC98-3FBFB20BC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8BC69E-EADC-BB61-E1EE-4EB97DEEC5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r>
              <a:rPr lang="en-US" dirty="0" err="1"/>
              <a:t>Iterable</a:t>
            </a:r>
            <a:r>
              <a:rPr lang="en-US" dirty="0"/>
              <a:t>&lt;T&gt; and Iterator&lt;T&gt;</a:t>
            </a:r>
          </a:p>
        </p:txBody>
      </p:sp>
    </p:spTree>
    <p:extLst>
      <p:ext uri="{BB962C8B-B14F-4D97-AF65-F5344CB8AC3E}">
        <p14:creationId xmlns:p14="http://schemas.microsoft.com/office/powerpoint/2010/main" val="329806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F02F-C248-81F1-AA99-649B21AD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Hierarchy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97C4A-70B7-32EE-77CF-E2D5525F10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66160" y="3266402"/>
            <a:ext cx="19606661" cy="9436776"/>
          </a:xfrm>
        </p:spPr>
        <p:txBody>
          <a:bodyPr/>
          <a:lstStyle/>
          <a:p>
            <a:r>
              <a:rPr lang="en-US" dirty="0"/>
              <a:t>An Inheritance leads to hierarchies of </a:t>
            </a:r>
            <a:br>
              <a:rPr lang="en-US" dirty="0"/>
            </a:br>
            <a:r>
              <a:rPr lang="en-US" dirty="0"/>
              <a:t>classes and/or interfaces in an application:</a:t>
            </a:r>
          </a:p>
        </p:txBody>
      </p:sp>
      <p:sp>
        <p:nvSpPr>
          <p:cNvPr id="4" name="Text Box 16">
            <a:extLst>
              <a:ext uri="{FF2B5EF4-FFF2-40B4-BE49-F238E27FC236}">
                <a16:creationId xmlns:a16="http://schemas.microsoft.com/office/drawing/2014/main" id="{F8972E10-FA15-19D4-7C2E-CB0E3B189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26" y="5773270"/>
            <a:ext cx="4141334" cy="781625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4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Iterable</a:t>
            </a:r>
          </a:p>
        </p:txBody>
      </p:sp>
      <p:sp>
        <p:nvSpPr>
          <p:cNvPr id="5" name="Text Box 18">
            <a:extLst>
              <a:ext uri="{FF2B5EF4-FFF2-40B4-BE49-F238E27FC236}">
                <a16:creationId xmlns:a16="http://schemas.microsoft.com/office/drawing/2014/main" id="{F479DD9F-C3C7-5B61-DFAC-BE084CCEC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95" y="9127148"/>
            <a:ext cx="3259203" cy="781625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4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Queue</a:t>
            </a:r>
          </a:p>
        </p:txBody>
      </p:sp>
      <p:sp>
        <p:nvSpPr>
          <p:cNvPr id="6" name="Text Box 19">
            <a:extLst>
              <a:ext uri="{FF2B5EF4-FFF2-40B4-BE49-F238E27FC236}">
                <a16:creationId xmlns:a16="http://schemas.microsoft.com/office/drawing/2014/main" id="{A69CEC96-D592-9508-8760-9950CF4DE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24" y="10781352"/>
            <a:ext cx="4226302" cy="781625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4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SortedSet</a:t>
            </a:r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3F082BF7-C9BD-9F1C-413A-72CB52BB4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24" y="7471893"/>
            <a:ext cx="4226302" cy="781625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4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Collection</a:t>
            </a: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D9E5A683-3291-1932-E548-53AD8C68D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826" y="9127148"/>
            <a:ext cx="4192566" cy="781625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4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Set</a:t>
            </a:r>
          </a:p>
        </p:txBody>
      </p:sp>
      <p:sp>
        <p:nvSpPr>
          <p:cNvPr id="9" name="Text Box 18">
            <a:extLst>
              <a:ext uri="{FF2B5EF4-FFF2-40B4-BE49-F238E27FC236}">
                <a16:creationId xmlns:a16="http://schemas.microsoft.com/office/drawing/2014/main" id="{152042C3-26B2-A9F9-66D3-E7DDE721D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1098" y="9127148"/>
            <a:ext cx="3242873" cy="781625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4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List</a:t>
            </a:r>
          </a:p>
        </p:txBody>
      </p:sp>
      <p:sp>
        <p:nvSpPr>
          <p:cNvPr id="10" name="Up Arrow 1">
            <a:extLst>
              <a:ext uri="{FF2B5EF4-FFF2-40B4-BE49-F238E27FC236}">
                <a16:creationId xmlns:a16="http://schemas.microsoft.com/office/drawing/2014/main" id="{ECEDA7F8-E76F-4301-1013-A898E2A8710B}"/>
              </a:ext>
            </a:extLst>
          </p:cNvPr>
          <p:cNvSpPr/>
          <p:nvPr/>
        </p:nvSpPr>
        <p:spPr>
          <a:xfrm>
            <a:off x="10867140" y="6585039"/>
            <a:ext cx="553034" cy="856124"/>
          </a:xfrm>
          <a:prstGeom prst="up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4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1" name="Up Arrow 38">
            <a:extLst>
              <a:ext uri="{FF2B5EF4-FFF2-40B4-BE49-F238E27FC236}">
                <a16:creationId xmlns:a16="http://schemas.microsoft.com/office/drawing/2014/main" id="{1FFBE1B2-4EBA-40E7-FF33-FDA35FEC2616}"/>
              </a:ext>
            </a:extLst>
          </p:cNvPr>
          <p:cNvSpPr/>
          <p:nvPr/>
        </p:nvSpPr>
        <p:spPr>
          <a:xfrm>
            <a:off x="10848657" y="8250868"/>
            <a:ext cx="553034" cy="856124"/>
          </a:xfrm>
          <a:prstGeom prst="up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4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2" name="Text Box 18">
            <a:extLst>
              <a:ext uri="{FF2B5EF4-FFF2-40B4-BE49-F238E27FC236}">
                <a16:creationId xmlns:a16="http://schemas.microsoft.com/office/drawing/2014/main" id="{B669B924-24D8-0114-97D6-6F32AEBD7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9722" y="10781352"/>
            <a:ext cx="3259203" cy="781625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4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Deque</a:t>
            </a:r>
          </a:p>
        </p:txBody>
      </p:sp>
      <p:sp>
        <p:nvSpPr>
          <p:cNvPr id="13" name="Up Arrow 60">
            <a:extLst>
              <a:ext uri="{FF2B5EF4-FFF2-40B4-BE49-F238E27FC236}">
                <a16:creationId xmlns:a16="http://schemas.microsoft.com/office/drawing/2014/main" id="{0637233B-5256-8037-BD4B-B5FB322DD711}"/>
              </a:ext>
            </a:extLst>
          </p:cNvPr>
          <p:cNvSpPr/>
          <p:nvPr/>
        </p:nvSpPr>
        <p:spPr>
          <a:xfrm>
            <a:off x="15445677" y="9905135"/>
            <a:ext cx="553034" cy="856124"/>
          </a:xfrm>
          <a:prstGeom prst="up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4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4" name="Bent Arrow 5">
            <a:extLst>
              <a:ext uri="{FF2B5EF4-FFF2-40B4-BE49-F238E27FC236}">
                <a16:creationId xmlns:a16="http://schemas.microsoft.com/office/drawing/2014/main" id="{2CC4CEAD-4554-AD7D-1D6E-CF90BF64C77A}"/>
              </a:ext>
            </a:extLst>
          </p:cNvPr>
          <p:cNvSpPr/>
          <p:nvPr/>
        </p:nvSpPr>
        <p:spPr>
          <a:xfrm>
            <a:off x="6502277" y="7559065"/>
            <a:ext cx="2557548" cy="1545375"/>
          </a:xfrm>
          <a:prstGeom prst="bentArrow">
            <a:avLst>
              <a:gd name="adj1" fmla="val 11759"/>
              <a:gd name="adj2" fmla="val 16310"/>
              <a:gd name="adj3" fmla="val 25000"/>
              <a:gd name="adj4" fmla="val 4541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4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5" name="Bent Arrow 61">
            <a:extLst>
              <a:ext uri="{FF2B5EF4-FFF2-40B4-BE49-F238E27FC236}">
                <a16:creationId xmlns:a16="http://schemas.microsoft.com/office/drawing/2014/main" id="{07BD1BBD-11B7-03B1-17A0-7282412281CF}"/>
              </a:ext>
            </a:extLst>
          </p:cNvPr>
          <p:cNvSpPr/>
          <p:nvPr/>
        </p:nvSpPr>
        <p:spPr>
          <a:xfrm flipH="1">
            <a:off x="13286126" y="7540004"/>
            <a:ext cx="2498185" cy="1545375"/>
          </a:xfrm>
          <a:prstGeom prst="bentArrow">
            <a:avLst>
              <a:gd name="adj1" fmla="val 10208"/>
              <a:gd name="adj2" fmla="val 16310"/>
              <a:gd name="adj3" fmla="val 25000"/>
              <a:gd name="adj4" fmla="val 4541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4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6" name="Up Arrow 59">
            <a:extLst>
              <a:ext uri="{FF2B5EF4-FFF2-40B4-BE49-F238E27FC236}">
                <a16:creationId xmlns:a16="http://schemas.microsoft.com/office/drawing/2014/main" id="{54173ACC-2687-BC04-D9C2-4523F6C86241}"/>
              </a:ext>
            </a:extLst>
          </p:cNvPr>
          <p:cNvSpPr/>
          <p:nvPr/>
        </p:nvSpPr>
        <p:spPr>
          <a:xfrm>
            <a:off x="10830173" y="9925228"/>
            <a:ext cx="553034" cy="856124"/>
          </a:xfrm>
          <a:prstGeom prst="up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4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709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ght 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2.xml><?xml version="1.0" encoding="utf-8"?>
<a:theme xmlns:a="http://schemas.openxmlformats.org/drawingml/2006/main" name="Dark_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3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Sirma_Presentation_Template (2)</Template>
  <TotalTime>15831</TotalTime>
  <Words>1208</Words>
  <Application>Microsoft Office PowerPoint</Application>
  <PresentationFormat>Custom</PresentationFormat>
  <Paragraphs>214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Consolas</vt:lpstr>
      <vt:lpstr>Phenomena Black</vt:lpstr>
      <vt:lpstr>Phenomena Bold</vt:lpstr>
      <vt:lpstr>Roboto Condensed</vt:lpstr>
      <vt:lpstr>TT Norms Pro</vt:lpstr>
      <vt:lpstr>Verdana</vt:lpstr>
      <vt:lpstr>Light Theme</vt:lpstr>
      <vt:lpstr>Dark_Theme</vt:lpstr>
      <vt:lpstr>Iterators and Comparators</vt:lpstr>
      <vt:lpstr>Content</vt:lpstr>
      <vt:lpstr>PowerPoint Presentation</vt:lpstr>
      <vt:lpstr>Variable Arguments (Varargs)</vt:lpstr>
      <vt:lpstr>Variable Arguments Rules</vt:lpstr>
      <vt:lpstr>Book</vt:lpstr>
      <vt:lpstr>Book</vt:lpstr>
      <vt:lpstr>PowerPoint Presentation</vt:lpstr>
      <vt:lpstr>Collections Hierarchy</vt:lpstr>
      <vt:lpstr>Iterable&lt;T&gt;</vt:lpstr>
      <vt:lpstr>Iterable&lt;T&gt; Methods</vt:lpstr>
      <vt:lpstr>Iterator&lt;T&gt;</vt:lpstr>
      <vt:lpstr>Library</vt:lpstr>
      <vt:lpstr>Library</vt:lpstr>
      <vt:lpstr>Library</vt:lpstr>
      <vt:lpstr>PowerPoint Presentation</vt:lpstr>
      <vt:lpstr>Comparator&lt;E&gt;</vt:lpstr>
      <vt:lpstr>Comparable&lt;E&gt;</vt:lpstr>
      <vt:lpstr>Comparable&lt;E&gt;</vt:lpstr>
      <vt:lpstr>Comparator&lt;E&gt;</vt:lpstr>
      <vt:lpstr>Comparable Book</vt:lpstr>
      <vt:lpstr>Comparable Book</vt:lpstr>
      <vt:lpstr>Book Comparator</vt:lpstr>
      <vt:lpstr>Book Comparator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Alen Paunov</cp:lastModifiedBy>
  <cp:revision>69</cp:revision>
  <dcterms:created xsi:type="dcterms:W3CDTF">2023-03-24T10:34:32Z</dcterms:created>
  <dcterms:modified xsi:type="dcterms:W3CDTF">2024-07-03T13:55:16Z</dcterms:modified>
</cp:coreProperties>
</file>