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27"/>
  </p:notesMasterIdLst>
  <p:handoutMasterIdLst>
    <p:handoutMasterId r:id="rId28"/>
  </p:handoutMasterIdLst>
  <p:sldIdLst>
    <p:sldId id="438" r:id="rId3"/>
    <p:sldId id="538" r:id="rId4"/>
    <p:sldId id="636" r:id="rId5"/>
    <p:sldId id="642" r:id="rId6"/>
    <p:sldId id="693" r:id="rId7"/>
    <p:sldId id="701" r:id="rId8"/>
    <p:sldId id="702" r:id="rId9"/>
    <p:sldId id="703" r:id="rId10"/>
    <p:sldId id="704" r:id="rId11"/>
    <p:sldId id="705" r:id="rId12"/>
    <p:sldId id="706" r:id="rId13"/>
    <p:sldId id="707" r:id="rId14"/>
    <p:sldId id="708" r:id="rId15"/>
    <p:sldId id="709" r:id="rId16"/>
    <p:sldId id="710" r:id="rId17"/>
    <p:sldId id="711" r:id="rId18"/>
    <p:sldId id="712" r:id="rId19"/>
    <p:sldId id="715" r:id="rId20"/>
    <p:sldId id="713" r:id="rId21"/>
    <p:sldId id="716" r:id="rId22"/>
    <p:sldId id="717" r:id="rId23"/>
    <p:sldId id="718" r:id="rId24"/>
    <p:sldId id="719" r:id="rId25"/>
    <p:sldId id="467" r:id="rId26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A2859"/>
    <a:srgbClr val="F4F4F7"/>
    <a:srgbClr val="403E6A"/>
    <a:srgbClr val="92A1B4"/>
    <a:srgbClr val="41CFFD"/>
    <a:srgbClr val="E9E9EE"/>
    <a:srgbClr val="67D9FD"/>
    <a:srgbClr val="8D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1608" autoAdjust="0"/>
  </p:normalViewPr>
  <p:slideViewPr>
    <p:cSldViewPr snapToGrid="0">
      <p:cViewPr>
        <p:scale>
          <a:sx n="33" d="100"/>
          <a:sy n="33" d="100"/>
        </p:scale>
        <p:origin x="1358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C0FD2-9C52-4B0A-84C5-4F23CD538C90}" type="datetimeFigureOut">
              <a:rPr lang="bg-BG" smtClean="0"/>
              <a:t>24.10.2023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0322B-894A-4068-89CC-A2C9D8171B4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8313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7955-FDC7-4567-8D00-867BE7D50A8B}" type="datetimeFigureOut">
              <a:rPr lang="bg-BG" smtClean="0"/>
              <a:t>24.10.2023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6463-3B0F-4722-BB97-411B3FF623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1914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52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2" y="3435927"/>
            <a:ext cx="20585799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BCD34A-92E2-C2E9-B662-9420AF14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9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F18E08F-1F12-D326-DCBE-4D762900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320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1059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292" y="730252"/>
            <a:ext cx="18372702" cy="168044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Phenomena Bold" panose="00000800000000000000" pitchFamily="50" charset="-52"/>
              </a:defRPr>
            </a:lvl1pPr>
          </a:lstStyle>
          <a:p>
            <a:r>
              <a:rPr lang="en-US" dirty="0"/>
              <a:t>Important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2" y="2224966"/>
            <a:ext cx="183727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1" y="55479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13441979" y="11579448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B15D83-4AF9-4533-919F-709545C43C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5799" y="29396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30EB253D-65B5-4830-BC46-BF324BEAA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6294" y="44554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CB8E611C-4FDE-4138-B35B-AD1AEEFE5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38655" y="5684329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C26CB5BF-E838-479E-9DB6-910CEF9600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48163" y="3076004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007A04E-AEC9-48C4-8A9C-10729AB524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38658" y="4591781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BAFB35F-C398-4D20-ABE7-895A976F59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738655" y="107710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276BA17-371A-4910-9363-3A73CB9719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748163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BFE6EEBE-A060-47BC-8AE6-FAC96D6079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738658" y="96785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207FEA51-E80D-45A6-A839-8506735F55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76291" y="10771087"/>
            <a:ext cx="7855485" cy="2081982"/>
          </a:xfrm>
          <a:noFill/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33003648-E950-4F88-9FDD-4B180F8DC9A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85799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1C33B778-0C19-420D-B2BD-16E42344E8F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676294" y="9678539"/>
            <a:ext cx="7855483" cy="1075202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grpSp>
        <p:nvGrpSpPr>
          <p:cNvPr id="29" name="Google Shape;1299;p65">
            <a:extLst>
              <a:ext uri="{FF2B5EF4-FFF2-40B4-BE49-F238E27FC236}">
                <a16:creationId xmlns:a16="http://schemas.microsoft.com/office/drawing/2014/main" id="{324E4678-38E1-4D8C-867C-0A030B67A754}"/>
              </a:ext>
            </a:extLst>
          </p:cNvPr>
          <p:cNvGrpSpPr/>
          <p:nvPr userDrawn="1"/>
        </p:nvGrpSpPr>
        <p:grpSpPr>
          <a:xfrm>
            <a:off x="10303631" y="5474397"/>
            <a:ext cx="3775152" cy="4299154"/>
            <a:chOff x="7668625" y="1383375"/>
            <a:chExt cx="402750" cy="458625"/>
          </a:xfrm>
          <a:solidFill>
            <a:schemeClr val="tx2"/>
          </a:solidFill>
        </p:grpSpPr>
        <p:sp>
          <p:nvSpPr>
            <p:cNvPr id="30" name="Google Shape;1300;p65">
              <a:extLst>
                <a:ext uri="{FF2B5EF4-FFF2-40B4-BE49-F238E27FC236}">
                  <a16:creationId xmlns:a16="http://schemas.microsoft.com/office/drawing/2014/main" id="{2C9274B5-85CA-4B4F-81E6-4DC012390798}"/>
                </a:ext>
              </a:extLst>
            </p:cNvPr>
            <p:cNvSpPr/>
            <p:nvPr/>
          </p:nvSpPr>
          <p:spPr>
            <a:xfrm>
              <a:off x="7715250" y="1465275"/>
              <a:ext cx="293250" cy="376725"/>
            </a:xfrm>
            <a:custGeom>
              <a:avLst/>
              <a:gdLst/>
              <a:ahLst/>
              <a:cxnLst/>
              <a:rect l="l" t="t" r="r" b="b"/>
              <a:pathLst>
                <a:path w="11730" h="15069" extrusionOk="0">
                  <a:moveTo>
                    <a:pt x="4405" y="3659"/>
                  </a:moveTo>
                  <a:cubicBezTo>
                    <a:pt x="4425" y="3659"/>
                    <a:pt x="4446" y="3661"/>
                    <a:pt x="4467" y="3664"/>
                  </a:cubicBezTo>
                  <a:cubicBezTo>
                    <a:pt x="4640" y="3686"/>
                    <a:pt x="4770" y="3860"/>
                    <a:pt x="4770" y="4033"/>
                  </a:cubicBezTo>
                  <a:lnTo>
                    <a:pt x="4770" y="4380"/>
                  </a:lnTo>
                  <a:lnTo>
                    <a:pt x="4423" y="4380"/>
                  </a:lnTo>
                  <a:cubicBezTo>
                    <a:pt x="4228" y="4380"/>
                    <a:pt x="4076" y="4250"/>
                    <a:pt x="4055" y="4076"/>
                  </a:cubicBezTo>
                  <a:cubicBezTo>
                    <a:pt x="4015" y="3859"/>
                    <a:pt x="4192" y="3659"/>
                    <a:pt x="4405" y="3659"/>
                  </a:cubicBezTo>
                  <a:close/>
                  <a:moveTo>
                    <a:pt x="7915" y="3662"/>
                  </a:moveTo>
                  <a:cubicBezTo>
                    <a:pt x="8133" y="3662"/>
                    <a:pt x="8304" y="3810"/>
                    <a:pt x="8304" y="4033"/>
                  </a:cubicBezTo>
                  <a:cubicBezTo>
                    <a:pt x="8304" y="4217"/>
                    <a:pt x="8150" y="4382"/>
                    <a:pt x="7969" y="4382"/>
                  </a:cubicBezTo>
                  <a:cubicBezTo>
                    <a:pt x="7958" y="4382"/>
                    <a:pt x="7947" y="4381"/>
                    <a:pt x="7935" y="4380"/>
                  </a:cubicBezTo>
                  <a:lnTo>
                    <a:pt x="7567" y="4380"/>
                  </a:lnTo>
                  <a:lnTo>
                    <a:pt x="7567" y="4033"/>
                  </a:lnTo>
                  <a:cubicBezTo>
                    <a:pt x="7567" y="3860"/>
                    <a:pt x="7697" y="3708"/>
                    <a:pt x="7870" y="3664"/>
                  </a:cubicBezTo>
                  <a:cubicBezTo>
                    <a:pt x="7886" y="3663"/>
                    <a:pt x="7900" y="3662"/>
                    <a:pt x="7915" y="3662"/>
                  </a:cubicBezTo>
                  <a:close/>
                  <a:moveTo>
                    <a:pt x="7047" y="4922"/>
                  </a:moveTo>
                  <a:lnTo>
                    <a:pt x="7047" y="8694"/>
                  </a:lnTo>
                  <a:lnTo>
                    <a:pt x="5312" y="8694"/>
                  </a:lnTo>
                  <a:lnTo>
                    <a:pt x="5312" y="4922"/>
                  </a:lnTo>
                  <a:close/>
                  <a:moveTo>
                    <a:pt x="6174" y="521"/>
                  </a:moveTo>
                  <a:cubicBezTo>
                    <a:pt x="6183" y="521"/>
                    <a:pt x="6192" y="521"/>
                    <a:pt x="6201" y="521"/>
                  </a:cubicBezTo>
                  <a:lnTo>
                    <a:pt x="6244" y="521"/>
                  </a:lnTo>
                  <a:cubicBezTo>
                    <a:pt x="9908" y="542"/>
                    <a:pt x="11730" y="4944"/>
                    <a:pt x="9171" y="7567"/>
                  </a:cubicBezTo>
                  <a:cubicBezTo>
                    <a:pt x="8868" y="7870"/>
                    <a:pt x="8673" y="8261"/>
                    <a:pt x="8629" y="8673"/>
                  </a:cubicBezTo>
                  <a:lnTo>
                    <a:pt x="8608" y="8694"/>
                  </a:lnTo>
                  <a:lnTo>
                    <a:pt x="7567" y="8694"/>
                  </a:lnTo>
                  <a:lnTo>
                    <a:pt x="7567" y="4922"/>
                  </a:lnTo>
                  <a:lnTo>
                    <a:pt x="7935" y="4922"/>
                  </a:lnTo>
                  <a:cubicBezTo>
                    <a:pt x="8738" y="4922"/>
                    <a:pt x="9150" y="3968"/>
                    <a:pt x="8586" y="3404"/>
                  </a:cubicBezTo>
                  <a:cubicBezTo>
                    <a:pt x="8402" y="3214"/>
                    <a:pt x="8175" y="3129"/>
                    <a:pt x="7952" y="3129"/>
                  </a:cubicBezTo>
                  <a:cubicBezTo>
                    <a:pt x="7490" y="3129"/>
                    <a:pt x="7047" y="3492"/>
                    <a:pt x="7047" y="4033"/>
                  </a:cubicBezTo>
                  <a:lnTo>
                    <a:pt x="7047" y="4380"/>
                  </a:lnTo>
                  <a:lnTo>
                    <a:pt x="5312" y="4380"/>
                  </a:lnTo>
                  <a:lnTo>
                    <a:pt x="5312" y="4033"/>
                  </a:lnTo>
                  <a:cubicBezTo>
                    <a:pt x="5312" y="3599"/>
                    <a:pt x="5009" y="3231"/>
                    <a:pt x="4575" y="3144"/>
                  </a:cubicBezTo>
                  <a:cubicBezTo>
                    <a:pt x="4519" y="3134"/>
                    <a:pt x="4463" y="3129"/>
                    <a:pt x="4409" y="3129"/>
                  </a:cubicBezTo>
                  <a:cubicBezTo>
                    <a:pt x="3876" y="3129"/>
                    <a:pt x="3454" y="3591"/>
                    <a:pt x="3513" y="4141"/>
                  </a:cubicBezTo>
                  <a:cubicBezTo>
                    <a:pt x="3578" y="4575"/>
                    <a:pt x="3968" y="4922"/>
                    <a:pt x="4423" y="4922"/>
                  </a:cubicBezTo>
                  <a:lnTo>
                    <a:pt x="4792" y="4922"/>
                  </a:lnTo>
                  <a:lnTo>
                    <a:pt x="4792" y="8694"/>
                  </a:lnTo>
                  <a:lnTo>
                    <a:pt x="3773" y="8694"/>
                  </a:lnTo>
                  <a:cubicBezTo>
                    <a:pt x="3708" y="8261"/>
                    <a:pt x="3513" y="7870"/>
                    <a:pt x="3231" y="7567"/>
                  </a:cubicBezTo>
                  <a:cubicBezTo>
                    <a:pt x="657" y="4928"/>
                    <a:pt x="2528" y="521"/>
                    <a:pt x="6174" y="521"/>
                  </a:cubicBezTo>
                  <a:close/>
                  <a:moveTo>
                    <a:pt x="8836" y="9235"/>
                  </a:moveTo>
                  <a:cubicBezTo>
                    <a:pt x="9037" y="9235"/>
                    <a:pt x="9193" y="9421"/>
                    <a:pt x="9193" y="9627"/>
                  </a:cubicBezTo>
                  <a:cubicBezTo>
                    <a:pt x="9193" y="9692"/>
                    <a:pt x="9128" y="9757"/>
                    <a:pt x="9041" y="9757"/>
                  </a:cubicBezTo>
                  <a:lnTo>
                    <a:pt x="8174" y="9757"/>
                  </a:lnTo>
                  <a:cubicBezTo>
                    <a:pt x="8044" y="9757"/>
                    <a:pt x="7914" y="9865"/>
                    <a:pt x="7892" y="9995"/>
                  </a:cubicBezTo>
                  <a:cubicBezTo>
                    <a:pt x="7892" y="10169"/>
                    <a:pt x="8000" y="10299"/>
                    <a:pt x="8174" y="10299"/>
                  </a:cubicBezTo>
                  <a:lnTo>
                    <a:pt x="8803" y="10299"/>
                  </a:lnTo>
                  <a:cubicBezTo>
                    <a:pt x="9019" y="10299"/>
                    <a:pt x="9193" y="10472"/>
                    <a:pt x="9193" y="10711"/>
                  </a:cubicBezTo>
                  <a:cubicBezTo>
                    <a:pt x="9193" y="10776"/>
                    <a:pt x="9128" y="10841"/>
                    <a:pt x="9041" y="10841"/>
                  </a:cubicBezTo>
                  <a:lnTo>
                    <a:pt x="3361" y="10841"/>
                  </a:lnTo>
                  <a:cubicBezTo>
                    <a:pt x="3274" y="10841"/>
                    <a:pt x="3231" y="10776"/>
                    <a:pt x="3209" y="10711"/>
                  </a:cubicBezTo>
                  <a:cubicBezTo>
                    <a:pt x="3209" y="10472"/>
                    <a:pt x="3404" y="10299"/>
                    <a:pt x="3621" y="10299"/>
                  </a:cubicBezTo>
                  <a:lnTo>
                    <a:pt x="6938" y="10299"/>
                  </a:lnTo>
                  <a:cubicBezTo>
                    <a:pt x="7068" y="10299"/>
                    <a:pt x="7198" y="10212"/>
                    <a:pt x="7198" y="10060"/>
                  </a:cubicBezTo>
                  <a:cubicBezTo>
                    <a:pt x="7220" y="9908"/>
                    <a:pt x="7090" y="9757"/>
                    <a:pt x="6938" y="9757"/>
                  </a:cubicBezTo>
                  <a:lnTo>
                    <a:pt x="3339" y="9757"/>
                  </a:lnTo>
                  <a:cubicBezTo>
                    <a:pt x="3252" y="9757"/>
                    <a:pt x="3187" y="9713"/>
                    <a:pt x="3187" y="9627"/>
                  </a:cubicBezTo>
                  <a:cubicBezTo>
                    <a:pt x="3187" y="9421"/>
                    <a:pt x="3363" y="9235"/>
                    <a:pt x="3566" y="9235"/>
                  </a:cubicBezTo>
                  <a:cubicBezTo>
                    <a:pt x="3577" y="9235"/>
                    <a:pt x="3588" y="9235"/>
                    <a:pt x="3599" y="9236"/>
                  </a:cubicBezTo>
                  <a:lnTo>
                    <a:pt x="8803" y="9236"/>
                  </a:lnTo>
                  <a:cubicBezTo>
                    <a:pt x="8814" y="9235"/>
                    <a:pt x="8825" y="9235"/>
                    <a:pt x="8836" y="9235"/>
                  </a:cubicBezTo>
                  <a:close/>
                  <a:moveTo>
                    <a:pt x="8781" y="11383"/>
                  </a:moveTo>
                  <a:cubicBezTo>
                    <a:pt x="8998" y="11383"/>
                    <a:pt x="9171" y="11556"/>
                    <a:pt x="9171" y="11773"/>
                  </a:cubicBezTo>
                  <a:cubicBezTo>
                    <a:pt x="9171" y="11860"/>
                    <a:pt x="9106" y="11925"/>
                    <a:pt x="9041" y="11925"/>
                  </a:cubicBezTo>
                  <a:lnTo>
                    <a:pt x="5876" y="11925"/>
                  </a:lnTo>
                  <a:cubicBezTo>
                    <a:pt x="5863" y="11923"/>
                    <a:pt x="5850" y="11922"/>
                    <a:pt x="5837" y="11922"/>
                  </a:cubicBezTo>
                  <a:cubicBezTo>
                    <a:pt x="5706" y="11922"/>
                    <a:pt x="5614" y="12023"/>
                    <a:pt x="5594" y="12142"/>
                  </a:cubicBezTo>
                  <a:cubicBezTo>
                    <a:pt x="5572" y="12315"/>
                    <a:pt x="5702" y="12445"/>
                    <a:pt x="5876" y="12445"/>
                  </a:cubicBezTo>
                  <a:lnTo>
                    <a:pt x="8564" y="12445"/>
                  </a:lnTo>
                  <a:lnTo>
                    <a:pt x="8564" y="12835"/>
                  </a:lnTo>
                  <a:cubicBezTo>
                    <a:pt x="8564" y="13052"/>
                    <a:pt x="8391" y="13204"/>
                    <a:pt x="8196" y="13204"/>
                  </a:cubicBezTo>
                  <a:lnTo>
                    <a:pt x="4228" y="13204"/>
                  </a:lnTo>
                  <a:cubicBezTo>
                    <a:pt x="4033" y="13204"/>
                    <a:pt x="3859" y="13052"/>
                    <a:pt x="3859" y="12835"/>
                  </a:cubicBezTo>
                  <a:lnTo>
                    <a:pt x="3859" y="12445"/>
                  </a:lnTo>
                  <a:lnTo>
                    <a:pt x="4618" y="12445"/>
                  </a:lnTo>
                  <a:cubicBezTo>
                    <a:pt x="4748" y="12445"/>
                    <a:pt x="4878" y="12358"/>
                    <a:pt x="4878" y="12228"/>
                  </a:cubicBezTo>
                  <a:cubicBezTo>
                    <a:pt x="4899" y="12066"/>
                    <a:pt x="4786" y="11923"/>
                    <a:pt x="4647" y="11923"/>
                  </a:cubicBezTo>
                  <a:cubicBezTo>
                    <a:pt x="4638" y="11923"/>
                    <a:pt x="4628" y="11923"/>
                    <a:pt x="4618" y="11925"/>
                  </a:cubicBezTo>
                  <a:lnTo>
                    <a:pt x="3339" y="11925"/>
                  </a:lnTo>
                  <a:cubicBezTo>
                    <a:pt x="3252" y="11925"/>
                    <a:pt x="3187" y="11860"/>
                    <a:pt x="3187" y="11773"/>
                  </a:cubicBezTo>
                  <a:cubicBezTo>
                    <a:pt x="3187" y="11556"/>
                    <a:pt x="3361" y="11383"/>
                    <a:pt x="3578" y="11383"/>
                  </a:cubicBezTo>
                  <a:close/>
                  <a:moveTo>
                    <a:pt x="7372" y="13746"/>
                  </a:moveTo>
                  <a:lnTo>
                    <a:pt x="7372" y="14526"/>
                  </a:lnTo>
                  <a:lnTo>
                    <a:pt x="5030" y="14526"/>
                  </a:lnTo>
                  <a:lnTo>
                    <a:pt x="5030" y="13746"/>
                  </a:lnTo>
                  <a:close/>
                  <a:moveTo>
                    <a:pt x="6201" y="0"/>
                  </a:moveTo>
                  <a:cubicBezTo>
                    <a:pt x="2082" y="22"/>
                    <a:pt x="0" y="4987"/>
                    <a:pt x="2862" y="7936"/>
                  </a:cubicBezTo>
                  <a:cubicBezTo>
                    <a:pt x="3079" y="8152"/>
                    <a:pt x="3231" y="8434"/>
                    <a:pt x="3252" y="8759"/>
                  </a:cubicBezTo>
                  <a:cubicBezTo>
                    <a:pt x="2906" y="8889"/>
                    <a:pt x="2689" y="9236"/>
                    <a:pt x="2689" y="9605"/>
                  </a:cubicBezTo>
                  <a:cubicBezTo>
                    <a:pt x="2689" y="9800"/>
                    <a:pt x="2754" y="9974"/>
                    <a:pt x="2906" y="10104"/>
                  </a:cubicBezTo>
                  <a:cubicBezTo>
                    <a:pt x="2775" y="10277"/>
                    <a:pt x="2689" y="10472"/>
                    <a:pt x="2689" y="10689"/>
                  </a:cubicBezTo>
                  <a:cubicBezTo>
                    <a:pt x="2689" y="10862"/>
                    <a:pt x="2775" y="11036"/>
                    <a:pt x="2906" y="11166"/>
                  </a:cubicBezTo>
                  <a:cubicBezTo>
                    <a:pt x="2754" y="11339"/>
                    <a:pt x="2667" y="11535"/>
                    <a:pt x="2689" y="11751"/>
                  </a:cubicBezTo>
                  <a:cubicBezTo>
                    <a:pt x="2689" y="12120"/>
                    <a:pt x="2971" y="12423"/>
                    <a:pt x="3339" y="12445"/>
                  </a:cubicBezTo>
                  <a:lnTo>
                    <a:pt x="3339" y="12987"/>
                  </a:lnTo>
                  <a:cubicBezTo>
                    <a:pt x="3339" y="13399"/>
                    <a:pt x="3664" y="13746"/>
                    <a:pt x="4076" y="13746"/>
                  </a:cubicBezTo>
                  <a:lnTo>
                    <a:pt x="4510" y="13746"/>
                  </a:lnTo>
                  <a:lnTo>
                    <a:pt x="4510" y="14787"/>
                  </a:lnTo>
                  <a:cubicBezTo>
                    <a:pt x="4510" y="14938"/>
                    <a:pt x="4640" y="15068"/>
                    <a:pt x="4792" y="15068"/>
                  </a:cubicBezTo>
                  <a:lnTo>
                    <a:pt x="7654" y="15068"/>
                  </a:lnTo>
                  <a:cubicBezTo>
                    <a:pt x="7805" y="15068"/>
                    <a:pt x="7914" y="14938"/>
                    <a:pt x="7914" y="14787"/>
                  </a:cubicBezTo>
                  <a:lnTo>
                    <a:pt x="7914" y="13746"/>
                  </a:lnTo>
                  <a:lnTo>
                    <a:pt x="8347" y="13746"/>
                  </a:lnTo>
                  <a:cubicBezTo>
                    <a:pt x="8759" y="13724"/>
                    <a:pt x="9106" y="13399"/>
                    <a:pt x="9106" y="12987"/>
                  </a:cubicBezTo>
                  <a:lnTo>
                    <a:pt x="9106" y="12445"/>
                  </a:lnTo>
                  <a:cubicBezTo>
                    <a:pt x="9453" y="12402"/>
                    <a:pt x="9713" y="12120"/>
                    <a:pt x="9713" y="11773"/>
                  </a:cubicBezTo>
                  <a:cubicBezTo>
                    <a:pt x="9713" y="11556"/>
                    <a:pt x="9648" y="11361"/>
                    <a:pt x="9518" y="11188"/>
                  </a:cubicBezTo>
                  <a:cubicBezTo>
                    <a:pt x="9648" y="11058"/>
                    <a:pt x="9735" y="10884"/>
                    <a:pt x="9735" y="10689"/>
                  </a:cubicBezTo>
                  <a:cubicBezTo>
                    <a:pt x="9735" y="10472"/>
                    <a:pt x="9670" y="10255"/>
                    <a:pt x="9518" y="10104"/>
                  </a:cubicBezTo>
                  <a:cubicBezTo>
                    <a:pt x="9648" y="9974"/>
                    <a:pt x="9735" y="9800"/>
                    <a:pt x="9713" y="9627"/>
                  </a:cubicBezTo>
                  <a:cubicBezTo>
                    <a:pt x="9713" y="9236"/>
                    <a:pt x="9496" y="8889"/>
                    <a:pt x="9150" y="8759"/>
                  </a:cubicBezTo>
                  <a:cubicBezTo>
                    <a:pt x="9193" y="8456"/>
                    <a:pt x="9323" y="8152"/>
                    <a:pt x="9540" y="7936"/>
                  </a:cubicBezTo>
                  <a:cubicBezTo>
                    <a:pt x="10407" y="7068"/>
                    <a:pt x="10884" y="5898"/>
                    <a:pt x="10884" y="4662"/>
                  </a:cubicBezTo>
                  <a:lnTo>
                    <a:pt x="10884" y="4662"/>
                  </a:lnTo>
                  <a:lnTo>
                    <a:pt x="10862" y="4683"/>
                  </a:lnTo>
                  <a:cubicBezTo>
                    <a:pt x="10862" y="2125"/>
                    <a:pt x="8803" y="44"/>
                    <a:pt x="62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1" name="Google Shape;1301;p65">
              <a:extLst>
                <a:ext uri="{FF2B5EF4-FFF2-40B4-BE49-F238E27FC236}">
                  <a16:creationId xmlns:a16="http://schemas.microsoft.com/office/drawing/2014/main" id="{C1B69697-D015-447C-9046-6CBD20D6D635}"/>
                </a:ext>
              </a:extLst>
            </p:cNvPr>
            <p:cNvSpPr/>
            <p:nvPr/>
          </p:nvSpPr>
          <p:spPr>
            <a:xfrm>
              <a:off x="7863250" y="1383375"/>
              <a:ext cx="14075" cy="57050"/>
            </a:xfrm>
            <a:custGeom>
              <a:avLst/>
              <a:gdLst/>
              <a:ahLst/>
              <a:cxnLst/>
              <a:rect l="l" t="t" r="r" b="b"/>
              <a:pathLst>
                <a:path w="563" h="2282" extrusionOk="0">
                  <a:moveTo>
                    <a:pt x="287" y="0"/>
                  </a:moveTo>
                  <a:cubicBezTo>
                    <a:pt x="130" y="0"/>
                    <a:pt x="1" y="124"/>
                    <a:pt x="21" y="285"/>
                  </a:cubicBezTo>
                  <a:lnTo>
                    <a:pt x="21" y="2019"/>
                  </a:lnTo>
                  <a:cubicBezTo>
                    <a:pt x="1" y="2160"/>
                    <a:pt x="129" y="2282"/>
                    <a:pt x="286" y="2282"/>
                  </a:cubicBezTo>
                  <a:cubicBezTo>
                    <a:pt x="299" y="2282"/>
                    <a:pt x="312" y="2281"/>
                    <a:pt x="324" y="2279"/>
                  </a:cubicBezTo>
                  <a:cubicBezTo>
                    <a:pt x="454" y="2279"/>
                    <a:pt x="563" y="2149"/>
                    <a:pt x="541" y="1997"/>
                  </a:cubicBezTo>
                  <a:lnTo>
                    <a:pt x="541" y="285"/>
                  </a:lnTo>
                  <a:cubicBezTo>
                    <a:pt x="541" y="133"/>
                    <a:pt x="454" y="24"/>
                    <a:pt x="324" y="3"/>
                  </a:cubicBezTo>
                  <a:cubicBezTo>
                    <a:pt x="312" y="1"/>
                    <a:pt x="299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2" name="Google Shape;1302;p65">
              <a:extLst>
                <a:ext uri="{FF2B5EF4-FFF2-40B4-BE49-F238E27FC236}">
                  <a16:creationId xmlns:a16="http://schemas.microsoft.com/office/drawing/2014/main" id="{3A6194CE-730F-4EB8-8699-E1ED661DD029}"/>
                </a:ext>
              </a:extLst>
            </p:cNvPr>
            <p:cNvSpPr/>
            <p:nvPr/>
          </p:nvSpPr>
          <p:spPr>
            <a:xfrm>
              <a:off x="7668625" y="1575850"/>
              <a:ext cx="58025" cy="13575"/>
            </a:xfrm>
            <a:custGeom>
              <a:avLst/>
              <a:gdLst/>
              <a:ahLst/>
              <a:cxnLst/>
              <a:rect l="l" t="t" r="r" b="b"/>
              <a:pathLst>
                <a:path w="2321" h="543" extrusionOk="0">
                  <a:moveTo>
                    <a:pt x="283" y="0"/>
                  </a:moveTo>
                  <a:cubicBezTo>
                    <a:pt x="153" y="0"/>
                    <a:pt x="44" y="109"/>
                    <a:pt x="22" y="239"/>
                  </a:cubicBezTo>
                  <a:cubicBezTo>
                    <a:pt x="1" y="391"/>
                    <a:pt x="131" y="542"/>
                    <a:pt x="283" y="542"/>
                  </a:cubicBezTo>
                  <a:lnTo>
                    <a:pt x="2039" y="542"/>
                  </a:lnTo>
                  <a:cubicBezTo>
                    <a:pt x="2169" y="542"/>
                    <a:pt x="2277" y="434"/>
                    <a:pt x="2299" y="304"/>
                  </a:cubicBezTo>
                  <a:cubicBezTo>
                    <a:pt x="2321" y="152"/>
                    <a:pt x="2191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3" name="Google Shape;1303;p65">
              <a:extLst>
                <a:ext uri="{FF2B5EF4-FFF2-40B4-BE49-F238E27FC236}">
                  <a16:creationId xmlns:a16="http://schemas.microsoft.com/office/drawing/2014/main" id="{606E8448-F04C-4460-AEB6-30BF21E92C77}"/>
                </a:ext>
              </a:extLst>
            </p:cNvPr>
            <p:cNvSpPr/>
            <p:nvPr/>
          </p:nvSpPr>
          <p:spPr>
            <a:xfrm>
              <a:off x="8012800" y="1575850"/>
              <a:ext cx="58575" cy="13575"/>
            </a:xfrm>
            <a:custGeom>
              <a:avLst/>
              <a:gdLst/>
              <a:ahLst/>
              <a:cxnLst/>
              <a:rect l="l" t="t" r="r" b="b"/>
              <a:pathLst>
                <a:path w="2343" h="543" extrusionOk="0">
                  <a:moveTo>
                    <a:pt x="304" y="0"/>
                  </a:moveTo>
                  <a:cubicBezTo>
                    <a:pt x="174" y="0"/>
                    <a:pt x="44" y="109"/>
                    <a:pt x="23" y="239"/>
                  </a:cubicBezTo>
                  <a:cubicBezTo>
                    <a:pt x="1" y="391"/>
                    <a:pt x="131" y="542"/>
                    <a:pt x="304" y="542"/>
                  </a:cubicBezTo>
                  <a:lnTo>
                    <a:pt x="2039" y="542"/>
                  </a:lnTo>
                  <a:cubicBezTo>
                    <a:pt x="2191" y="542"/>
                    <a:pt x="2299" y="434"/>
                    <a:pt x="2321" y="304"/>
                  </a:cubicBezTo>
                  <a:cubicBezTo>
                    <a:pt x="2342" y="152"/>
                    <a:pt x="2212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4" name="Google Shape;1304;p65">
              <a:extLst>
                <a:ext uri="{FF2B5EF4-FFF2-40B4-BE49-F238E27FC236}">
                  <a16:creationId xmlns:a16="http://schemas.microsoft.com/office/drawing/2014/main" id="{0DC1B5C1-9E78-4F59-85A4-F1AC1D2C6153}"/>
                </a:ext>
              </a:extLst>
            </p:cNvPr>
            <p:cNvSpPr/>
            <p:nvPr/>
          </p:nvSpPr>
          <p:spPr>
            <a:xfrm>
              <a:off x="7724950" y="1438850"/>
              <a:ext cx="47225" cy="43800"/>
            </a:xfrm>
            <a:custGeom>
              <a:avLst/>
              <a:gdLst/>
              <a:ahLst/>
              <a:cxnLst/>
              <a:rect l="l" t="t" r="r" b="b"/>
              <a:pathLst>
                <a:path w="1889" h="1752" extrusionOk="0">
                  <a:moveTo>
                    <a:pt x="375" y="1"/>
                  </a:moveTo>
                  <a:cubicBezTo>
                    <a:pt x="169" y="1"/>
                    <a:pt x="1" y="246"/>
                    <a:pt x="154" y="450"/>
                  </a:cubicBezTo>
                  <a:lnTo>
                    <a:pt x="1390" y="1686"/>
                  </a:lnTo>
                  <a:cubicBezTo>
                    <a:pt x="1455" y="1730"/>
                    <a:pt x="1520" y="1751"/>
                    <a:pt x="1585" y="1751"/>
                  </a:cubicBezTo>
                  <a:cubicBezTo>
                    <a:pt x="1650" y="1751"/>
                    <a:pt x="1715" y="1730"/>
                    <a:pt x="1780" y="1686"/>
                  </a:cubicBezTo>
                  <a:cubicBezTo>
                    <a:pt x="1889" y="1578"/>
                    <a:pt x="1889" y="1404"/>
                    <a:pt x="1780" y="1296"/>
                  </a:cubicBezTo>
                  <a:lnTo>
                    <a:pt x="545" y="60"/>
                  </a:lnTo>
                  <a:cubicBezTo>
                    <a:pt x="489" y="19"/>
                    <a:pt x="431" y="1"/>
                    <a:pt x="3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5" name="Google Shape;1305;p65">
              <a:extLst>
                <a:ext uri="{FF2B5EF4-FFF2-40B4-BE49-F238E27FC236}">
                  <a16:creationId xmlns:a16="http://schemas.microsoft.com/office/drawing/2014/main" id="{A82A6CBC-664C-4872-BD77-968BD5E0E440}"/>
                </a:ext>
              </a:extLst>
            </p:cNvPr>
            <p:cNvSpPr/>
            <p:nvPr/>
          </p:nvSpPr>
          <p:spPr>
            <a:xfrm>
              <a:off x="7967825" y="1438300"/>
              <a:ext cx="47175" cy="44350"/>
            </a:xfrm>
            <a:custGeom>
              <a:avLst/>
              <a:gdLst/>
              <a:ahLst/>
              <a:cxnLst/>
              <a:rect l="l" t="t" r="r" b="b"/>
              <a:pathLst>
                <a:path w="1887" h="1774" extrusionOk="0">
                  <a:moveTo>
                    <a:pt x="1602" y="1"/>
                  </a:moveTo>
                  <a:cubicBezTo>
                    <a:pt x="1534" y="1"/>
                    <a:pt x="1464" y="28"/>
                    <a:pt x="1410" y="82"/>
                  </a:cubicBezTo>
                  <a:lnTo>
                    <a:pt x="174" y="1318"/>
                  </a:lnTo>
                  <a:cubicBezTo>
                    <a:pt x="0" y="1491"/>
                    <a:pt x="131" y="1773"/>
                    <a:pt x="369" y="1773"/>
                  </a:cubicBezTo>
                  <a:cubicBezTo>
                    <a:pt x="434" y="1773"/>
                    <a:pt x="499" y="1752"/>
                    <a:pt x="542" y="1708"/>
                  </a:cubicBezTo>
                  <a:lnTo>
                    <a:pt x="1778" y="472"/>
                  </a:lnTo>
                  <a:cubicBezTo>
                    <a:pt x="1887" y="364"/>
                    <a:pt x="1887" y="191"/>
                    <a:pt x="1778" y="82"/>
                  </a:cubicBezTo>
                  <a:cubicBezTo>
                    <a:pt x="1735" y="28"/>
                    <a:pt x="1670" y="1"/>
                    <a:pt x="16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08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Картина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032" y="123825"/>
            <a:ext cx="24136350" cy="13468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1" name="Картина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77" y="923862"/>
            <a:ext cx="3143250" cy="1228852"/>
          </a:xfrm>
          <a:prstGeom prst="rect">
            <a:avLst/>
          </a:prstGeom>
        </p:spPr>
      </p:pic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36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83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37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5265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6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60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59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50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44136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2"/>
            <a:ext cx="15959859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622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93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3" y="3266402"/>
            <a:ext cx="2149652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03912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4" y="3435927"/>
            <a:ext cx="21062157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06598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82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84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5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3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190402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4"/>
            <a:ext cx="15959859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821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2102016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FE4105-8AA1-7FFC-0750-BE372AA5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15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24.10.2023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535C15-B1FA-B8A6-9EB6-114659B271C1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337E03-234D-4A8B-30B6-D6DFE218CDCB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AC759B51-EBE4-4FE4-E5C6-7001F85622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83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9" r:id="rId3"/>
    <p:sldLayoutId id="2147483680" r:id="rId4"/>
    <p:sldLayoutId id="2147483682" r:id="rId5"/>
    <p:sldLayoutId id="2147483681" r:id="rId6"/>
    <p:sldLayoutId id="2147483683" r:id="rId7"/>
    <p:sldLayoutId id="2147483684" r:id="rId8"/>
    <p:sldLayoutId id="2147483685" r:id="rId9"/>
    <p:sldLayoutId id="2147483686" r:id="rId10"/>
    <p:sldLayoutId id="2147483688" r:id="rId11"/>
    <p:sldLayoutId id="2147483687" r:id="rId12"/>
    <p:sldLayoutId id="2147483703" r:id="rId13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24.10.2023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0D99D-8702-41DD-A9DD-47CECE363FE5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C9A5D-5C6F-434B-B15C-FEC83185EB28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7BA3EFE9-1832-4BD5-92A9-69D6DE497A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F924-31AE-4834-94D8-61AF45C99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802" y="7275830"/>
            <a:ext cx="11608724" cy="1619250"/>
          </a:xfrm>
        </p:spPr>
        <p:txBody>
          <a:bodyPr/>
          <a:lstStyle/>
          <a:p>
            <a:r>
              <a:rPr lang="en-US" sz="9600" dirty="0">
                <a:solidFill>
                  <a:schemeClr val="tx1"/>
                </a:solidFill>
              </a:rPr>
              <a:t>SOLID Principles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CA332B-B102-12CD-6014-7F41205DA6B7}"/>
              </a:ext>
            </a:extLst>
          </p:cNvPr>
          <p:cNvGrpSpPr/>
          <p:nvPr/>
        </p:nvGrpSpPr>
        <p:grpSpPr>
          <a:xfrm>
            <a:off x="-5315225" y="2780857"/>
            <a:ext cx="3404500" cy="2972260"/>
            <a:chOff x="759115" y="1338128"/>
            <a:chExt cx="703262" cy="613975"/>
          </a:xfrm>
        </p:grpSpPr>
        <p:sp>
          <p:nvSpPr>
            <p:cNvPr id="9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24B088B7-3CB4-C24D-F15B-3C95C986AF2E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7D832B-87E6-7165-44EC-C2E4245DB66B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5C3F8D-BB5C-77F4-9E7B-ACAC55B74885}"/>
              </a:ext>
            </a:extLst>
          </p:cNvPr>
          <p:cNvGrpSpPr/>
          <p:nvPr/>
        </p:nvGrpSpPr>
        <p:grpSpPr>
          <a:xfrm>
            <a:off x="-10187479" y="6094087"/>
            <a:ext cx="3404496" cy="2972263"/>
            <a:chOff x="761807" y="2099096"/>
            <a:chExt cx="703261" cy="613975"/>
          </a:xfrm>
        </p:grpSpPr>
        <p:sp>
          <p:nvSpPr>
            <p:cNvPr id="12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B8D04F03-97A5-8ED7-2614-E446CB78B01C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1EECF6-6D56-3BCE-CB50-E516BB6F577F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D29C81-3F7F-DC8E-1A3D-1CF4D4E0C8B0}"/>
              </a:ext>
            </a:extLst>
          </p:cNvPr>
          <p:cNvGrpSpPr/>
          <p:nvPr/>
        </p:nvGrpSpPr>
        <p:grpSpPr>
          <a:xfrm>
            <a:off x="-14724448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6E4582AB-D9C4-F65F-7E19-610D7CFE9849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074FB-F5AA-D75F-8F4C-5DCFA19745ED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D39B1DDA-2E23-34E1-2F5C-EA40B2B7236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22" y="3888991"/>
            <a:ext cx="9417037" cy="627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62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D83C16-3D3B-3502-BA30-9E6BE0D09B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Liskov</a:t>
            </a:r>
            <a:r>
              <a:rPr lang="en-US" sz="6000" dirty="0"/>
              <a:t> Substitution Principle is just an </a:t>
            </a:r>
            <a:br>
              <a:rPr lang="en-US" sz="6000" dirty="0"/>
            </a:br>
            <a:r>
              <a:rPr lang="en-US" sz="6000" dirty="0"/>
              <a:t>extension of the Open-Closed Principle</a:t>
            </a:r>
          </a:p>
          <a:p>
            <a:r>
              <a:rPr lang="en-US" sz="6000" dirty="0"/>
              <a:t>We must make sure that new derived classes are extending the base classes without changing </a:t>
            </a:r>
            <a:br>
              <a:rPr lang="en-US" sz="6000" dirty="0"/>
            </a:br>
            <a:r>
              <a:rPr lang="en-US" sz="6000" dirty="0"/>
              <a:t>their behavior</a:t>
            </a:r>
          </a:p>
          <a:p>
            <a:endParaRPr lang="en-US" sz="6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3678F8-0AAF-7ED1-91D0-19F0BE1A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OCP vs LSP</a:t>
            </a:r>
          </a:p>
        </p:txBody>
      </p:sp>
    </p:spTree>
    <p:extLst>
      <p:ext uri="{BB962C8B-B14F-4D97-AF65-F5344CB8AC3E}">
        <p14:creationId xmlns:p14="http://schemas.microsoft.com/office/powerpoint/2010/main" val="1163094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9C301D-0706-3CDA-F7DA-74DCB9000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Clients should not be forced to depend </a:t>
            </a:r>
            <a:br>
              <a:rPr lang="en-US" sz="6000" dirty="0"/>
            </a:br>
            <a:r>
              <a:rPr lang="en-US" sz="6000" dirty="0"/>
              <a:t>on methods they do not use</a:t>
            </a:r>
          </a:p>
          <a:p>
            <a:r>
              <a:rPr lang="en-US" sz="6000" dirty="0"/>
              <a:t>Segregate interfaces</a:t>
            </a:r>
          </a:p>
          <a:p>
            <a:r>
              <a:rPr lang="en-US" sz="6000" dirty="0"/>
              <a:t>Prefer small, cohesive interfaces</a:t>
            </a:r>
          </a:p>
          <a:p>
            <a:r>
              <a:rPr lang="en-US" sz="6000" dirty="0"/>
              <a:t>Divide "fat" interfaces into "role" interfaces</a:t>
            </a:r>
          </a:p>
          <a:p>
            <a:endParaRPr lang="en-US" sz="6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4E86F8-C9E5-077F-26FE-9E7D7256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</a:t>
            </a:r>
          </a:p>
        </p:txBody>
      </p:sp>
    </p:spTree>
    <p:extLst>
      <p:ext uri="{BB962C8B-B14F-4D97-AF65-F5344CB8AC3E}">
        <p14:creationId xmlns:p14="http://schemas.microsoft.com/office/powerpoint/2010/main" val="3343665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EFAB9E-C702-FB6D-2B89-1DD0713B2F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whose interfaces are not cohesive have "fat" </a:t>
            </a:r>
            <a:br>
              <a:rPr lang="en-US" dirty="0"/>
            </a:br>
            <a:r>
              <a:rPr lang="en-US" dirty="0"/>
              <a:t>interfaces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4989CE-E3BB-3CD3-5F98-4962062D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Interfaces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41B340-7DF3-6FC3-1B87-BF925A61C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508" y="4937802"/>
            <a:ext cx="990544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4800" b="1" noProof="1">
                <a:latin typeface="Consolas" pitchFamily="49" charset="0"/>
              </a:rPr>
              <a:t>public interface Worker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4800" b="1" noProof="1">
                <a:latin typeface="Consolas" pitchFamily="49" charset="0"/>
              </a:rPr>
              <a:t>  void work();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4800" b="1" noProof="1">
                <a:latin typeface="Consolas" pitchFamily="49" charset="0"/>
              </a:rPr>
              <a:t>  void sleep();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48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2C5528-5C65-6123-EFBC-33C952950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508" y="8178863"/>
            <a:ext cx="15907661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4800" b="1" noProof="1">
                <a:latin typeface="Consolas" pitchFamily="49" charset="0"/>
              </a:rPr>
              <a:t>public class Robot implements Worker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4800" b="1" noProof="1">
                <a:latin typeface="Consolas" pitchFamily="49" charset="0"/>
              </a:rPr>
              <a:t>  public void work()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4800" b="1" noProof="1">
                <a:latin typeface="Consolas" pitchFamily="49" charset="0"/>
              </a:rPr>
              <a:t>  public void sleep()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4800" b="1" noProof="1">
                <a:latin typeface="Consolas" pitchFamily="49" charset="0"/>
              </a:rPr>
              <a:t>    throw new UnsupportedOperationException();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4800" b="1" noProof="1">
                <a:latin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4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8201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C1B746-427E-44F9-AF83-15010990D1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Having "fat" interfaces: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Classes have methods they do not use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Increased coupling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Reduced flexibility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Reduced maintainability</a:t>
            </a:r>
          </a:p>
          <a:p>
            <a:r>
              <a:rPr lang="en-US" sz="5400" dirty="0"/>
              <a:t>Solutions to broken ISP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Small interfaces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Cohesive interfaces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Let the client define interfaces – "role" interfaces</a:t>
            </a:r>
          </a:p>
          <a:p>
            <a:endParaRPr lang="en-US" sz="5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1C4EB5-5A71-05A1-49A3-F31AE17A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"Fat" Interfaces</a:t>
            </a:r>
          </a:p>
        </p:txBody>
      </p:sp>
    </p:spTree>
    <p:extLst>
      <p:ext uri="{BB962C8B-B14F-4D97-AF65-F5344CB8AC3E}">
        <p14:creationId xmlns:p14="http://schemas.microsoft.com/office/powerpoint/2010/main" val="771985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9336D3-9394-424B-B30E-87FF374EF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High-level modules should not depend on </a:t>
            </a:r>
            <a:br>
              <a:rPr lang="en-US" sz="6000" dirty="0"/>
            </a:br>
            <a:r>
              <a:rPr lang="en-US" sz="6000" dirty="0"/>
              <a:t>low-level modules</a:t>
            </a:r>
          </a:p>
          <a:p>
            <a:r>
              <a:rPr lang="en-US" sz="6000" dirty="0"/>
              <a:t>Both should depend on abstractions</a:t>
            </a:r>
          </a:p>
          <a:p>
            <a:r>
              <a:rPr lang="en-US" sz="6000" dirty="0"/>
              <a:t>Abstractions should not depend on details </a:t>
            </a:r>
          </a:p>
          <a:p>
            <a:r>
              <a:rPr lang="en-US" sz="6000" dirty="0"/>
              <a:t>Details should depend on abstractions</a:t>
            </a:r>
          </a:p>
          <a:p>
            <a:r>
              <a:rPr lang="en-US" sz="6000" dirty="0"/>
              <a:t>Goal: decoupling between modules through abstractions</a:t>
            </a:r>
          </a:p>
          <a:p>
            <a:endParaRPr lang="en-US" sz="6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BA8977-8858-880A-A762-816FB15A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3789755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358C59-0095-EC48-00BF-778523858B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Button -&gt; </a:t>
            </a:r>
            <a:r>
              <a:rPr lang="en-US" sz="6000" dirty="0" err="1"/>
              <a:t>LampBulb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6000" dirty="0"/>
              <a:t>Example – Robert Martin</a:t>
            </a:r>
          </a:p>
          <a:p>
            <a:r>
              <a:rPr lang="en-US" sz="6000" dirty="0"/>
              <a:t>Button depends on </a:t>
            </a:r>
            <a:r>
              <a:rPr lang="en-US" sz="6000" dirty="0" err="1"/>
              <a:t>LampBulb</a:t>
            </a:r>
            <a:endParaRPr lang="en-US" sz="6000" dirty="0"/>
          </a:p>
          <a:p>
            <a:endParaRPr lang="en-US" sz="6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4CFC0E-6C53-C967-E8EF-BE46EBC4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23056E-4B69-08BC-3C81-BBC881246C7A}"/>
              </a:ext>
            </a:extLst>
          </p:cNvPr>
          <p:cNvGrpSpPr/>
          <p:nvPr/>
        </p:nvGrpSpPr>
        <p:grpSpPr>
          <a:xfrm>
            <a:off x="4712446" y="6848773"/>
            <a:ext cx="14137327" cy="3097463"/>
            <a:chOff x="1483751" y="3581400"/>
            <a:chExt cx="9057785" cy="1994226"/>
          </a:xfrm>
          <a:solidFill>
            <a:schemeClr val="bg2"/>
          </a:solidFill>
        </p:grpSpPr>
        <p:sp>
          <p:nvSpPr>
            <p:cNvPr id="5" name="Rectangle: Rounded Corners 7">
              <a:extLst>
                <a:ext uri="{FF2B5EF4-FFF2-40B4-BE49-F238E27FC236}">
                  <a16:creationId xmlns:a16="http://schemas.microsoft.com/office/drawing/2014/main" id="{52316A3E-31CF-81F1-EDC7-F65215823FBB}"/>
                </a:ext>
              </a:extLst>
            </p:cNvPr>
            <p:cNvSpPr/>
            <p:nvPr/>
          </p:nvSpPr>
          <p:spPr>
            <a:xfrm>
              <a:off x="1483751" y="3810000"/>
              <a:ext cx="3733800" cy="1537026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800" b="1" dirty="0">
                  <a:solidFill>
                    <a:schemeClr val="tx1"/>
                  </a:solidFill>
                </a:rPr>
                <a:t>Button</a:t>
              </a:r>
            </a:p>
            <a:p>
              <a:pPr algn="ctr"/>
              <a:endParaRPr lang="en-GB" sz="4800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sz="4800" b="1" dirty="0">
                  <a:solidFill>
                    <a:schemeClr val="tx1"/>
                  </a:solidFill>
                </a:rPr>
                <a:t>poll()</a:t>
              </a:r>
            </a:p>
          </p:txBody>
        </p:sp>
        <p:sp>
          <p:nvSpPr>
            <p:cNvPr id="6" name="Rectangle: Rounded Corners 8">
              <a:extLst>
                <a:ext uri="{FF2B5EF4-FFF2-40B4-BE49-F238E27FC236}">
                  <a16:creationId xmlns:a16="http://schemas.microsoft.com/office/drawing/2014/main" id="{3041B690-6C5A-55FF-EF01-4BC59B3BB5C5}"/>
                </a:ext>
              </a:extLst>
            </p:cNvPr>
            <p:cNvSpPr/>
            <p:nvPr/>
          </p:nvSpPr>
          <p:spPr>
            <a:xfrm>
              <a:off x="6807736" y="3581400"/>
              <a:ext cx="3733800" cy="1994226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800" b="1" dirty="0" err="1">
                  <a:solidFill>
                    <a:schemeClr val="tx1"/>
                  </a:solidFill>
                </a:rPr>
                <a:t>LampBulb</a:t>
              </a:r>
              <a:endParaRPr lang="en-GB" sz="4800" b="1" dirty="0">
                <a:solidFill>
                  <a:schemeClr val="tx1"/>
                </a:solidFill>
              </a:endParaRPr>
            </a:p>
            <a:p>
              <a:pPr algn="ctr"/>
              <a:endParaRPr lang="en-GB" sz="4800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sz="4800" b="1" dirty="0">
                  <a:solidFill>
                    <a:schemeClr val="tx1"/>
                  </a:solidFill>
                </a:rPr>
                <a:t>turnOn()</a:t>
              </a:r>
            </a:p>
            <a:p>
              <a:pPr algn="ctr"/>
              <a:r>
                <a:rPr lang="en-GB" sz="4800" b="1" dirty="0">
                  <a:solidFill>
                    <a:schemeClr val="tx1"/>
                  </a:solidFill>
                </a:rPr>
                <a:t>turnOff()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FE37CDD-D992-2585-50AF-F967BB5E22EF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5217551" y="4578513"/>
              <a:ext cx="1590185" cy="0"/>
            </a:xfrm>
            <a:prstGeom prst="straightConnector1">
              <a:avLst/>
            </a:prstGeom>
            <a:grpFill/>
            <a:ln w="50800">
              <a:solidFill>
                <a:schemeClr val="tx1"/>
              </a:solidFill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713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2C88FE-E639-AE59-27FD-3D9E466EA7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the abstraction independent of details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2E56C-D2E3-3DAB-ED53-AB26310C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Solution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5BDF59-4CC1-4395-4666-7670870DD012}"/>
              </a:ext>
            </a:extLst>
          </p:cNvPr>
          <p:cNvGrpSpPr/>
          <p:nvPr/>
        </p:nvGrpSpPr>
        <p:grpSpPr>
          <a:xfrm>
            <a:off x="3686493" y="4689231"/>
            <a:ext cx="14716783" cy="5760367"/>
            <a:chOff x="1123197" y="2568005"/>
            <a:chExt cx="9761940" cy="3820968"/>
          </a:xfrm>
          <a:solidFill>
            <a:schemeClr val="bg2"/>
          </a:solidFill>
        </p:grpSpPr>
        <p:sp>
          <p:nvSpPr>
            <p:cNvPr id="5" name="Rectangle: Rounded Corners 7">
              <a:extLst>
                <a:ext uri="{FF2B5EF4-FFF2-40B4-BE49-F238E27FC236}">
                  <a16:creationId xmlns:a16="http://schemas.microsoft.com/office/drawing/2014/main" id="{0CC8587B-A53D-CAFC-93A3-82C6731D4D19}"/>
                </a:ext>
              </a:extLst>
            </p:cNvPr>
            <p:cNvSpPr/>
            <p:nvPr/>
          </p:nvSpPr>
          <p:spPr>
            <a:xfrm>
              <a:off x="1123197" y="2912754"/>
              <a:ext cx="3752015" cy="1619298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400" b="1" dirty="0">
                  <a:solidFill>
                    <a:schemeClr val="tx2"/>
                  </a:solidFill>
                </a:rPr>
                <a:t>Button</a:t>
              </a:r>
            </a:p>
            <a:p>
              <a:pPr algn="ctr"/>
              <a:endParaRPr lang="en-GB" sz="4400" b="1" dirty="0">
                <a:solidFill>
                  <a:schemeClr val="tx2"/>
                </a:solidFill>
              </a:endParaRPr>
            </a:p>
            <a:p>
              <a:pPr algn="ctr"/>
              <a:r>
                <a:rPr lang="en-GB" sz="4400" b="1" dirty="0">
                  <a:solidFill>
                    <a:schemeClr val="tx2"/>
                  </a:solidFill>
                </a:rPr>
                <a:t>poll()</a:t>
              </a:r>
            </a:p>
          </p:txBody>
        </p:sp>
        <p:sp>
          <p:nvSpPr>
            <p:cNvPr id="6" name="Rectangle: Rounded Corners 8">
              <a:extLst>
                <a:ext uri="{FF2B5EF4-FFF2-40B4-BE49-F238E27FC236}">
                  <a16:creationId xmlns:a16="http://schemas.microsoft.com/office/drawing/2014/main" id="{17C90FDD-B423-BE99-91F8-D3688176A688}"/>
                </a:ext>
              </a:extLst>
            </p:cNvPr>
            <p:cNvSpPr/>
            <p:nvPr/>
          </p:nvSpPr>
          <p:spPr>
            <a:xfrm>
              <a:off x="6856411" y="5586186"/>
              <a:ext cx="3752015" cy="802787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400" b="1" dirty="0">
                  <a:solidFill>
                    <a:schemeClr val="tx2"/>
                  </a:solidFill>
                </a:rPr>
                <a:t>Lamp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002FD51-4CD0-D23F-EB08-C51C165C1A74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4875212" y="3722403"/>
              <a:ext cx="1981200" cy="0"/>
            </a:xfrm>
            <a:prstGeom prst="straightConnector1">
              <a:avLst/>
            </a:prstGeom>
            <a:grpFill/>
            <a:ln w="50800">
              <a:solidFill>
                <a:schemeClr val="tx1"/>
              </a:solidFill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: Rounded Corners 10">
              <a:extLst>
                <a:ext uri="{FF2B5EF4-FFF2-40B4-BE49-F238E27FC236}">
                  <a16:creationId xmlns:a16="http://schemas.microsoft.com/office/drawing/2014/main" id="{A12C0634-D536-8338-5F18-D07604DC9C2B}"/>
                </a:ext>
              </a:extLst>
            </p:cNvPr>
            <p:cNvSpPr/>
            <p:nvPr/>
          </p:nvSpPr>
          <p:spPr>
            <a:xfrm>
              <a:off x="6856412" y="2568005"/>
              <a:ext cx="3752015" cy="2308795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400" b="1" dirty="0">
                  <a:solidFill>
                    <a:schemeClr val="tx2"/>
                  </a:solidFill>
                </a:rPr>
                <a:t>SwitchableDevice</a:t>
              </a:r>
            </a:p>
            <a:p>
              <a:pPr algn="ctr"/>
              <a:r>
                <a:rPr lang="en-GB" sz="4400" b="1" dirty="0">
                  <a:solidFill>
                    <a:schemeClr val="tx2"/>
                  </a:solidFill>
                </a:rPr>
                <a:t>&lt;interface&gt;</a:t>
              </a:r>
            </a:p>
            <a:p>
              <a:pPr algn="ctr"/>
              <a:endParaRPr lang="en-GB" sz="4400" b="1" dirty="0">
                <a:solidFill>
                  <a:schemeClr val="tx2"/>
                </a:solidFill>
              </a:endParaRPr>
            </a:p>
            <a:p>
              <a:pPr algn="ctr"/>
              <a:r>
                <a:rPr lang="en-GB" sz="4400" b="1" dirty="0">
                  <a:solidFill>
                    <a:schemeClr val="tx2"/>
                  </a:solidFill>
                </a:rPr>
                <a:t>turnOn()</a:t>
              </a:r>
            </a:p>
            <a:p>
              <a:pPr algn="ctr"/>
              <a:r>
                <a:rPr lang="en-GB" sz="4400" b="1" dirty="0">
                  <a:solidFill>
                    <a:schemeClr val="tx2"/>
                  </a:solidFill>
                </a:rPr>
                <a:t>turnOff()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FFE5B42-8376-C465-A61F-232BCAE922F1}"/>
                </a:ext>
              </a:extLst>
            </p:cNvPr>
            <p:cNvCxnSpPr>
              <a:cxnSpLocks/>
              <a:stCxn id="6" idx="0"/>
              <a:endCxn id="8" idx="2"/>
            </p:cNvCxnSpPr>
            <p:nvPr/>
          </p:nvCxnSpPr>
          <p:spPr>
            <a:xfrm flipV="1">
              <a:off x="8732419" y="4876800"/>
              <a:ext cx="1" cy="709386"/>
            </a:xfrm>
            <a:prstGeom prst="straightConnector1">
              <a:avLst/>
            </a:prstGeom>
            <a:grpFill/>
            <a:ln w="50800">
              <a:solidFill>
                <a:schemeClr val="tx1"/>
              </a:solidFill>
              <a:prstDash val="sysDot"/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0D4C7E-2837-0B15-9100-99A73E0196FA}"/>
                </a:ext>
              </a:extLst>
            </p:cNvPr>
            <p:cNvSpPr txBox="1"/>
            <p:nvPr/>
          </p:nvSpPr>
          <p:spPr>
            <a:xfrm>
              <a:off x="8918109" y="4969883"/>
              <a:ext cx="1967028" cy="510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400" b="1" dirty="0">
                  <a:solidFill>
                    <a:schemeClr val="tx2"/>
                  </a:solidFill>
                </a:rPr>
                <a:t>implements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3A24B2-BAE0-9A4E-C797-B1B7A7AB101F}"/>
                </a:ext>
              </a:extLst>
            </p:cNvPr>
            <p:cNvSpPr txBox="1"/>
            <p:nvPr/>
          </p:nvSpPr>
          <p:spPr>
            <a:xfrm>
              <a:off x="5448870" y="3215395"/>
              <a:ext cx="809387" cy="510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400" b="1" dirty="0">
                  <a:solidFill>
                    <a:schemeClr val="tx2"/>
                  </a:solidFill>
                </a:rPr>
                <a:t>uses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906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03E5C-DE91-0265-AB6C-47E23AF826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injection - dependencies are passed </a:t>
            </a:r>
            <a:br>
              <a:rPr lang="en-US" dirty="0"/>
            </a:br>
            <a:r>
              <a:rPr lang="en-US" dirty="0"/>
              <a:t>through constructors</a:t>
            </a:r>
          </a:p>
          <a:p>
            <a:r>
              <a:rPr lang="en-US" dirty="0"/>
              <a:t>Pros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Classes self-documenting requirements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Works well without a container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Always valid state</a:t>
            </a:r>
          </a:p>
          <a:p>
            <a:r>
              <a:rPr lang="en-US" dirty="0"/>
              <a:t>Cons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Many parameters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Some methods may not need everything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2B161F-CEFA-855F-DD81-53938182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</a:t>
            </a:r>
          </a:p>
        </p:txBody>
      </p:sp>
    </p:spTree>
    <p:extLst>
      <p:ext uri="{BB962C8B-B14F-4D97-AF65-F5344CB8AC3E}">
        <p14:creationId xmlns:p14="http://schemas.microsoft.com/office/powerpoint/2010/main" val="76304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ED4058-C9E5-5D82-D3BB-05F3DD02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18756-54B1-CC73-67FF-4B4D7208C6A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152650" y="3267075"/>
            <a:ext cx="21020088" cy="9436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latin typeface="Consolas" pitchFamily="49" charset="0"/>
                <a:ea typeface="+mn-ea"/>
              </a:rPr>
              <a:t>public class Copy {</a:t>
            </a:r>
          </a:p>
          <a:p>
            <a:pPr defTabSz="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latin typeface="Consolas" pitchFamily="49" charset="0"/>
                <a:ea typeface="+mn-ea"/>
              </a:rPr>
              <a:t>  private Reader reader;</a:t>
            </a:r>
          </a:p>
          <a:p>
            <a:pPr defTabSz="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latin typeface="Consolas" pitchFamily="49" charset="0"/>
                <a:ea typeface="+mn-ea"/>
              </a:rPr>
              <a:t>  private Writer writer;</a:t>
            </a:r>
          </a:p>
          <a:p>
            <a:pPr defTabSz="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latin typeface="Consolas" pitchFamily="49" charset="0"/>
                <a:ea typeface="+mn-ea"/>
              </a:rPr>
              <a:t>  public Copy(Reader reader, Writer writer) {</a:t>
            </a:r>
          </a:p>
          <a:p>
            <a:pPr defTabSz="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latin typeface="Consolas" pitchFamily="49" charset="0"/>
                <a:ea typeface="+mn-ea"/>
              </a:rPr>
              <a:t>    this.reader = reader;</a:t>
            </a:r>
          </a:p>
          <a:p>
            <a:pPr defTabSz="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latin typeface="Consolas" pitchFamily="49" charset="0"/>
                <a:ea typeface="+mn-ea"/>
              </a:rPr>
              <a:t>    this.writer = writer;</a:t>
            </a:r>
          </a:p>
          <a:p>
            <a:pPr defTabSz="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latin typeface="Consolas" pitchFamily="49" charset="0"/>
                <a:ea typeface="+mn-ea"/>
              </a:rPr>
              <a:t>  }</a:t>
            </a:r>
          </a:p>
          <a:p>
            <a:pPr defTabSz="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latin typeface="Consolas" pitchFamily="49" charset="0"/>
                <a:ea typeface="+mn-ea"/>
              </a:rPr>
              <a:t>  public void copyAll() {}</a:t>
            </a:r>
          </a:p>
          <a:p>
            <a:pPr defTabSz="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latin typeface="Consolas" pitchFamily="49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668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D62C9B-0D7D-4279-0E47-BEC4441E5E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Setter Injection - dependencies are passed </a:t>
            </a:r>
            <a:br>
              <a:rPr lang="en-US" dirty="0"/>
            </a:br>
            <a:r>
              <a:rPr lang="en-US" dirty="0"/>
              <a:t>through setters</a:t>
            </a:r>
          </a:p>
          <a:p>
            <a:r>
              <a:rPr lang="en-US" dirty="0"/>
              <a:t>Pros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Can be changed anytime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Very flexible</a:t>
            </a:r>
          </a:p>
          <a:p>
            <a:r>
              <a:rPr lang="en-US" dirty="0"/>
              <a:t>Cons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Possible invalid state of the object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Less intuitive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C058FF-A90F-574C-7ACF-A939F89B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</a:t>
            </a:r>
          </a:p>
        </p:txBody>
      </p:sp>
    </p:spTree>
    <p:extLst>
      <p:ext uri="{BB962C8B-B14F-4D97-AF65-F5344CB8AC3E}">
        <p14:creationId xmlns:p14="http://schemas.microsoft.com/office/powerpoint/2010/main" val="1747491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602238"/>
            <a:ext cx="17896344" cy="1444835"/>
          </a:xfrm>
        </p:spPr>
        <p:txBody>
          <a:bodyPr/>
          <a:lstStyle/>
          <a:p>
            <a:r>
              <a:rPr lang="en-US" b="1" dirty="0"/>
              <a:t>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5CB17-F52B-406C-BBBF-C3008E1CB015}"/>
              </a:ext>
            </a:extLst>
          </p:cNvPr>
          <p:cNvGrpSpPr/>
          <p:nvPr/>
        </p:nvGrpSpPr>
        <p:grpSpPr>
          <a:xfrm>
            <a:off x="2174034" y="2780857"/>
            <a:ext cx="3404500" cy="2972260"/>
            <a:chOff x="759115" y="1338128"/>
            <a:chExt cx="703262" cy="613975"/>
          </a:xfrm>
        </p:grpSpPr>
        <p:sp>
          <p:nvSpPr>
            <p:cNvPr id="7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4E66EF01-3035-43D1-AD93-C58CEB8AE6AC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948AFF-3196-410C-AA97-74CAA188AE43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5907154" y="3557848"/>
            <a:ext cx="11288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SOLID Principles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2B585-0713-4A97-85A5-4CE35241AF43}"/>
              </a:ext>
            </a:extLst>
          </p:cNvPr>
          <p:cNvGrpSpPr/>
          <p:nvPr/>
        </p:nvGrpSpPr>
        <p:grpSpPr>
          <a:xfrm>
            <a:off x="2174038" y="6094087"/>
            <a:ext cx="3404496" cy="2972263"/>
            <a:chOff x="761807" y="2099096"/>
            <a:chExt cx="703261" cy="613975"/>
          </a:xfrm>
        </p:grpSpPr>
        <p:sp>
          <p:nvSpPr>
            <p:cNvPr id="11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5E4B6A86-7E69-4535-AA65-56678CBE839A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F9C6D-4A8E-4299-9121-BCEEAB7924AC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5907155" y="6836011"/>
            <a:ext cx="1414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Examples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F23B6D-6F0C-4DE1-A806-F2AE564FB8CB}"/>
              </a:ext>
            </a:extLst>
          </p:cNvPr>
          <p:cNvGrpSpPr/>
          <p:nvPr/>
        </p:nvGrpSpPr>
        <p:grpSpPr>
          <a:xfrm>
            <a:off x="2152651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DA2FD2-2D46-4A01-BE8C-D9341741F868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6CED7B-1794-4496-9377-2DAAF3B6D4FA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030532-50E0-4D10-B6E5-53D8EC83672B}"/>
              </a:ext>
            </a:extLst>
          </p:cNvPr>
          <p:cNvSpPr txBox="1"/>
          <p:nvPr/>
        </p:nvSpPr>
        <p:spPr>
          <a:xfrm>
            <a:off x="5907154" y="10266026"/>
            <a:ext cx="13503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177085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ED4058-C9E5-5D82-D3BB-05F3DD02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18756-54B1-CC73-67FF-4B4D7208C6A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152650" y="3267075"/>
            <a:ext cx="21020088" cy="62847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latin typeface="Consolas" pitchFamily="49" charset="0"/>
                <a:ea typeface="+mn-ea"/>
              </a:rPr>
              <a:t>public class Copy {</a:t>
            </a:r>
          </a:p>
          <a:p>
            <a:pPr defTabSz="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latin typeface="Consolas" pitchFamily="49" charset="0"/>
                <a:ea typeface="+mn-ea"/>
              </a:rPr>
              <a:t>  private Reader reader; </a:t>
            </a:r>
          </a:p>
          <a:p>
            <a:pPr defTabSz="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latin typeface="Consolas" pitchFamily="49" charset="0"/>
                <a:ea typeface="+mn-ea"/>
              </a:rPr>
              <a:t>  private Writer writer;</a:t>
            </a:r>
          </a:p>
          <a:p>
            <a:pPr defTabSz="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latin typeface="Consolas" pitchFamily="49" charset="0"/>
                <a:ea typeface="+mn-ea"/>
              </a:rPr>
              <a:t>  public void setReader(Reader reader) {}</a:t>
            </a:r>
          </a:p>
          <a:p>
            <a:pPr defTabSz="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latin typeface="Consolas" pitchFamily="49" charset="0"/>
                <a:ea typeface="+mn-ea"/>
              </a:rPr>
              <a:t>  public void setWriter(Writer writer) {}</a:t>
            </a:r>
          </a:p>
          <a:p>
            <a:pPr defTabSz="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latin typeface="Consolas" pitchFamily="49" charset="0"/>
                <a:ea typeface="+mn-ea"/>
              </a:rPr>
              <a:t>  public void copyAll() {}</a:t>
            </a:r>
          </a:p>
          <a:p>
            <a:pPr defTabSz="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/>
                </a:solidFill>
                <a:latin typeface="Consolas" pitchFamily="49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5879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D62C9B-0D7D-4279-0E47-BEC4441E5E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094892"/>
            <a:ext cx="21020168" cy="9608286"/>
          </a:xfrm>
        </p:spPr>
        <p:txBody>
          <a:bodyPr/>
          <a:lstStyle/>
          <a:p>
            <a:r>
              <a:rPr lang="en-US" dirty="0"/>
              <a:t>Parameter injection - dependencies are passed </a:t>
            </a:r>
            <a:br>
              <a:rPr lang="en-US" dirty="0"/>
            </a:br>
            <a:r>
              <a:rPr lang="en-US" dirty="0"/>
              <a:t>through method parameters</a:t>
            </a:r>
          </a:p>
          <a:p>
            <a:r>
              <a:rPr lang="en-US" dirty="0"/>
              <a:t>Pros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No change in rest of the class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Very flexible</a:t>
            </a:r>
          </a:p>
          <a:p>
            <a:r>
              <a:rPr lang="en-US" dirty="0"/>
              <a:t>Cons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Many parameters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Breaks the method signature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C058FF-A90F-574C-7ACF-A939F89B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B0C864-ED71-329C-E15F-683EFE968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221" y="10386060"/>
            <a:ext cx="19382655" cy="25996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2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public class Copy {</a:t>
            </a:r>
          </a:p>
          <a:p>
            <a:pPr eaLnBrk="0" hangingPunct="0">
              <a:lnSpc>
                <a:spcPct val="90000"/>
              </a:lnSpc>
              <a:spcBef>
                <a:spcPts val="2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public void copyAll(Reader reader, Writer writer) {}</a:t>
            </a:r>
          </a:p>
          <a:p>
            <a:pPr eaLnBrk="0" hangingPunct="0">
              <a:lnSpc>
                <a:spcPct val="90000"/>
              </a:lnSpc>
              <a:spcBef>
                <a:spcPts val="2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7175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2EF695-1573-7532-4DA5-54F10C94BE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some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Refactor the code so that it conforms to DIP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31A853-79A2-36E2-7098-13EF1C7C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UserInfo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A2C6D9-9060-0514-F980-9A344524A1DD}"/>
              </a:ext>
            </a:extLst>
          </p:cNvPr>
          <p:cNvGrpSpPr/>
          <p:nvPr/>
        </p:nvGrpSpPr>
        <p:grpSpPr>
          <a:xfrm>
            <a:off x="2699123" y="5064369"/>
            <a:ext cx="14533800" cy="5046784"/>
            <a:chOff x="2699123" y="5064369"/>
            <a:chExt cx="14533800" cy="504678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B528879-05CD-48F8-2673-22AF995D6E6D}"/>
                </a:ext>
              </a:extLst>
            </p:cNvPr>
            <p:cNvGrpSpPr/>
            <p:nvPr/>
          </p:nvGrpSpPr>
          <p:grpSpPr>
            <a:xfrm>
              <a:off x="2699123" y="5064369"/>
              <a:ext cx="14533800" cy="5046784"/>
              <a:chOff x="-716460" y="1889717"/>
              <a:chExt cx="10800000" cy="2876566"/>
            </a:xfrm>
            <a:solidFill>
              <a:schemeClr val="bg2"/>
            </a:solidFill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DB01BEE-DA20-E5D3-7234-71250DB139D7}"/>
                  </a:ext>
                </a:extLst>
              </p:cNvPr>
              <p:cNvSpPr/>
              <p:nvPr/>
            </p:nvSpPr>
            <p:spPr>
              <a:xfrm>
                <a:off x="-716460" y="1889717"/>
                <a:ext cx="3600000" cy="720000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dirty="0"/>
                  <a:t> </a:t>
                </a:r>
                <a:r>
                  <a:rPr lang="en-GB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Main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60A86F74-D0F1-F61A-EA6B-284B28F8FD11}"/>
                  </a:ext>
                </a:extLst>
              </p:cNvPr>
              <p:cNvSpPr/>
              <p:nvPr/>
            </p:nvSpPr>
            <p:spPr>
              <a:xfrm>
                <a:off x="6483540" y="4046283"/>
                <a:ext cx="3600000" cy="720000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b="1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UserDatabase</a:t>
                </a:r>
                <a:endParaRPr lang="en-GB" sz="36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EB6258A-8AA4-D5E8-F4F3-23013ED2CACB}"/>
                  </a:ext>
                </a:extLst>
              </p:cNvPr>
              <p:cNvSpPr/>
              <p:nvPr/>
            </p:nvSpPr>
            <p:spPr>
              <a:xfrm>
                <a:off x="2348062" y="2966667"/>
                <a:ext cx="4135478" cy="720000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b="1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UserInfoProvider</a:t>
                </a:r>
                <a:endParaRPr lang="en-GB" sz="36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64BECC2-0A1F-0ECA-84E1-6FAB63F16F20}"/>
                  </a:ext>
                </a:extLst>
              </p:cNvPr>
              <p:cNvSpPr/>
              <p:nvPr/>
            </p:nvSpPr>
            <p:spPr>
              <a:xfrm>
                <a:off x="6483540" y="1889717"/>
                <a:ext cx="3600000" cy="720000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b="1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ConsoleFormatter</a:t>
                </a:r>
                <a:endParaRPr lang="en-GB" sz="36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71D4127C-9787-0D90-3AEE-2BE229AD86EC}"/>
                </a:ext>
              </a:extLst>
            </p:cNvPr>
            <p:cNvCxnSpPr>
              <a:cxnSpLocks/>
              <a:stCxn id="15" idx="3"/>
              <a:endCxn id="17" idx="0"/>
            </p:cNvCxnSpPr>
            <p:nvPr/>
          </p:nvCxnSpPr>
          <p:spPr>
            <a:xfrm>
              <a:off x="7543723" y="5695970"/>
              <a:ext cx="2061998" cy="1257851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43C5EE3-3B2E-1F57-73A8-E74179FF78F5}"/>
                </a:ext>
              </a:extLst>
            </p:cNvPr>
            <p:cNvCxnSpPr>
              <a:cxnSpLocks/>
              <a:stCxn id="15" idx="3"/>
              <a:endCxn id="18" idx="1"/>
            </p:cNvCxnSpPr>
            <p:nvPr/>
          </p:nvCxnSpPr>
          <p:spPr>
            <a:xfrm>
              <a:off x="7543723" y="5695970"/>
              <a:ext cx="48446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D93EF26-216D-0BC5-49CE-9352FC761CF4}"/>
                </a:ext>
              </a:extLst>
            </p:cNvPr>
            <p:cNvCxnSpPr>
              <a:cxnSpLocks/>
              <a:stCxn id="17" idx="3"/>
              <a:endCxn id="16" idx="0"/>
            </p:cNvCxnSpPr>
            <p:nvPr/>
          </p:nvCxnSpPr>
          <p:spPr>
            <a:xfrm>
              <a:off x="12388323" y="7585422"/>
              <a:ext cx="2422300" cy="1262529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53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6203E9-7AF0-5A6F-FFBC-60B838D93C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FECD99-3675-EF86-7F12-4CA67375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UserInfo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14F3B0-BC96-4353-B236-79DE8E14EE3D}"/>
              </a:ext>
            </a:extLst>
          </p:cNvPr>
          <p:cNvGrpSpPr/>
          <p:nvPr/>
        </p:nvGrpSpPr>
        <p:grpSpPr>
          <a:xfrm>
            <a:off x="678384" y="4501662"/>
            <a:ext cx="22570116" cy="7797626"/>
            <a:chOff x="360812" y="1799616"/>
            <a:chExt cx="11524800" cy="3981640"/>
          </a:xfrm>
          <a:solidFill>
            <a:schemeClr val="bg1"/>
          </a:solidFill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32496DF-C948-5A7D-113B-E19CC126736D}"/>
                </a:ext>
              </a:extLst>
            </p:cNvPr>
            <p:cNvCxnSpPr>
              <a:stCxn id="18" idx="0"/>
              <a:endCxn id="19" idx="2"/>
            </p:cNvCxnSpPr>
            <p:nvPr/>
          </p:nvCxnSpPr>
          <p:spPr>
            <a:xfrm flipV="1">
              <a:off x="3686012" y="3171216"/>
              <a:ext cx="0" cy="791184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9DE4F30-4BA0-78D6-372B-56A79EE350D1}"/>
                </a:ext>
              </a:extLst>
            </p:cNvPr>
            <p:cNvCxnSpPr>
              <a:cxnSpLocks/>
              <a:stCxn id="16" idx="0"/>
              <a:endCxn id="21" idx="2"/>
            </p:cNvCxnSpPr>
            <p:nvPr/>
          </p:nvCxnSpPr>
          <p:spPr>
            <a:xfrm flipV="1">
              <a:off x="10391612" y="4466400"/>
              <a:ext cx="0" cy="810856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C653502-595D-5E09-D7F9-E6387A01218C}"/>
                </a:ext>
              </a:extLst>
            </p:cNvPr>
            <p:cNvCxnSpPr>
              <a:cxnSpLocks/>
              <a:stCxn id="17" idx="0"/>
              <a:endCxn id="20" idx="2"/>
            </p:cNvCxnSpPr>
            <p:nvPr/>
          </p:nvCxnSpPr>
          <p:spPr>
            <a:xfrm flipV="1">
              <a:off x="6962612" y="3171216"/>
              <a:ext cx="0" cy="791184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9A6601EC-78C1-B308-0D03-C5BF49E4F353}"/>
                </a:ext>
              </a:extLst>
            </p:cNvPr>
            <p:cNvCxnSpPr>
              <a:stCxn id="15" idx="3"/>
              <a:endCxn id="20" idx="0"/>
            </p:cNvCxnSpPr>
            <p:nvPr/>
          </p:nvCxnSpPr>
          <p:spPr>
            <a:xfrm>
              <a:off x="3240812" y="2051616"/>
              <a:ext cx="3721800" cy="615600"/>
            </a:xfrm>
            <a:prstGeom prst="bentConnector2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DD01F50-5864-6233-4401-AFE8F6D902DF}"/>
                </a:ext>
              </a:extLst>
            </p:cNvPr>
            <p:cNvGrpSpPr/>
            <p:nvPr/>
          </p:nvGrpSpPr>
          <p:grpSpPr>
            <a:xfrm>
              <a:off x="360812" y="1799616"/>
              <a:ext cx="11524800" cy="3981640"/>
              <a:chOff x="-984060" y="1184883"/>
              <a:chExt cx="11524800" cy="3981640"/>
            </a:xfrm>
            <a:grpFill/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BD797EF-C6C7-9AAD-5C68-26C12675677D}"/>
                  </a:ext>
                </a:extLst>
              </p:cNvPr>
              <p:cNvSpPr/>
              <p:nvPr/>
            </p:nvSpPr>
            <p:spPr>
              <a:xfrm>
                <a:off x="-984060" y="1184883"/>
                <a:ext cx="2880000" cy="504000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noProof="1">
                    <a:latin typeface="Consolas" panose="020B0609020204030204" pitchFamily="49" charset="0"/>
                  </a:rPr>
                  <a:t> </a:t>
                </a:r>
                <a:r>
                  <a:rPr lang="en-GB" sz="4000" b="1" noProof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ConsoleClient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A984977-FCFF-8634-4D7A-934CC3B4A649}"/>
                  </a:ext>
                </a:extLst>
              </p:cNvPr>
              <p:cNvSpPr/>
              <p:nvPr/>
            </p:nvSpPr>
            <p:spPr>
              <a:xfrm>
                <a:off x="7552740" y="4662523"/>
                <a:ext cx="2988000" cy="504000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noProof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UserDatabase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1D3D410-F34A-B853-10C0-35B8689DF843}"/>
                  </a:ext>
                </a:extLst>
              </p:cNvPr>
              <p:cNvSpPr/>
              <p:nvPr/>
            </p:nvSpPr>
            <p:spPr>
              <a:xfrm>
                <a:off x="4123740" y="3347667"/>
                <a:ext cx="2988000" cy="504000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noProof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UserInfoProvider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E9714D6-7340-8E80-6F47-BC9197B26768}"/>
                  </a:ext>
                </a:extLst>
              </p:cNvPr>
              <p:cNvSpPr/>
              <p:nvPr/>
            </p:nvSpPr>
            <p:spPr>
              <a:xfrm>
                <a:off x="847140" y="3347667"/>
                <a:ext cx="2988000" cy="504000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noProof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ConsoleFormatter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E1A22FF-8E5C-64E4-8997-1DCBC6D6A0FB}"/>
                  </a:ext>
                </a:extLst>
              </p:cNvPr>
              <p:cNvSpPr/>
              <p:nvPr/>
            </p:nvSpPr>
            <p:spPr>
              <a:xfrm>
                <a:off x="847140" y="2052483"/>
                <a:ext cx="2988000" cy="504000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noProof="1">
                    <a:solidFill>
                      <a:schemeClr val="tx1"/>
                    </a:solidFill>
                  </a:rPr>
                  <a:t> </a:t>
                </a:r>
                <a:r>
                  <a:rPr lang="en-GB" sz="4000" b="1" noProof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&lt;Formatter&gt;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6ECA9BBC-6354-A702-9765-F242384E9F33}"/>
                  </a:ext>
                </a:extLst>
              </p:cNvPr>
              <p:cNvSpPr/>
              <p:nvPr/>
            </p:nvSpPr>
            <p:spPr>
              <a:xfrm>
                <a:off x="4123740" y="2052483"/>
                <a:ext cx="2988000" cy="504000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noProof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&lt;InfoProvider&gt;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B6A43C5-917E-3354-EC5C-1283180F7D4D}"/>
                  </a:ext>
                </a:extLst>
              </p:cNvPr>
              <p:cNvSpPr/>
              <p:nvPr/>
            </p:nvSpPr>
            <p:spPr>
              <a:xfrm>
                <a:off x="7552740" y="3347667"/>
                <a:ext cx="2988000" cy="504000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noProof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&lt;Database&gt;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7F3176A-5312-5F27-B579-ACD60C804411}"/>
                </a:ext>
              </a:extLst>
            </p:cNvPr>
            <p:cNvCxnSpPr>
              <a:cxnSpLocks/>
              <a:stCxn id="17" idx="3"/>
              <a:endCxn id="21" idx="1"/>
            </p:cNvCxnSpPr>
            <p:nvPr/>
          </p:nvCxnSpPr>
          <p:spPr>
            <a:xfrm>
              <a:off x="8456612" y="4214400"/>
              <a:ext cx="441000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6C9FA400-72DD-0E69-FCA8-F71C74B7DC62}"/>
                </a:ext>
              </a:extLst>
            </p:cNvPr>
            <p:cNvCxnSpPr>
              <a:cxnSpLocks/>
              <a:stCxn id="15" idx="3"/>
              <a:endCxn id="19" idx="0"/>
            </p:cNvCxnSpPr>
            <p:nvPr/>
          </p:nvCxnSpPr>
          <p:spPr>
            <a:xfrm>
              <a:off x="3240812" y="2051616"/>
              <a:ext cx="445200" cy="615600"/>
            </a:xfrm>
            <a:prstGeom prst="bentConnector2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968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31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0C8AC-8E52-BC74-20BD-EAC0833457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SOLID Principles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69EA3-DD04-3CA4-B108-47F3E33D9F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916009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24354B-3306-45AD-E01D-38D09B5B2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/>
              <a:t>S</a:t>
            </a:r>
            <a:r>
              <a:rPr lang="en-US" sz="5400" dirty="0"/>
              <a:t> – </a:t>
            </a:r>
            <a:r>
              <a:rPr lang="en-US" sz="5400" b="1" dirty="0"/>
              <a:t>Single responsibility principle </a:t>
            </a:r>
            <a:r>
              <a:rPr lang="en-US" sz="5400" dirty="0"/>
              <a:t>– class </a:t>
            </a:r>
            <a:br>
              <a:rPr lang="en-US" sz="5400" dirty="0"/>
            </a:br>
            <a:r>
              <a:rPr lang="en-US" sz="5400" dirty="0"/>
              <a:t>should only have one responsibility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/>
              <a:t>O – Open–closed principle </a:t>
            </a:r>
            <a:r>
              <a:rPr lang="en-US" sz="5400" dirty="0"/>
              <a:t>– open for extension, but closed for modification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/>
              <a:t>L – </a:t>
            </a:r>
            <a:r>
              <a:rPr lang="en-US" sz="5400" b="1" dirty="0" err="1"/>
              <a:t>Liskov</a:t>
            </a:r>
            <a:r>
              <a:rPr lang="en-US" sz="5400" b="1" dirty="0"/>
              <a:t> substitution principle </a:t>
            </a:r>
            <a:r>
              <a:rPr lang="en-US" sz="5400" dirty="0"/>
              <a:t>– objects should be replaceable with instances of their subtypes without altering the correctness of that program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/>
              <a:t>I – Interface segregation principle </a:t>
            </a:r>
            <a:r>
              <a:rPr lang="en-US" sz="5400" dirty="0"/>
              <a:t>– many specific interfaces are better than one general interface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/>
              <a:t>D – Dependency inversion principle </a:t>
            </a:r>
            <a:r>
              <a:rPr lang="en-US" sz="5400" dirty="0"/>
              <a:t>– one should depend upon abstractions, not concretions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5BBB72-3D45-BB48-65F6-C54C3377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S.O.L.I.D.</a:t>
            </a:r>
          </a:p>
        </p:txBody>
      </p:sp>
    </p:spTree>
    <p:extLst>
      <p:ext uri="{BB962C8B-B14F-4D97-AF65-F5344CB8AC3E}">
        <p14:creationId xmlns:p14="http://schemas.microsoft.com/office/powerpoint/2010/main" val="6063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64AA91-E74E-E759-8976-4A53919924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class should have only one responsibility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Reduces dependency complexity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Each additional responsibility is an axis to change</a:t>
            </a:r>
            <a:br>
              <a:rPr lang="en-US" dirty="0"/>
            </a:br>
            <a:r>
              <a:rPr lang="en-US" dirty="0"/>
              <a:t>the class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D2314B-7A97-D33A-7821-26C11AD5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3BBC60-256D-E377-ADF2-9BF25C8F2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681" y="6858000"/>
            <a:ext cx="1517405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public class UserSettings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public static void changeName(User user)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  // Grant option to change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0030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64AA91-E74E-E759-8976-4A53919924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Still, classes can have multiple methods</a:t>
            </a:r>
          </a:p>
          <a:p>
            <a:r>
              <a:rPr lang="en-US" dirty="0"/>
              <a:t>Each method should have a single functionality part </a:t>
            </a:r>
            <a:br>
              <a:rPr lang="en-US" dirty="0"/>
            </a:br>
            <a:r>
              <a:rPr lang="en-US" dirty="0"/>
              <a:t>of the class responsibility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D2314B-7A97-D33A-7821-26C11AD5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3BBC60-256D-E377-ADF2-9BF25C8F2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127" y="6201508"/>
            <a:ext cx="15127165" cy="6001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public class UserSettings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public static void changeName(User user)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  // Grant option to change 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public static void selectRole(User user)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  // Grant option to select role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0589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64AA91-E74E-E759-8976-4A53919924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entities (classes, modules, functions, etc.) </a:t>
            </a:r>
            <a:br>
              <a:rPr lang="en-US" dirty="0"/>
            </a:br>
            <a:r>
              <a:rPr lang="en-US" dirty="0"/>
              <a:t>should be open for extension &amp; closed for modification</a:t>
            </a:r>
          </a:p>
          <a:p>
            <a:r>
              <a:rPr lang="en-US" dirty="0"/>
              <a:t>Design the code in a way that new functionality can be added with minimum changes in the existing code</a:t>
            </a:r>
          </a:p>
          <a:p>
            <a:r>
              <a:rPr lang="en-US" dirty="0"/>
              <a:t>Extensibility:</a:t>
            </a:r>
          </a:p>
          <a:p>
            <a:r>
              <a:rPr lang="en-US" dirty="0"/>
              <a:t>Implementation takes future growth into consideration</a:t>
            </a:r>
          </a:p>
          <a:p>
            <a:r>
              <a:rPr lang="en-US" dirty="0"/>
              <a:t>New or modified functionality affects little or not at all the internal structure and data flow of the system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D2314B-7A97-D33A-7821-26C11AD5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Open/Closed Principle</a:t>
            </a:r>
          </a:p>
        </p:txBody>
      </p:sp>
    </p:spTree>
    <p:extLst>
      <p:ext uri="{BB962C8B-B14F-4D97-AF65-F5344CB8AC3E}">
        <p14:creationId xmlns:p14="http://schemas.microsoft.com/office/powerpoint/2010/main" val="3307488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64AA91-E74E-E759-8976-4A53919924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entities (classes, modules, functions, etc.) </a:t>
            </a:r>
            <a:br>
              <a:rPr lang="en-US" dirty="0"/>
            </a:br>
            <a:r>
              <a:rPr lang="en-US" dirty="0"/>
              <a:t>should be open for extension &amp; closed for modification</a:t>
            </a:r>
          </a:p>
          <a:p>
            <a:r>
              <a:rPr lang="en-US" dirty="0"/>
              <a:t>Design the code in a way that new functionality can be added with minimum changes in the existing code</a:t>
            </a:r>
          </a:p>
          <a:p>
            <a:r>
              <a:rPr lang="en-US" dirty="0"/>
              <a:t>Reusability:</a:t>
            </a:r>
          </a:p>
          <a:p>
            <a:r>
              <a:rPr lang="en-US" dirty="0"/>
              <a:t>Software reusability refers to design features of a software element that enhance its suitability for reuse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Modularity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Low coupling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High cohesion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Coupling and Cohesion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D2314B-7A97-D33A-7821-26C11AD5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Open/Closed Principle</a:t>
            </a:r>
          </a:p>
        </p:txBody>
      </p:sp>
    </p:spTree>
    <p:extLst>
      <p:ext uri="{BB962C8B-B14F-4D97-AF65-F5344CB8AC3E}">
        <p14:creationId xmlns:p14="http://schemas.microsoft.com/office/powerpoint/2010/main" val="662383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71AB36-B5B6-4019-E82A-F9131C8BF5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Derived types must be completely substitutable for </a:t>
            </a:r>
            <a:br>
              <a:rPr lang="en-US" dirty="0"/>
            </a:br>
            <a:r>
              <a:rPr lang="en-US" dirty="0"/>
              <a:t>their base types</a:t>
            </a:r>
          </a:p>
          <a:p>
            <a:r>
              <a:rPr lang="en-US" dirty="0"/>
              <a:t>Reference to the base class can be replaced with a derived class without affecting the functionality of the program module</a:t>
            </a:r>
          </a:p>
          <a:p>
            <a:r>
              <a:rPr lang="en-US" dirty="0"/>
              <a:t>Derived classes extend without replacing the functionality of old classes</a:t>
            </a:r>
          </a:p>
          <a:p>
            <a:endParaRPr lang="en-US" dirty="0"/>
          </a:p>
          <a:p>
            <a:r>
              <a:rPr lang="en-GB" sz="4800" dirty="0"/>
              <a:t>OOP Inheritance</a:t>
            </a:r>
          </a:p>
          <a:p>
            <a:pPr marL="0" indent="0">
              <a:buNone/>
            </a:pPr>
            <a:r>
              <a:rPr lang="en-US" sz="4800" dirty="0"/>
              <a:t>Student IS-A Person</a:t>
            </a:r>
          </a:p>
          <a:p>
            <a:pPr marL="0" indent="0">
              <a:buNone/>
            </a:pPr>
            <a:endParaRPr lang="en-US" sz="4800" dirty="0"/>
          </a:p>
          <a:p>
            <a:r>
              <a:rPr lang="en-GB" sz="4800" dirty="0"/>
              <a:t>Plus LSP</a:t>
            </a:r>
          </a:p>
          <a:p>
            <a:r>
              <a:rPr lang="en-GB" sz="4800" dirty="0"/>
              <a:t>Student IS-SUBSTITUTED-FOR Person</a:t>
            </a:r>
          </a:p>
          <a:p>
            <a:endParaRPr lang="en-GB" sz="4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C7228F-2151-C518-1FF1-E29BBF32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</a:t>
            </a:r>
          </a:p>
        </p:txBody>
      </p:sp>
    </p:spTree>
    <p:extLst>
      <p:ext uri="{BB962C8B-B14F-4D97-AF65-F5344CB8AC3E}">
        <p14:creationId xmlns:p14="http://schemas.microsoft.com/office/powerpoint/2010/main" val="2629895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ght 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2.xml><?xml version="1.0" encoding="utf-8"?>
<a:theme xmlns:a="http://schemas.openxmlformats.org/drawingml/2006/main" name="Dark_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Sirma_Presentation_Template (2)</Template>
  <TotalTime>18674</TotalTime>
  <Words>885</Words>
  <Application>Microsoft Office PowerPoint</Application>
  <PresentationFormat>Custom</PresentationFormat>
  <Paragraphs>192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Consolas</vt:lpstr>
      <vt:lpstr>Phenomena Black</vt:lpstr>
      <vt:lpstr>Phenomena Bold</vt:lpstr>
      <vt:lpstr>Roboto Condensed</vt:lpstr>
      <vt:lpstr>TT Norms Pro</vt:lpstr>
      <vt:lpstr>Verdana</vt:lpstr>
      <vt:lpstr>Light Theme</vt:lpstr>
      <vt:lpstr>Dark_Theme</vt:lpstr>
      <vt:lpstr>SOLID Principles</vt:lpstr>
      <vt:lpstr>Content</vt:lpstr>
      <vt:lpstr>PowerPoint Presentation</vt:lpstr>
      <vt:lpstr>S.O.L.I.D.</vt:lpstr>
      <vt:lpstr>Single Responsibility Principle</vt:lpstr>
      <vt:lpstr>Single Responsibility Principle</vt:lpstr>
      <vt:lpstr>Open/Closed Principle</vt:lpstr>
      <vt:lpstr>Open/Closed Principle</vt:lpstr>
      <vt:lpstr>Liskov Substitution</vt:lpstr>
      <vt:lpstr>OCP vs LSP</vt:lpstr>
      <vt:lpstr>Interface Segregation Principle</vt:lpstr>
      <vt:lpstr>Fat Interfaces</vt:lpstr>
      <vt:lpstr>"Fat" Interfaces</vt:lpstr>
      <vt:lpstr>Dependency Inversion Principle</vt:lpstr>
      <vt:lpstr>Dependency Inversion Principle</vt:lpstr>
      <vt:lpstr>Dependency Inversion Solution</vt:lpstr>
      <vt:lpstr>DIP</vt:lpstr>
      <vt:lpstr>Example</vt:lpstr>
      <vt:lpstr>DIP</vt:lpstr>
      <vt:lpstr>Example</vt:lpstr>
      <vt:lpstr>DIP</vt:lpstr>
      <vt:lpstr>UserInfo</vt:lpstr>
      <vt:lpstr>UserInfo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Alen Paunov</cp:lastModifiedBy>
  <cp:revision>79</cp:revision>
  <dcterms:created xsi:type="dcterms:W3CDTF">2023-03-24T10:34:32Z</dcterms:created>
  <dcterms:modified xsi:type="dcterms:W3CDTF">2023-10-25T07:48:59Z</dcterms:modified>
</cp:coreProperties>
</file>