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22"/>
  </p:notesMasterIdLst>
  <p:handoutMasterIdLst>
    <p:handoutMasterId r:id="rId23"/>
  </p:handoutMasterIdLst>
  <p:sldIdLst>
    <p:sldId id="438" r:id="rId3"/>
    <p:sldId id="538" r:id="rId4"/>
    <p:sldId id="440" r:id="rId5"/>
    <p:sldId id="648" r:id="rId6"/>
    <p:sldId id="669" r:id="rId7"/>
    <p:sldId id="670" r:id="rId8"/>
    <p:sldId id="671" r:id="rId9"/>
    <p:sldId id="678" r:id="rId10"/>
    <p:sldId id="672" r:id="rId11"/>
    <p:sldId id="673" r:id="rId12"/>
    <p:sldId id="674" r:id="rId13"/>
    <p:sldId id="679" r:id="rId14"/>
    <p:sldId id="675" r:id="rId15"/>
    <p:sldId id="680" r:id="rId16"/>
    <p:sldId id="676" r:id="rId17"/>
    <p:sldId id="677" r:id="rId18"/>
    <p:sldId id="681" r:id="rId19"/>
    <p:sldId id="659" r:id="rId20"/>
    <p:sldId id="467" r:id="rId21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71" autoAdjust="0"/>
    <p:restoredTop sz="71608" autoAdjust="0"/>
  </p:normalViewPr>
  <p:slideViewPr>
    <p:cSldViewPr snapToGrid="0">
      <p:cViewPr>
        <p:scale>
          <a:sx n="33" d="100"/>
          <a:sy n="33" d="100"/>
        </p:scale>
        <p:origin x="1003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4.7.2024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4.7.2024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4.7.2024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3" r:id="rId1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4.7.2024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challenger.com/javascript-dom-exercises" TargetMode="External"/><Relationship Id="rId2" Type="http://schemas.openxmlformats.org/officeDocument/2006/relationships/hyperlink" Target="https://developer.mozilla.org/en-US/docs/Web/API/Document_Object_Model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801" y="4857750"/>
            <a:ext cx="14922957" cy="1619250"/>
          </a:xfrm>
        </p:spPr>
        <p:txBody>
          <a:bodyPr/>
          <a:lstStyle/>
          <a:p>
            <a:r>
              <a:rPr lang="en-US" sz="11500" dirty="0">
                <a:solidFill>
                  <a:schemeClr val="tx1"/>
                </a:solidFill>
              </a:rPr>
              <a:t>DOM Manipulations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A98C5-AECC-4062-B937-CBA0E55EE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Document Object Model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5315225" y="2695965"/>
            <a:ext cx="3404500" cy="3057152"/>
            <a:chOff x="759115" y="1320592"/>
            <a:chExt cx="703262" cy="631511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4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320592"/>
              <a:ext cx="703262" cy="51497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56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13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10187479" y="6010498"/>
            <a:ext cx="3404496" cy="3055853"/>
            <a:chOff x="761807" y="2081829"/>
            <a:chExt cx="703261" cy="631242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4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081829"/>
              <a:ext cx="703261" cy="51497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5600" b="1" dirty="0">
                  <a:latin typeface="Phenomena Black" panose="00000A00000000000000" pitchFamily="50" charset="-52"/>
                </a:rPr>
                <a:t>0</a:t>
              </a:r>
              <a:r>
                <a:rPr lang="bg-BG" sz="15600" b="1" dirty="0">
                  <a:latin typeface="Phenomena Black" panose="00000A00000000000000" pitchFamily="50" charset="-52"/>
                </a:rPr>
                <a:t>2</a:t>
              </a:r>
              <a:endParaRPr lang="en-US" sz="138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14724448" y="9404142"/>
            <a:ext cx="3493755" cy="3055850"/>
            <a:chOff x="756722" y="2793893"/>
            <a:chExt cx="721699" cy="631242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4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793893"/>
              <a:ext cx="721699" cy="51497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56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56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13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6" name="Picture 5" descr="A bottle of champagne with a green label&#10;&#10;Description automatically generated">
            <a:extLst>
              <a:ext uri="{FF2B5EF4-FFF2-40B4-BE49-F238E27FC236}">
                <a16:creationId xmlns:a16="http://schemas.microsoft.com/office/drawing/2014/main" id="{CAD569D2-64A5-D58A-ADDE-20839589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120" y="2428875"/>
            <a:ext cx="7086600" cy="885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935850"/>
          </a:xfrm>
        </p:spPr>
        <p:txBody>
          <a:bodyPr>
            <a:normAutofit/>
          </a:bodyPr>
          <a:lstStyle/>
          <a:p>
            <a:r>
              <a:rPr lang="en-US" b="1" dirty="0"/>
              <a:t>JS is executed in the :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b="1" dirty="0"/>
              <a:t>In the developer console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b="1" dirty="0"/>
              <a:t>As event handler – user clicks on a button</a:t>
            </a:r>
          </a:p>
          <a:p>
            <a:endParaRPr lang="en-US" b="1" dirty="0"/>
          </a:p>
          <a:p>
            <a:endParaRPr lang="en-US" b="1" dirty="0"/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b="1" dirty="0"/>
              <a:t>With inline script in &lt;script&gt; tags of external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JavaScript in the Browser</a:t>
            </a:r>
            <a:endParaRPr lang="en-US" b="1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2322665-E2F0-4B0E-CF32-22C758FED94E}"/>
              </a:ext>
            </a:extLst>
          </p:cNvPr>
          <p:cNvSpPr txBox="1">
            <a:spLocks/>
          </p:cNvSpPr>
          <p:nvPr/>
        </p:nvSpPr>
        <p:spPr>
          <a:xfrm>
            <a:off x="2482432" y="6594230"/>
            <a:ext cx="20360604" cy="104335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&lt;button onclick='</a:t>
            </a:r>
            <a:r>
              <a:rPr lang="en-US" sz="5400" dirty="0" err="1"/>
              <a:t>console.dir</a:t>
            </a:r>
            <a:r>
              <a:rPr lang="en-US" sz="5400" dirty="0"/>
              <a:t>("Hello")'&gt;CLICK&lt;/button&gt;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768FB6E-D0FA-9EA6-2DF4-81B1B9ECD3A9}"/>
              </a:ext>
            </a:extLst>
          </p:cNvPr>
          <p:cNvSpPr txBox="1">
            <a:spLocks/>
          </p:cNvSpPr>
          <p:nvPr/>
        </p:nvSpPr>
        <p:spPr>
          <a:xfrm>
            <a:off x="2482432" y="9052663"/>
            <a:ext cx="20360604" cy="316278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&lt;script&gt;</a:t>
            </a:r>
          </a:p>
          <a:p>
            <a:r>
              <a:rPr lang="en-US" sz="5400" dirty="0"/>
              <a:t>	function sum(a, b){ return a + b;	}</a:t>
            </a:r>
          </a:p>
          <a:p>
            <a:r>
              <a:rPr lang="en-US" sz="54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44310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93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The DOM Tree consists of HTML elements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Elements </a:t>
            </a:r>
            <a:r>
              <a:rPr lang="en-US" dirty="0"/>
              <a:t>are</a:t>
            </a:r>
            <a:r>
              <a:rPr lang="en-US" b="1" dirty="0"/>
              <a:t> JS objects with properties and methods</a:t>
            </a:r>
          </a:p>
          <a:p>
            <a:pPr marL="1600154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accessed and modified like regular objects</a:t>
            </a:r>
          </a:p>
          <a:p>
            <a:pPr marL="1600154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To change the contents of the page:</a:t>
            </a:r>
          </a:p>
          <a:p>
            <a:pPr marL="1600154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Select </a:t>
            </a:r>
            <a:r>
              <a:rPr lang="en-US" dirty="0"/>
              <a:t>an element to obtain a reference</a:t>
            </a:r>
          </a:p>
          <a:p>
            <a:pPr marL="1600154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Modify </a:t>
            </a:r>
            <a:r>
              <a:rPr lang="en-US" dirty="0"/>
              <a:t>its properties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HTML Elements and Properties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701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93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Attributes are defined by HTML</a:t>
            </a:r>
          </a:p>
          <a:p>
            <a:pPr marL="1600154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Attributes initialize DOM properties </a:t>
            </a:r>
          </a:p>
          <a:p>
            <a:pPr marL="1600154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Property values can change via the DOM API</a:t>
            </a:r>
          </a:p>
          <a:p>
            <a:pPr>
              <a:lnSpc>
                <a:spcPct val="150000"/>
              </a:lnSpc>
            </a:pPr>
            <a:r>
              <a:rPr lang="en-US" dirty="0"/>
              <a:t>The HTML attribute and the DOM property </a:t>
            </a:r>
            <a:r>
              <a:rPr lang="en-US" b="1" dirty="0"/>
              <a:t>are NOT the same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Attributes and Properties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734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93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find a certain HTML element in the DOM:</a:t>
            </a:r>
          </a:p>
          <a:p>
            <a:pPr marL="1600154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By ID - </a:t>
            </a:r>
            <a:r>
              <a:rPr lang="en-US" b="1" dirty="0" err="1"/>
              <a:t>getElementById</a:t>
            </a:r>
            <a:r>
              <a:rPr lang="en-US" b="1" dirty="0"/>
              <a:t>()</a:t>
            </a:r>
          </a:p>
          <a:p>
            <a:pPr marL="1600154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By class name - </a:t>
            </a:r>
            <a:r>
              <a:rPr lang="en-US" b="1" dirty="0" err="1"/>
              <a:t>getElementsByClassName</a:t>
            </a:r>
            <a:r>
              <a:rPr lang="en-US" b="1" dirty="0"/>
              <a:t>()</a:t>
            </a:r>
          </a:p>
          <a:p>
            <a:pPr marL="1600154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By tag name - </a:t>
            </a:r>
            <a:r>
              <a:rPr lang="en-US" b="1" dirty="0" err="1"/>
              <a:t>getElementsByTagName</a:t>
            </a:r>
            <a:r>
              <a:rPr lang="en-US" b="1" dirty="0"/>
              <a:t>()</a:t>
            </a:r>
          </a:p>
          <a:p>
            <a:pPr marL="1600154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By CSS selector - </a:t>
            </a:r>
            <a:r>
              <a:rPr lang="en-US" b="1" dirty="0" err="1"/>
              <a:t>querySelector</a:t>
            </a:r>
            <a:r>
              <a:rPr lang="en-US" b="1" dirty="0"/>
              <a:t>(), </a:t>
            </a:r>
            <a:r>
              <a:rPr lang="en-US" b="1" dirty="0" err="1"/>
              <a:t>querySelectorAll</a:t>
            </a:r>
            <a:r>
              <a:rPr lang="en-US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dirty="0"/>
              <a:t>Return a reference to the element, which can be manipulated using JavaScript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Targeting Elements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554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82843B-2F24-131C-9EB4-60B2887B1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Targeting </a:t>
            </a:r>
            <a:r>
              <a:rPr lang="en-US" b="1" dirty="0"/>
              <a:t>by ID </a:t>
            </a:r>
            <a:r>
              <a:rPr lang="en-US" dirty="0"/>
              <a:t>- ID attribute must be unique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Targeting </a:t>
            </a:r>
            <a:r>
              <a:rPr lang="en-US" b="1" dirty="0"/>
              <a:t>by Tag and Class Names</a:t>
            </a:r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Both methods return a live </a:t>
            </a:r>
            <a:r>
              <a:rPr lang="en-US" b="1" dirty="0" err="1"/>
              <a:t>HTMLCollection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8D750-3F7F-2DAC-9227-CCC01E51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Elements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BC900B0-D767-29AA-B505-B36159D3FEDF}"/>
              </a:ext>
            </a:extLst>
          </p:cNvPr>
          <p:cNvSpPr txBox="1">
            <a:spLocks/>
          </p:cNvSpPr>
          <p:nvPr/>
        </p:nvSpPr>
        <p:spPr>
          <a:xfrm>
            <a:off x="2716739" y="4482905"/>
            <a:ext cx="19513024" cy="99605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fr-FR" sz="5400" dirty="0"/>
              <a:t>let </a:t>
            </a:r>
            <a:r>
              <a:rPr lang="fr-FR" sz="5400" dirty="0" err="1"/>
              <a:t>element</a:t>
            </a:r>
            <a:r>
              <a:rPr lang="fr-FR" sz="5400" dirty="0"/>
              <a:t> = </a:t>
            </a:r>
            <a:r>
              <a:rPr lang="fr-FR" sz="5400" dirty="0" err="1"/>
              <a:t>document.getElementById</a:t>
            </a:r>
            <a:r>
              <a:rPr lang="fr-FR" sz="5400" dirty="0"/>
              <a:t>('</a:t>
            </a:r>
            <a:r>
              <a:rPr lang="fr-FR" sz="5400" dirty="0" err="1"/>
              <a:t>someId</a:t>
            </a:r>
            <a:r>
              <a:rPr lang="fr-FR" sz="5400" dirty="0"/>
              <a:t>');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337691D-5155-6EF3-D160-AB9F9322ACE0}"/>
              </a:ext>
            </a:extLst>
          </p:cNvPr>
          <p:cNvSpPr txBox="1">
            <a:spLocks/>
          </p:cNvSpPr>
          <p:nvPr/>
        </p:nvSpPr>
        <p:spPr>
          <a:xfrm>
            <a:off x="2716740" y="6913406"/>
            <a:ext cx="19513024" cy="99605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fr-FR" sz="5400" dirty="0"/>
              <a:t>let </a:t>
            </a:r>
            <a:r>
              <a:rPr lang="fr-FR" sz="5400" dirty="0" err="1"/>
              <a:t>elements</a:t>
            </a:r>
            <a:r>
              <a:rPr lang="fr-FR" sz="5400" dirty="0"/>
              <a:t> = </a:t>
            </a:r>
            <a:r>
              <a:rPr lang="fr-FR" sz="5400" dirty="0" err="1"/>
              <a:t>document.getElementsByTagName</a:t>
            </a:r>
            <a:r>
              <a:rPr lang="fr-FR" sz="5400" dirty="0"/>
              <a:t>('p');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25CBA8E-98A7-C600-C917-8E5DFAD41A8F}"/>
              </a:ext>
            </a:extLst>
          </p:cNvPr>
          <p:cNvSpPr txBox="1">
            <a:spLocks/>
          </p:cNvSpPr>
          <p:nvPr/>
        </p:nvSpPr>
        <p:spPr>
          <a:xfrm>
            <a:off x="2716739" y="8033163"/>
            <a:ext cx="20456079" cy="99605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fr-FR" sz="5400" dirty="0"/>
              <a:t>let </a:t>
            </a:r>
            <a:r>
              <a:rPr lang="fr-FR" sz="5400" dirty="0" err="1"/>
              <a:t>elements</a:t>
            </a:r>
            <a:r>
              <a:rPr lang="fr-FR" sz="5400" dirty="0"/>
              <a:t> = </a:t>
            </a:r>
            <a:r>
              <a:rPr lang="fr-FR" sz="5400" dirty="0" err="1"/>
              <a:t>document.getElementsByClassName</a:t>
            </a:r>
            <a:r>
              <a:rPr lang="fr-FR" sz="5400" dirty="0"/>
              <a:t>('cl');</a:t>
            </a:r>
          </a:p>
        </p:txBody>
      </p:sp>
    </p:spTree>
    <p:extLst>
      <p:ext uri="{BB962C8B-B14F-4D97-AF65-F5344CB8AC3E}">
        <p14:creationId xmlns:p14="http://schemas.microsoft.com/office/powerpoint/2010/main" val="112650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001108"/>
            <a:ext cx="21020168" cy="9702070"/>
          </a:xfrm>
        </p:spPr>
        <p:txBody>
          <a:bodyPr>
            <a:normAutofit/>
          </a:bodyPr>
          <a:lstStyle/>
          <a:p>
            <a:r>
              <a:rPr lang="en-US" b="1" dirty="0"/>
              <a:t>Strings that follow CSS syntax</a:t>
            </a:r>
          </a:p>
          <a:p>
            <a:r>
              <a:rPr lang="en-US" b="1" dirty="0"/>
              <a:t>Allow very fast element matching: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"#store" - returns the element with ID "store"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"#main div" - selects all &lt;div&gt;s inside #main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".list, .alert" - all elements with class "list" or "alert"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"input[name='email']" - &lt;input&gt; with name "email"</a:t>
            </a:r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CSS Selectors</a:t>
            </a:r>
            <a:endParaRPr lang="en-US" b="1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5E73E81-D96D-75F3-3853-DE6C5890D719}"/>
              </a:ext>
            </a:extLst>
          </p:cNvPr>
          <p:cNvSpPr txBox="1">
            <a:spLocks/>
          </p:cNvSpPr>
          <p:nvPr/>
        </p:nvSpPr>
        <p:spPr>
          <a:xfrm>
            <a:off x="2749741" y="8519865"/>
            <a:ext cx="19825985" cy="387972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sz="4400" dirty="0"/>
              <a:t>let mainDiv = document.querySelector('#main');</a:t>
            </a:r>
          </a:p>
          <a:p>
            <a:r>
              <a:rPr lang="pt-BR" sz="4400" dirty="0"/>
              <a:t>// selects the element with id main.</a:t>
            </a:r>
          </a:p>
          <a:p>
            <a:r>
              <a:rPr lang="pt-BR" sz="4400" dirty="0"/>
              <a:t>let </a:t>
            </a:r>
            <a:r>
              <a:rPr lang="fr-FR" sz="4400" dirty="0" err="1"/>
              <a:t>elements</a:t>
            </a:r>
            <a:r>
              <a:rPr lang="fr-FR" sz="4400" dirty="0"/>
              <a:t> = </a:t>
            </a:r>
            <a:r>
              <a:rPr lang="fr-FR" sz="4400" dirty="0" err="1"/>
              <a:t>document.querySelectorAll</a:t>
            </a:r>
            <a:r>
              <a:rPr lang="fr-FR" sz="4400" dirty="0"/>
              <a:t>('</a:t>
            </a:r>
            <a:r>
              <a:rPr lang="fr-FR" sz="4400" dirty="0" err="1"/>
              <a:t>div.list</a:t>
            </a:r>
            <a:r>
              <a:rPr lang="fr-FR" sz="4400" dirty="0"/>
              <a:t>');</a:t>
            </a:r>
          </a:p>
          <a:p>
            <a:r>
              <a:rPr lang="pt-BR" sz="4400" dirty="0"/>
              <a:t>// selects all </a:t>
            </a:r>
            <a:r>
              <a:rPr lang="en-US" sz="4400" dirty="0"/>
              <a:t>&lt;div&gt; elements having a class named 'list'</a:t>
            </a:r>
            <a:endParaRPr lang="pt-BR" sz="4400" dirty="0"/>
          </a:p>
          <a:p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19500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329354"/>
            <a:ext cx="21020168" cy="9373824"/>
          </a:xfrm>
        </p:spPr>
        <p:txBody>
          <a:bodyPr>
            <a:normAutofit/>
          </a:bodyPr>
          <a:lstStyle/>
          <a:p>
            <a:r>
              <a:rPr lang="en-US" b="1" dirty="0"/>
              <a:t>Every DOM Element has a parent</a:t>
            </a:r>
          </a:p>
          <a:p>
            <a:r>
              <a:rPr lang="en-US" b="1" dirty="0"/>
              <a:t>Parents can be accessed by property </a:t>
            </a:r>
            <a:r>
              <a:rPr lang="en-US" b="1" dirty="0" err="1"/>
              <a:t>parentElement</a:t>
            </a:r>
            <a:r>
              <a:rPr lang="en-US" b="1" dirty="0"/>
              <a:t> or </a:t>
            </a:r>
            <a:r>
              <a:rPr lang="en-US" b="1" dirty="0" err="1"/>
              <a:t>parentNode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Parents and Child Elements</a:t>
            </a:r>
            <a:endParaRPr lang="en-US" b="1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2322665-E2F0-4B0E-CF32-22C758FED94E}"/>
              </a:ext>
            </a:extLst>
          </p:cNvPr>
          <p:cNvSpPr txBox="1">
            <a:spLocks/>
          </p:cNvSpPr>
          <p:nvPr/>
        </p:nvSpPr>
        <p:spPr>
          <a:xfrm>
            <a:off x="7161207" y="5720862"/>
            <a:ext cx="7879231" cy="386861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4400" dirty="0"/>
              <a:t>&lt;div&gt;</a:t>
            </a:r>
          </a:p>
          <a:p>
            <a:r>
              <a:rPr lang="en-US" sz="4400" dirty="0"/>
              <a:t>	&lt;p&gt;Paragraph&lt;/p&gt;</a:t>
            </a:r>
          </a:p>
          <a:p>
            <a:r>
              <a:rPr lang="en-US" sz="4400" dirty="0"/>
              <a:t>	&lt;p&gt;Second&lt;/p&gt;</a:t>
            </a:r>
          </a:p>
          <a:p>
            <a:r>
              <a:rPr lang="en-US" sz="4400" dirty="0"/>
              <a:t>&lt;/div&gt;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AB8DCB-C1A6-4BBB-FD6E-3E9E12873807}"/>
              </a:ext>
            </a:extLst>
          </p:cNvPr>
          <p:cNvSpPr txBox="1">
            <a:spLocks/>
          </p:cNvSpPr>
          <p:nvPr/>
        </p:nvSpPr>
        <p:spPr>
          <a:xfrm>
            <a:off x="2487103" y="10224906"/>
            <a:ext cx="20351262" cy="184284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4400" dirty="0"/>
              <a:t>let </a:t>
            </a:r>
            <a:r>
              <a:rPr lang="en-US" sz="4400" dirty="0" err="1"/>
              <a:t>firstP</a:t>
            </a:r>
            <a:r>
              <a:rPr lang="en-US" sz="4400" dirty="0"/>
              <a:t> = </a:t>
            </a:r>
            <a:r>
              <a:rPr lang="en-US" sz="4400" dirty="0" err="1"/>
              <a:t>document.getElementsByTagName</a:t>
            </a:r>
            <a:r>
              <a:rPr lang="en-US" sz="4400" dirty="0"/>
              <a:t>('p')[0];</a:t>
            </a:r>
          </a:p>
          <a:p>
            <a:r>
              <a:rPr lang="en-US" sz="4400" dirty="0"/>
              <a:t>let </a:t>
            </a:r>
            <a:r>
              <a:rPr lang="en-US" sz="4400" dirty="0" err="1"/>
              <a:t>pElements</a:t>
            </a:r>
            <a:r>
              <a:rPr lang="en-US" sz="4400" dirty="0"/>
              <a:t> = </a:t>
            </a:r>
            <a:r>
              <a:rPr lang="en-US" sz="4400" dirty="0" err="1"/>
              <a:t>document.getElementsByTagName</a:t>
            </a:r>
            <a:r>
              <a:rPr lang="en-US" sz="4400" dirty="0"/>
              <a:t>('div')[0].children;</a:t>
            </a:r>
          </a:p>
        </p:txBody>
      </p:sp>
    </p:spTree>
    <p:extLst>
      <p:ext uri="{BB962C8B-B14F-4D97-AF65-F5344CB8AC3E}">
        <p14:creationId xmlns:p14="http://schemas.microsoft.com/office/powerpoint/2010/main" val="309030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329354"/>
            <a:ext cx="21020168" cy="93738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Page scripts can be loaded from an external file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Functions from script files are in the global scope</a:t>
            </a:r>
          </a:p>
          <a:p>
            <a:pPr marL="1600154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referenced and executed from events and inline scripts</a:t>
            </a:r>
          </a:p>
          <a:p>
            <a:pPr marL="1600154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Multiple script files in a page can access each other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Pay attention to load order!!!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External Page Scripts</a:t>
            </a:r>
            <a:endParaRPr lang="en-US" b="1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2322665-E2F0-4B0E-CF32-22C758FED94E}"/>
              </a:ext>
            </a:extLst>
          </p:cNvPr>
          <p:cNvSpPr txBox="1">
            <a:spLocks/>
          </p:cNvSpPr>
          <p:nvPr/>
        </p:nvSpPr>
        <p:spPr>
          <a:xfrm>
            <a:off x="3683579" y="4853354"/>
            <a:ext cx="16365416" cy="113713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&lt;script </a:t>
            </a:r>
            <a:r>
              <a:rPr lang="en-US" sz="5400" dirty="0" err="1"/>
              <a:t>src</a:t>
            </a:r>
            <a:r>
              <a:rPr lang="en-US" sz="5400" dirty="0"/>
              <a:t>="main.js"&gt;&lt;/script&gt;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3455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F55E4D-16C3-EA73-DC2C-04573E74DE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https://developer.mozilla.org/en-US/docs/Web/API/Document_Object_Model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https://www.jschallenger.com/javascript-dom-exercises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2D2645-6474-EEC9-9786-2E724CA0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211092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BOM &amp; DOM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DOM API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2046" y="7121210"/>
            <a:ext cx="14513623" cy="1737360"/>
          </a:xfrm>
        </p:spPr>
        <p:txBody>
          <a:bodyPr/>
          <a:lstStyle/>
          <a:p>
            <a:r>
              <a:rPr lang="en-US" sz="6600" b="1" dirty="0"/>
              <a:t>BOM &amp; DOM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prstDash val="dash"/>
          </a:ln>
        </p:spPr>
        <p:txBody>
          <a:bodyPr>
            <a:normAutofit/>
          </a:bodyPr>
          <a:lstStyle/>
          <a:p>
            <a:r>
              <a:rPr lang="en-US" dirty="0"/>
              <a:t>Browser &amp; Document 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27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3C020-677C-78D4-0915-B3D2C622B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1" y="3493008"/>
            <a:ext cx="21020168" cy="919188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800" b="0" dirty="0"/>
              <a:t>Browsers uses some objects: window, screen, </a:t>
            </a:r>
            <a:br>
              <a:rPr lang="en-US" sz="4800" b="0" dirty="0"/>
            </a:br>
            <a:r>
              <a:rPr lang="en-US" sz="4800" b="0" dirty="0"/>
              <a:t>history, location, document,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D2EE59-A3F4-987A-6E86-3BEFEF07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Browser Object Model (BOM)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7061438-6A81-9809-28CE-C97C42715AD9}"/>
              </a:ext>
            </a:extLst>
          </p:cNvPr>
          <p:cNvSpPr txBox="1">
            <a:spLocks/>
          </p:cNvSpPr>
          <p:nvPr/>
        </p:nvSpPr>
        <p:spPr>
          <a:xfrm>
            <a:off x="3257693" y="5814643"/>
            <a:ext cx="9049604" cy="525193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 err="1"/>
              <a:t>console.dir</a:t>
            </a:r>
            <a:r>
              <a:rPr lang="en-US" sz="5400" dirty="0"/>
              <a:t>(window);</a:t>
            </a:r>
          </a:p>
          <a:p>
            <a:r>
              <a:rPr lang="en-US" sz="5400" dirty="0" err="1"/>
              <a:t>console.dir</a:t>
            </a:r>
            <a:r>
              <a:rPr lang="en-US" sz="5400" dirty="0"/>
              <a:t>(screen);</a:t>
            </a:r>
          </a:p>
          <a:p>
            <a:r>
              <a:rPr lang="en-US" sz="5400" dirty="0" err="1"/>
              <a:t>console.dir</a:t>
            </a:r>
            <a:r>
              <a:rPr lang="en-US" sz="5400" dirty="0"/>
              <a:t>(location);</a:t>
            </a:r>
          </a:p>
          <a:p>
            <a:r>
              <a:rPr lang="en-US" sz="5400" dirty="0" err="1"/>
              <a:t>console.dir</a:t>
            </a:r>
            <a:r>
              <a:rPr lang="en-US" sz="5400" dirty="0"/>
              <a:t>(history);</a:t>
            </a:r>
          </a:p>
          <a:p>
            <a:r>
              <a:rPr lang="en-US" sz="5400" dirty="0" err="1"/>
              <a:t>console.dir</a:t>
            </a:r>
            <a:r>
              <a:rPr lang="en-US" sz="5400" dirty="0"/>
              <a:t>(document);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382505-0300-68FE-666A-FFD3CCB2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103" y="4503780"/>
            <a:ext cx="9049604" cy="787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75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93585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Represents the </a:t>
            </a:r>
            <a:r>
              <a:rPr lang="en-US" sz="5400" b="1" dirty="0"/>
              <a:t>document as nodes and </a:t>
            </a:r>
            <a:br>
              <a:rPr lang="en-US" sz="5400" b="1" dirty="0"/>
            </a:br>
            <a:r>
              <a:rPr lang="en-US" sz="5400" b="1" dirty="0"/>
              <a:t>objects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can connect to the page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/>
              <a:t>The DOM is an Object Model for HTML.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/>
              <a:t>Defines: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HTML elements as objects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Properties 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Methods 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Events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Document Object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265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141785"/>
            <a:ext cx="14681688" cy="9561393"/>
          </a:xfrm>
        </p:spPr>
        <p:txBody>
          <a:bodyPr>
            <a:normAutofit/>
          </a:bodyPr>
          <a:lstStyle/>
          <a:p>
            <a:r>
              <a:rPr lang="en-US" b="1" dirty="0"/>
              <a:t>The browser parses HTML and creates a DOM Tree.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HTML to DOM Tree</a:t>
            </a:r>
            <a:endParaRPr lang="en-US" b="1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2322665-E2F0-4B0E-CF32-22C758FED94E}"/>
              </a:ext>
            </a:extLst>
          </p:cNvPr>
          <p:cNvSpPr txBox="1">
            <a:spLocks/>
          </p:cNvSpPr>
          <p:nvPr/>
        </p:nvSpPr>
        <p:spPr>
          <a:xfrm>
            <a:off x="3376246" y="4806461"/>
            <a:ext cx="6494585" cy="837027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</a:t>
            </a:r>
            <a:r>
              <a:rPr lang="bg-BG" dirty="0"/>
              <a:t>&lt;</a:t>
            </a:r>
            <a:r>
              <a:rPr lang="en-US" dirty="0"/>
              <a:t>div id="</a:t>
            </a:r>
            <a:r>
              <a:rPr lang="en-US" dirty="0" err="1"/>
              <a:t>asd</a:t>
            </a:r>
            <a:r>
              <a:rPr lang="en-US" dirty="0"/>
              <a:t>"&gt;</a:t>
            </a:r>
          </a:p>
          <a:p>
            <a:r>
              <a:rPr lang="en-US" dirty="0"/>
              <a:t>	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	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2050" name="Picture 2" descr="The Dom Tree(No its not an actual tree) | by Joseph Chavez ...">
            <a:extLst>
              <a:ext uri="{FF2B5EF4-FFF2-40B4-BE49-F238E27FC236}">
                <a16:creationId xmlns:a16="http://schemas.microsoft.com/office/drawing/2014/main" id="{5665EABA-8AE2-3FC2-1F29-C4FDF5376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823" y="4806461"/>
            <a:ext cx="10973654" cy="770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2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935850"/>
          </a:xfrm>
        </p:spPr>
        <p:txBody>
          <a:bodyPr>
            <a:normAutofit/>
          </a:bodyPr>
          <a:lstStyle/>
          <a:p>
            <a:r>
              <a:rPr lang="en-US" b="1" dirty="0"/>
              <a:t>DOM Methods </a:t>
            </a:r>
            <a:r>
              <a:rPr lang="en-US" dirty="0"/>
              <a:t>- actions you can perform on HTML </a:t>
            </a:r>
            <a:br>
              <a:rPr lang="en-US" dirty="0"/>
            </a:br>
            <a:r>
              <a:rPr lang="en-US" dirty="0"/>
              <a:t>elements</a:t>
            </a:r>
          </a:p>
          <a:p>
            <a:r>
              <a:rPr lang="en-US" b="1" dirty="0"/>
              <a:t>DOM Properties </a:t>
            </a:r>
            <a:r>
              <a:rPr lang="en-US" dirty="0"/>
              <a:t>- values of HTML elements that you can </a:t>
            </a:r>
            <a:br>
              <a:rPr lang="en-US" dirty="0"/>
            </a:br>
            <a:r>
              <a:rPr lang="en-US" dirty="0"/>
              <a:t>set or change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Methods &amp; Properties</a:t>
            </a:r>
            <a:endParaRPr lang="en-US" b="1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2322665-E2F0-4B0E-CF32-22C758FED94E}"/>
              </a:ext>
            </a:extLst>
          </p:cNvPr>
          <p:cNvSpPr txBox="1">
            <a:spLocks/>
          </p:cNvSpPr>
          <p:nvPr/>
        </p:nvSpPr>
        <p:spPr>
          <a:xfrm>
            <a:off x="3996113" y="7959500"/>
            <a:ext cx="16390186" cy="378702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let </a:t>
            </a:r>
            <a:r>
              <a:rPr lang="en-US" sz="5400" dirty="0" err="1"/>
              <a:t>el</a:t>
            </a:r>
            <a:r>
              <a:rPr lang="en-US" sz="5400" dirty="0"/>
              <a:t> = </a:t>
            </a:r>
            <a:r>
              <a:rPr lang="en-US" sz="5400" dirty="0" err="1"/>
              <a:t>document.</a:t>
            </a:r>
            <a:r>
              <a:rPr lang="en-US" sz="5400" b="1" dirty="0" err="1"/>
              <a:t>getElementById</a:t>
            </a:r>
            <a:r>
              <a:rPr lang="en-US" sz="5400" dirty="0"/>
              <a:t>('id');</a:t>
            </a:r>
          </a:p>
          <a:p>
            <a:r>
              <a:rPr lang="en-US" sz="5400" dirty="0"/>
              <a:t>console.log(</a:t>
            </a:r>
            <a:r>
              <a:rPr lang="en-US" sz="5400" dirty="0" err="1"/>
              <a:t>el</a:t>
            </a:r>
            <a:r>
              <a:rPr lang="en-US" sz="5400" dirty="0"/>
              <a:t>);</a:t>
            </a:r>
          </a:p>
          <a:p>
            <a:r>
              <a:rPr lang="en-US" sz="5400" dirty="0" err="1"/>
              <a:t>el.</a:t>
            </a:r>
            <a:r>
              <a:rPr lang="en-US" sz="5400" b="1" dirty="0" err="1"/>
              <a:t>innerHTML</a:t>
            </a:r>
            <a:r>
              <a:rPr lang="en-US" sz="5400" dirty="0"/>
              <a:t> += 'hello';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7006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600" b="1" dirty="0"/>
              <a:t>DOM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prstDash val="dash"/>
          </a:ln>
        </p:spPr>
        <p:txBody>
          <a:bodyPr>
            <a:normAutofit/>
          </a:bodyPr>
          <a:lstStyle/>
          <a:p>
            <a:r>
              <a:rPr lang="en-US" dirty="0"/>
              <a:t>Using the DOM API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973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70602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JavaScript can interact with web pages:</a:t>
            </a:r>
          </a:p>
          <a:p>
            <a:pPr marL="1600154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Check</a:t>
            </a:r>
            <a:r>
              <a:rPr lang="en-US" dirty="0"/>
              <a:t> the contents and structure of elements on the page</a:t>
            </a:r>
          </a:p>
          <a:p>
            <a:pPr marL="1600154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Modify</a:t>
            </a:r>
            <a:r>
              <a:rPr lang="en-US" dirty="0"/>
              <a:t> element style and properties</a:t>
            </a:r>
          </a:p>
          <a:p>
            <a:pPr marL="1600154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Read</a:t>
            </a:r>
            <a:r>
              <a:rPr lang="en-US" dirty="0"/>
              <a:t> user input and react to events</a:t>
            </a:r>
          </a:p>
          <a:p>
            <a:pPr marL="1600154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Create</a:t>
            </a:r>
            <a:r>
              <a:rPr lang="en-US" dirty="0"/>
              <a:t> and </a:t>
            </a:r>
            <a:r>
              <a:rPr lang="en-US" b="1" dirty="0"/>
              <a:t>remove</a:t>
            </a:r>
            <a:r>
              <a:rPr lang="en-US" dirty="0"/>
              <a:t> elements</a:t>
            </a:r>
          </a:p>
          <a:p>
            <a:pPr>
              <a:lnSpc>
                <a:spcPct val="150000"/>
              </a:lnSpc>
            </a:pPr>
            <a:r>
              <a:rPr lang="en-US" dirty="0"/>
              <a:t>Actions are performed when an event occurs</a:t>
            </a:r>
          </a:p>
          <a:p>
            <a:pPr marL="1600154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Events are triggered when something happens - page is loaded, button is clicked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DOM API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7350626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13818</TotalTime>
  <Words>800</Words>
  <Application>Microsoft Office PowerPoint</Application>
  <PresentationFormat>Custom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Light Theme</vt:lpstr>
      <vt:lpstr>Dark_Theme</vt:lpstr>
      <vt:lpstr>DOM Manipulations</vt:lpstr>
      <vt:lpstr>Content</vt:lpstr>
      <vt:lpstr>PowerPoint Presentation</vt:lpstr>
      <vt:lpstr>Browser Object Model (BOM)</vt:lpstr>
      <vt:lpstr>Document Object Model</vt:lpstr>
      <vt:lpstr>HTML to DOM Tree</vt:lpstr>
      <vt:lpstr>Methods &amp; Properties</vt:lpstr>
      <vt:lpstr>PowerPoint Presentation</vt:lpstr>
      <vt:lpstr>DOM API</vt:lpstr>
      <vt:lpstr>JavaScript in the Browser</vt:lpstr>
      <vt:lpstr>HTML Elements and Properties</vt:lpstr>
      <vt:lpstr>Attributes and Properties</vt:lpstr>
      <vt:lpstr>Targeting Elements</vt:lpstr>
      <vt:lpstr>Targeting Elements</vt:lpstr>
      <vt:lpstr>CSS Selectors</vt:lpstr>
      <vt:lpstr>Parents and Child Elements</vt:lpstr>
      <vt:lpstr>External Page Scripts</vt:lpstr>
      <vt:lpstr>Exercises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67</cp:revision>
  <dcterms:created xsi:type="dcterms:W3CDTF">2023-03-24T10:34:32Z</dcterms:created>
  <dcterms:modified xsi:type="dcterms:W3CDTF">2024-07-04T06:57:16Z</dcterms:modified>
</cp:coreProperties>
</file>