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38"/>
  </p:notesMasterIdLst>
  <p:handoutMasterIdLst>
    <p:handoutMasterId r:id="rId39"/>
  </p:handoutMasterIdLst>
  <p:sldIdLst>
    <p:sldId id="438" r:id="rId3"/>
    <p:sldId id="538" r:id="rId4"/>
    <p:sldId id="568" r:id="rId5"/>
    <p:sldId id="319" r:id="rId6"/>
    <p:sldId id="440" r:id="rId7"/>
    <p:sldId id="315" r:id="rId8"/>
    <p:sldId id="280" r:id="rId9"/>
    <p:sldId id="281" r:id="rId10"/>
    <p:sldId id="264" r:id="rId11"/>
    <p:sldId id="265" r:id="rId12"/>
    <p:sldId id="573" r:id="rId13"/>
    <p:sldId id="285" r:id="rId14"/>
    <p:sldId id="267" r:id="rId15"/>
    <p:sldId id="479" r:id="rId16"/>
    <p:sldId id="270" r:id="rId17"/>
    <p:sldId id="271" r:id="rId18"/>
    <p:sldId id="298" r:id="rId19"/>
    <p:sldId id="296" r:id="rId20"/>
    <p:sldId id="295" r:id="rId21"/>
    <p:sldId id="569" r:id="rId22"/>
    <p:sldId id="277" r:id="rId23"/>
    <p:sldId id="278" r:id="rId24"/>
    <p:sldId id="571" r:id="rId25"/>
    <p:sldId id="275" r:id="rId26"/>
    <p:sldId id="572" r:id="rId27"/>
    <p:sldId id="305" r:id="rId28"/>
    <p:sldId id="306" r:id="rId29"/>
    <p:sldId id="282" r:id="rId30"/>
    <p:sldId id="283" r:id="rId31"/>
    <p:sldId id="284" r:id="rId32"/>
    <p:sldId id="574" r:id="rId33"/>
    <p:sldId id="286" r:id="rId34"/>
    <p:sldId id="287" r:id="rId35"/>
    <p:sldId id="288" r:id="rId36"/>
    <p:sldId id="467" r:id="rId37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38" d="100"/>
          <a:sy n="38" d="100"/>
        </p:scale>
        <p:origin x="18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5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C76350-06A1-4489-BC28-52DF425B7565}"/>
              </a:ext>
            </a:extLst>
          </p:cNvPr>
          <p:cNvSpPr/>
          <p:nvPr userDrawn="1"/>
        </p:nvSpPr>
        <p:spPr>
          <a:xfrm>
            <a:off x="1676292" y="3905407"/>
            <a:ext cx="8404544" cy="8847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Team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5364EBB-C471-4F88-B595-74D4C85AC5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04158" y="4183367"/>
            <a:ext cx="7773311" cy="823756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2C39AD-4703-496F-95C1-AC09047A82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23044" y="3905404"/>
            <a:ext cx="11594827" cy="8847808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Google Shape;521;p46">
            <a:extLst>
              <a:ext uri="{FF2B5EF4-FFF2-40B4-BE49-F238E27FC236}">
                <a16:creationId xmlns:a16="http://schemas.microsoft.com/office/drawing/2014/main" id="{3D85CB96-DCDD-4881-9684-4E57DED70F7E}"/>
              </a:ext>
            </a:extLst>
          </p:cNvPr>
          <p:cNvSpPr/>
          <p:nvPr userDrawn="1"/>
        </p:nvSpPr>
        <p:spPr>
          <a:xfrm>
            <a:off x="11114567" y="285988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0" name="Google Shape;522;p46">
            <a:extLst>
              <a:ext uri="{FF2B5EF4-FFF2-40B4-BE49-F238E27FC236}">
                <a16:creationId xmlns:a16="http://schemas.microsoft.com/office/drawing/2014/main" id="{89239862-02DF-4FE6-9D85-0A6FB098E010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1" name="Google Shape;523;p46">
            <a:extLst>
              <a:ext uri="{FF2B5EF4-FFF2-40B4-BE49-F238E27FC236}">
                <a16:creationId xmlns:a16="http://schemas.microsoft.com/office/drawing/2014/main" id="{2DC7DDE5-E884-4DFF-842D-7AE0806A736F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F6AF09-A798-42CD-9D99-65E121B61406}"/>
              </a:ext>
            </a:extLst>
          </p:cNvPr>
          <p:cNvSpPr/>
          <p:nvPr userDrawn="1"/>
        </p:nvSpPr>
        <p:spPr>
          <a:xfrm>
            <a:off x="14454165" y="1"/>
            <a:ext cx="1144320" cy="627614"/>
          </a:xfrm>
          <a:custGeom>
            <a:avLst/>
            <a:gdLst>
              <a:gd name="connsiteX0" fmla="*/ 0 w 572197"/>
              <a:gd name="connsiteY0" fmla="*/ 0 h 313807"/>
              <a:gd name="connsiteX1" fmla="*/ 572197 w 572197"/>
              <a:gd name="connsiteY1" fmla="*/ 0 h 313807"/>
              <a:gd name="connsiteX2" fmla="*/ 572197 w 572197"/>
              <a:gd name="connsiteY2" fmla="*/ 313807 h 313807"/>
              <a:gd name="connsiteX3" fmla="*/ 0 w 572197"/>
              <a:gd name="connsiteY3" fmla="*/ 313807 h 313807"/>
              <a:gd name="connsiteX4" fmla="*/ 0 w 572197"/>
              <a:gd name="connsiteY4" fmla="*/ 0 h 31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197" h="313807">
                <a:moveTo>
                  <a:pt x="0" y="0"/>
                </a:moveTo>
                <a:lnTo>
                  <a:pt x="572197" y="0"/>
                </a:lnTo>
                <a:lnTo>
                  <a:pt x="572197" y="313807"/>
                </a:lnTo>
                <a:lnTo>
                  <a:pt x="0" y="31380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778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1">
  <p:cSld name="1_Text Content 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>
            <a:off x="1" y="-3"/>
            <a:ext cx="2909265" cy="13716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0" y="5017739"/>
            <a:ext cx="4279537" cy="8698262"/>
          </a:xfrm>
          <a:custGeom>
            <a:avLst/>
            <a:gdLst/>
            <a:ahLst/>
            <a:cxnLst/>
            <a:rect l="l" t="t" r="r" b="b"/>
            <a:pathLst>
              <a:path w="2139908" h="4349131" extrusionOk="0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4089135" y="730252"/>
            <a:ext cx="15959859" cy="168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4089135" y="3266402"/>
            <a:ext cx="19083684" cy="94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354" lvl="0" indent="-457177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6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828709" lvl="1" indent="-81275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5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2743063" lvl="2" indent="-76196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4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657417" lvl="3" indent="-71116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4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4571771" lvl="4" indent="-71116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4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5486126" lvl="5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400480" lvl="6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314834" lvl="7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8229189" lvl="8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2909265" y="10218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8"/>
          <p:cNvCxnSpPr/>
          <p:nvPr/>
        </p:nvCxnSpPr>
        <p:spPr>
          <a:xfrm>
            <a:off x="4089135" y="2175090"/>
            <a:ext cx="15959859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8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630" y="7284753"/>
            <a:ext cx="3655294" cy="4164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27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">
  <p:cSld name="2_Text Content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76292" y="730252"/>
            <a:ext cx="18372702" cy="168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1676292" y="2224966"/>
            <a:ext cx="18372702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76292" y="3266402"/>
            <a:ext cx="21496527" cy="94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354" lvl="0" indent="-457177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6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828709" lvl="1" indent="-81275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5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2743063" lvl="2" indent="-76196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4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657417" lvl="3" indent="-71116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4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4571771" lvl="4" indent="-71116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4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5486126" lvl="5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400480" lvl="6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314834" lvl="7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8229189" lvl="8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2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Content">
  <p:cSld name="1_Code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1676292" y="730252"/>
            <a:ext cx="18372702" cy="168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9"/>
          <p:cNvCxnSpPr/>
          <p:nvPr/>
        </p:nvCxnSpPr>
        <p:spPr>
          <a:xfrm>
            <a:off x="1676292" y="2224966"/>
            <a:ext cx="18372702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1676293" y="3435927"/>
            <a:ext cx="21062157" cy="92672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354" lvl="0" indent="-457177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6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1828709" lvl="1" indent="-81275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5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2743063" lvl="2" indent="-76196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4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3657417" lvl="3" indent="-71116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4571771" lvl="4" indent="-71116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5486126" lvl="5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400480" lvl="6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314834" lvl="7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8229189" lvl="8" indent="-68576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494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12.5.2024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12.5.2024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5497830"/>
            <a:ext cx="17086927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Basic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498080"/>
            <a:ext cx="12999022" cy="1619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Language</a:t>
            </a:r>
          </a:p>
          <a:p>
            <a:r>
              <a:rPr lang="en-US" dirty="0"/>
              <a:t>Data Types &amp;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5" name="Picture 4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FB9AE24B-D6EB-2FCF-89BB-535D5E89D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752" y="4876006"/>
            <a:ext cx="7819295" cy="78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Create new project</a:t>
            </a:r>
            <a:endParaRPr dirty="0"/>
          </a:p>
        </p:txBody>
      </p:sp>
      <p:sp>
        <p:nvSpPr>
          <p:cNvPr id="296" name="Google Shape;296;p2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 indent="-914354">
              <a:spcBef>
                <a:spcPts val="0"/>
              </a:spcBef>
              <a:buFont typeface="Arial"/>
              <a:buChar char="•"/>
            </a:pPr>
            <a:r>
              <a:rPr lang="en-US" dirty="0"/>
              <a:t>Add a file in which we will write the </a:t>
            </a:r>
            <a:br>
              <a:rPr lang="en-US" dirty="0"/>
            </a:br>
            <a:r>
              <a:rPr lang="en-US" dirty="0"/>
              <a:t>code for our program
The file has an extension .</a:t>
            </a:r>
            <a:r>
              <a:rPr lang="en-US" dirty="0" err="1"/>
              <a:t>js</a:t>
            </a:r>
            <a:endParaRPr dirty="0"/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571" y="7138287"/>
            <a:ext cx="9664635" cy="5125516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94039" y="7138287"/>
            <a:ext cx="9705764" cy="5125516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72F95-E92F-3D0E-1CCA-2CE6CB7E9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23CC0-95A7-A6D7-128B-963F74023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669CE-DB8A-E859-A15D-C65D2AF38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First Application</a:t>
            </a:r>
          </a:p>
        </p:txBody>
      </p:sp>
    </p:spTree>
    <p:extLst>
      <p:ext uri="{BB962C8B-B14F-4D97-AF65-F5344CB8AC3E}">
        <p14:creationId xmlns:p14="http://schemas.microsoft.com/office/powerpoint/2010/main" val="11872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8968-AC2D-4891-B203-679265ED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3F7BB-A61B-4104-BA60-C9FF0BA57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7460" y="3266637"/>
            <a:ext cx="20635358" cy="590670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ts val="3200"/>
            </a:pPr>
            <a:r>
              <a:rPr lang="en-US" sz="6000" dirty="0"/>
              <a:t>Elements of our program:	</a:t>
            </a:r>
          </a:p>
          <a:p>
            <a:pPr marL="1600154" lvl="1" indent="-685800">
              <a:spcBef>
                <a:spcPts val="0"/>
              </a:spcBef>
              <a:buClr>
                <a:schemeClr val="dk2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6000" dirty="0"/>
              <a:t>function - keyword for function	</a:t>
            </a:r>
          </a:p>
          <a:p>
            <a:pPr marL="1600154" lvl="1" indent="-685800">
              <a:spcBef>
                <a:spcPts val="0"/>
              </a:spcBef>
              <a:buClr>
                <a:schemeClr val="dk2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6000" dirty="0"/>
              <a:t>hello - the name of the function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ts val="3200"/>
            </a:pPr>
            <a:r>
              <a:rPr lang="en-US" sz="6000" dirty="0"/>
              <a:t>The function has an open and closed curly bracket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ts val="3200"/>
            </a:pPr>
            <a:endParaRPr lang="ru-RU" sz="60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0F013F-20B2-44B7-9176-E2B785674207}"/>
              </a:ext>
            </a:extLst>
          </p:cNvPr>
          <p:cNvSpPr txBox="1">
            <a:spLocks/>
          </p:cNvSpPr>
          <p:nvPr/>
        </p:nvSpPr>
        <p:spPr>
          <a:xfrm>
            <a:off x="2152651" y="9173342"/>
            <a:ext cx="10736888" cy="3529456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600" dirty="0"/>
              <a:t>The execution code is written between the innermost opening and closing curly braces.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sz="5600" dirty="0"/>
          </a:p>
        </p:txBody>
      </p:sp>
      <p:pic>
        <p:nvPicPr>
          <p:cNvPr id="4" name="Google Shape;303;p27">
            <a:extLst>
              <a:ext uri="{FF2B5EF4-FFF2-40B4-BE49-F238E27FC236}">
                <a16:creationId xmlns:a16="http://schemas.microsoft.com/office/drawing/2014/main" id="{8EC8E23B-2385-F140-F6A7-7C9A422154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1788" y="7184177"/>
            <a:ext cx="11365839" cy="53650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42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/>
          <p:nvPr/>
        </p:nvSpPr>
        <p:spPr>
          <a:xfrm>
            <a:off x="16167053" y="5810562"/>
            <a:ext cx="691099" cy="122683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8977713" y="5810564"/>
            <a:ext cx="6832275" cy="1226836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3425884" y="5810562"/>
            <a:ext cx="5439748" cy="1226836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endParaRPr sz="3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8"/>
          <p:cNvSpPr txBox="1">
            <a:spLocks noGrp="1"/>
          </p:cNvSpPr>
          <p:nvPr>
            <p:ph type="title"/>
          </p:nvPr>
        </p:nvSpPr>
        <p:spPr>
          <a:xfrm>
            <a:off x="1676292" y="730651"/>
            <a:ext cx="18372702" cy="168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bg-BG"/>
              <a:t>Code Example</a:t>
            </a:r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body" idx="1"/>
          </p:nvPr>
        </p:nvSpPr>
        <p:spPr>
          <a:xfrm>
            <a:off x="1676291" y="3436151"/>
            <a:ext cx="20267880" cy="753638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Clr>
                <a:srgbClr val="0000FF"/>
              </a:buClr>
            </a:pPr>
            <a:r>
              <a:rPr lang="bg-BG" b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bg-BG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hello(){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70000"/>
              </a:lnSpc>
              <a:buClr>
                <a:srgbClr val="000000"/>
              </a:buClr>
            </a:pPr>
            <a:r>
              <a:rPr lang="bg-BG" dirty="0">
                <a:solidFill>
                  <a:srgbClr val="000000"/>
                </a:solidFill>
              </a:rPr>
              <a:t>	</a:t>
            </a:r>
            <a:r>
              <a:rPr lang="bg-BG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bg-BG" b="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"Hello, World!"</a:t>
            </a:r>
            <a:r>
              <a:rPr lang="bg-BG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indent="0">
              <a:lnSpc>
                <a:spcPct val="170000"/>
              </a:lnSpc>
              <a:buClr>
                <a:srgbClr val="000000"/>
              </a:buClr>
            </a:pPr>
            <a:r>
              <a:rPr lang="bg-BG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bg-BG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bg-BG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hello();</a:t>
            </a:r>
            <a:endParaRPr dirty="0"/>
          </a:p>
        </p:txBody>
      </p:sp>
      <p:grpSp>
        <p:nvGrpSpPr>
          <p:cNvPr id="324" name="Google Shape;324;p28"/>
          <p:cNvGrpSpPr/>
          <p:nvPr/>
        </p:nvGrpSpPr>
        <p:grpSpPr>
          <a:xfrm>
            <a:off x="5001718" y="7537119"/>
            <a:ext cx="3202112" cy="1722132"/>
            <a:chOff x="3388488" y="3699048"/>
            <a:chExt cx="1601160" cy="861122"/>
          </a:xfrm>
        </p:grpSpPr>
        <p:sp>
          <p:nvSpPr>
            <p:cNvPr id="325" name="Google Shape;325;p28"/>
            <p:cNvSpPr/>
            <p:nvPr/>
          </p:nvSpPr>
          <p:spPr>
            <a:xfrm rot="10800000">
              <a:off x="3388488" y="3699048"/>
              <a:ext cx="1601160" cy="861122"/>
            </a:xfrm>
            <a:custGeom>
              <a:avLst/>
              <a:gdLst/>
              <a:ahLst/>
              <a:cxnLst/>
              <a:rect l="l" t="t" r="r" b="b"/>
              <a:pathLst>
                <a:path w="9996" h="11353" extrusionOk="0">
                  <a:moveTo>
                    <a:pt x="729" y="0"/>
                  </a:moveTo>
                  <a:cubicBezTo>
                    <a:pt x="311" y="0"/>
                    <a:pt x="0" y="283"/>
                    <a:pt x="0" y="637"/>
                  </a:cubicBezTo>
                  <a:lnTo>
                    <a:pt x="0" y="8465"/>
                  </a:lnTo>
                  <a:cubicBezTo>
                    <a:pt x="0" y="8819"/>
                    <a:pt x="311" y="9102"/>
                    <a:pt x="729" y="9102"/>
                  </a:cubicBezTo>
                  <a:lnTo>
                    <a:pt x="4321" y="9102"/>
                  </a:lnTo>
                  <a:lnTo>
                    <a:pt x="4967" y="11353"/>
                  </a:lnTo>
                  <a:lnTo>
                    <a:pt x="5648" y="9102"/>
                  </a:lnTo>
                  <a:lnTo>
                    <a:pt x="9267" y="9102"/>
                  </a:lnTo>
                  <a:cubicBezTo>
                    <a:pt x="9282" y="9104"/>
                    <a:pt x="9294" y="9104"/>
                    <a:pt x="9309" y="9104"/>
                  </a:cubicBezTo>
                  <a:cubicBezTo>
                    <a:pt x="9681" y="9104"/>
                    <a:pt x="9996" y="8808"/>
                    <a:pt x="9996" y="8465"/>
                  </a:cubicBezTo>
                  <a:lnTo>
                    <a:pt x="9996" y="637"/>
                  </a:lnTo>
                  <a:cubicBezTo>
                    <a:pt x="9996" y="283"/>
                    <a:pt x="9658" y="0"/>
                    <a:pt x="9267" y="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chemeClr val="accent5">
                <a:alpha val="29803"/>
              </a:schemeClr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8"/>
            <p:cNvSpPr txBox="1"/>
            <p:nvPr/>
          </p:nvSpPr>
          <p:spPr>
            <a:xfrm>
              <a:off x="3510370" y="3886410"/>
              <a:ext cx="1435608" cy="646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38" tIns="91394" rIns="182838" bIns="91394" anchor="ctr" anchorCtr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Print Command</a:t>
              </a:r>
              <a:endParaRPr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10935948" y="7660060"/>
            <a:ext cx="3441928" cy="1722132"/>
            <a:chOff x="6743197" y="3700781"/>
            <a:chExt cx="1721076" cy="861122"/>
          </a:xfrm>
        </p:grpSpPr>
        <p:sp>
          <p:nvSpPr>
            <p:cNvPr id="328" name="Google Shape;328;p28"/>
            <p:cNvSpPr/>
            <p:nvPr/>
          </p:nvSpPr>
          <p:spPr>
            <a:xfrm rot="10800000">
              <a:off x="6743197" y="3700781"/>
              <a:ext cx="1721076" cy="861122"/>
            </a:xfrm>
            <a:custGeom>
              <a:avLst/>
              <a:gdLst/>
              <a:ahLst/>
              <a:cxnLst/>
              <a:rect l="l" t="t" r="r" b="b"/>
              <a:pathLst>
                <a:path w="9996" h="11353" extrusionOk="0">
                  <a:moveTo>
                    <a:pt x="729" y="0"/>
                  </a:moveTo>
                  <a:cubicBezTo>
                    <a:pt x="311" y="0"/>
                    <a:pt x="0" y="283"/>
                    <a:pt x="0" y="637"/>
                  </a:cubicBezTo>
                  <a:lnTo>
                    <a:pt x="0" y="8465"/>
                  </a:lnTo>
                  <a:cubicBezTo>
                    <a:pt x="0" y="8819"/>
                    <a:pt x="311" y="9102"/>
                    <a:pt x="729" y="9102"/>
                  </a:cubicBezTo>
                  <a:lnTo>
                    <a:pt x="4321" y="9102"/>
                  </a:lnTo>
                  <a:lnTo>
                    <a:pt x="4967" y="11353"/>
                  </a:lnTo>
                  <a:lnTo>
                    <a:pt x="5648" y="9102"/>
                  </a:lnTo>
                  <a:lnTo>
                    <a:pt x="9267" y="9102"/>
                  </a:lnTo>
                  <a:cubicBezTo>
                    <a:pt x="9282" y="9104"/>
                    <a:pt x="9294" y="9104"/>
                    <a:pt x="9309" y="9104"/>
                  </a:cubicBezTo>
                  <a:cubicBezTo>
                    <a:pt x="9681" y="9104"/>
                    <a:pt x="9996" y="8808"/>
                    <a:pt x="9996" y="8465"/>
                  </a:cubicBezTo>
                  <a:lnTo>
                    <a:pt x="9996" y="637"/>
                  </a:lnTo>
                  <a:cubicBezTo>
                    <a:pt x="9996" y="283"/>
                    <a:pt x="9658" y="0"/>
                    <a:pt x="9267" y="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chemeClr val="accent4">
                <a:alpha val="29803"/>
              </a:schemeClr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8"/>
            <p:cNvSpPr txBox="1"/>
            <p:nvPr/>
          </p:nvSpPr>
          <p:spPr>
            <a:xfrm>
              <a:off x="6793436" y="3915576"/>
              <a:ext cx="1601161" cy="646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38" tIns="91394" rIns="182838" bIns="91394" anchor="t" anchorCtr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Text to be printed</a:t>
              </a:r>
              <a:endParaRPr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15077088" y="7690770"/>
            <a:ext cx="2871029" cy="1734659"/>
            <a:chOff x="9368720" y="2997406"/>
            <a:chExt cx="1435608" cy="867386"/>
          </a:xfrm>
        </p:grpSpPr>
        <p:sp>
          <p:nvSpPr>
            <p:cNvPr id="331" name="Google Shape;331;p28"/>
            <p:cNvSpPr/>
            <p:nvPr/>
          </p:nvSpPr>
          <p:spPr>
            <a:xfrm rot="10800000">
              <a:off x="9440283" y="2997406"/>
              <a:ext cx="1341736" cy="867386"/>
            </a:xfrm>
            <a:custGeom>
              <a:avLst/>
              <a:gdLst/>
              <a:ahLst/>
              <a:cxnLst/>
              <a:rect l="l" t="t" r="r" b="b"/>
              <a:pathLst>
                <a:path w="10000" h="10168" extrusionOk="0">
                  <a:moveTo>
                    <a:pt x="729" y="0"/>
                  </a:moveTo>
                  <a:cubicBezTo>
                    <a:pt x="311" y="0"/>
                    <a:pt x="0" y="283"/>
                    <a:pt x="0" y="637"/>
                  </a:cubicBezTo>
                  <a:lnTo>
                    <a:pt x="0" y="8467"/>
                  </a:lnTo>
                  <a:cubicBezTo>
                    <a:pt x="0" y="8821"/>
                    <a:pt x="311" y="9104"/>
                    <a:pt x="729" y="9104"/>
                  </a:cubicBezTo>
                  <a:lnTo>
                    <a:pt x="4024" y="9080"/>
                  </a:lnTo>
                  <a:lnTo>
                    <a:pt x="4999" y="10168"/>
                  </a:lnTo>
                  <a:lnTo>
                    <a:pt x="6034" y="9080"/>
                  </a:lnTo>
                  <a:lnTo>
                    <a:pt x="9271" y="9104"/>
                  </a:lnTo>
                  <a:cubicBezTo>
                    <a:pt x="9286" y="9106"/>
                    <a:pt x="9298" y="9106"/>
                    <a:pt x="9313" y="9106"/>
                  </a:cubicBezTo>
                  <a:cubicBezTo>
                    <a:pt x="9685" y="9106"/>
                    <a:pt x="10000" y="8810"/>
                    <a:pt x="10000" y="8467"/>
                  </a:cubicBezTo>
                  <a:lnTo>
                    <a:pt x="10000" y="637"/>
                  </a:lnTo>
                  <a:cubicBezTo>
                    <a:pt x="10000" y="283"/>
                    <a:pt x="9662" y="0"/>
                    <a:pt x="9271" y="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chemeClr val="accent6">
                <a:alpha val="29803"/>
              </a:schemeClr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 txBox="1"/>
            <p:nvPr/>
          </p:nvSpPr>
          <p:spPr>
            <a:xfrm>
              <a:off x="9368720" y="3169845"/>
              <a:ext cx="1435608" cy="646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38" tIns="91394" rIns="182838" bIns="91394" anchor="ctr" anchorCtr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Command End</a:t>
              </a:r>
              <a:endParaRPr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72F95-E92F-3D0E-1CCA-2CE6CB7E9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Data Types &amp;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23CC0-95A7-A6D7-128B-963F74023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669CE-DB8A-E859-A15D-C65D2AF38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Text. Numeric Types. Variables</a:t>
            </a:r>
          </a:p>
        </p:txBody>
      </p:sp>
    </p:spTree>
    <p:extLst>
      <p:ext uri="{BB962C8B-B14F-4D97-AF65-F5344CB8AC3E}">
        <p14:creationId xmlns:p14="http://schemas.microsoft.com/office/powerpoint/2010/main" val="19055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b="1" dirty="0"/>
              <a:t>Variables</a:t>
            </a:r>
            <a:endParaRPr b="1" dirty="0"/>
          </a:p>
        </p:txBody>
      </p:sp>
      <p:sp>
        <p:nvSpPr>
          <p:cNvPr id="352" name="Google Shape;352;p31"/>
          <p:cNvSpPr/>
          <p:nvPr/>
        </p:nvSpPr>
        <p:spPr>
          <a:xfrm>
            <a:off x="6830716" y="9912727"/>
            <a:ext cx="1764644" cy="1600096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8900160" y="9912727"/>
            <a:ext cx="5120639" cy="1600096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>
            <a:noFill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15406998" y="9912727"/>
            <a:ext cx="2606682" cy="1600096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 indent="-914354">
              <a:spcBef>
                <a:spcPts val="0"/>
              </a:spcBef>
              <a:buFont typeface="Arial"/>
              <a:buChar char="•"/>
            </a:pPr>
            <a:r>
              <a:rPr lang="en-US" sz="6600" dirty="0"/>
              <a:t>In memory, data must be stored 
Kept in variables
They have type, name and value</a:t>
            </a:r>
          </a:p>
          <a:p>
            <a:pPr indent="-507975"/>
            <a:endParaRPr lang="en-US" sz="6600" dirty="0"/>
          </a:p>
          <a:p>
            <a:pPr indent="-507975"/>
            <a:endParaRPr lang="en-US" dirty="0"/>
          </a:p>
          <a:p>
            <a:pPr indent="-507975"/>
            <a:endParaRPr dirty="0"/>
          </a:p>
          <a:p>
            <a:pPr indent="-507975"/>
            <a:endParaRPr dirty="0"/>
          </a:p>
          <a:p>
            <a:pPr marL="0" indent="0" algn="ctr">
              <a:buSzPts val="4400"/>
            </a:pPr>
            <a:r>
              <a:rPr lang="bg-BG" sz="8800" b="1" dirty="0"/>
              <a:t>let</a:t>
            </a:r>
            <a:r>
              <a:rPr lang="bg-BG" sz="8800" dirty="0"/>
              <a:t> </a:t>
            </a:r>
            <a:r>
              <a:rPr lang="bg-BG" sz="8800" b="1" dirty="0"/>
              <a:t>number</a:t>
            </a:r>
            <a:r>
              <a:rPr lang="bg-BG" sz="8800" dirty="0"/>
              <a:t> </a:t>
            </a:r>
            <a:r>
              <a:rPr lang="bg-BG" sz="8800" b="1" dirty="0"/>
              <a:t>= 100;</a:t>
            </a:r>
            <a:endParaRPr dirty="0"/>
          </a:p>
        </p:txBody>
      </p:sp>
      <p:sp>
        <p:nvSpPr>
          <p:cNvPr id="356" name="Google Shape;356;p31"/>
          <p:cNvSpPr/>
          <p:nvPr/>
        </p:nvSpPr>
        <p:spPr>
          <a:xfrm>
            <a:off x="3719407" y="8098576"/>
            <a:ext cx="5908873" cy="1386324"/>
          </a:xfrm>
          <a:custGeom>
            <a:avLst/>
            <a:gdLst/>
            <a:ahLst/>
            <a:cxnLst/>
            <a:rect l="l" t="t" r="r" b="b"/>
            <a:pathLst>
              <a:path w="2546825" h="932897" extrusionOk="0">
                <a:moveTo>
                  <a:pt x="0" y="155486"/>
                </a:moveTo>
                <a:cubicBezTo>
                  <a:pt x="0" y="69613"/>
                  <a:pt x="69613" y="0"/>
                  <a:pt x="155486" y="0"/>
                </a:cubicBezTo>
                <a:lnTo>
                  <a:pt x="1485648" y="0"/>
                </a:lnTo>
                <a:lnTo>
                  <a:pt x="1485648" y="0"/>
                </a:lnTo>
                <a:lnTo>
                  <a:pt x="2122354" y="0"/>
                </a:lnTo>
                <a:lnTo>
                  <a:pt x="2391339" y="0"/>
                </a:lnTo>
                <a:cubicBezTo>
                  <a:pt x="2477212" y="0"/>
                  <a:pt x="2546825" y="69613"/>
                  <a:pt x="2546825" y="155486"/>
                </a:cubicBezTo>
                <a:lnTo>
                  <a:pt x="2546825" y="544190"/>
                </a:lnTo>
                <a:lnTo>
                  <a:pt x="2546825" y="544190"/>
                </a:lnTo>
                <a:lnTo>
                  <a:pt x="2546825" y="777414"/>
                </a:lnTo>
                <a:lnTo>
                  <a:pt x="2546825" y="777411"/>
                </a:lnTo>
                <a:cubicBezTo>
                  <a:pt x="2546825" y="863284"/>
                  <a:pt x="2477212" y="932897"/>
                  <a:pt x="2391339" y="932897"/>
                </a:cubicBezTo>
                <a:lnTo>
                  <a:pt x="2122354" y="932897"/>
                </a:lnTo>
                <a:lnTo>
                  <a:pt x="1485648" y="932897"/>
                </a:lnTo>
                <a:lnTo>
                  <a:pt x="155486" y="932897"/>
                </a:lnTo>
                <a:cubicBezTo>
                  <a:pt x="69613" y="932897"/>
                  <a:pt x="0" y="863284"/>
                  <a:pt x="0" y="777411"/>
                </a:cubicBezTo>
                <a:lnTo>
                  <a:pt x="0" y="777414"/>
                </a:lnTo>
                <a:lnTo>
                  <a:pt x="0" y="544190"/>
                </a:lnTo>
                <a:lnTo>
                  <a:pt x="0" y="544190"/>
                </a:lnTo>
                <a:lnTo>
                  <a:pt x="0" y="155486"/>
                </a:lnTo>
                <a:close/>
              </a:path>
            </a:pathLst>
          </a:custGeom>
          <a:solidFill>
            <a:srgbClr val="E1EFD8"/>
          </a:solidFill>
          <a:ln>
            <a:noFill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Initialization</a:t>
            </a:r>
            <a:endParaRPr sz="3600" dirty="0"/>
          </a:p>
        </p:txBody>
      </p:sp>
      <p:sp>
        <p:nvSpPr>
          <p:cNvPr id="357" name="Google Shape;357;p31"/>
          <p:cNvSpPr/>
          <p:nvPr/>
        </p:nvSpPr>
        <p:spPr>
          <a:xfrm>
            <a:off x="9649061" y="8098576"/>
            <a:ext cx="3511893" cy="1386324"/>
          </a:xfrm>
          <a:custGeom>
            <a:avLst/>
            <a:gdLst/>
            <a:ahLst/>
            <a:cxnLst/>
            <a:rect l="l" t="t" r="r" b="b"/>
            <a:pathLst>
              <a:path w="2546825" h="932897" extrusionOk="0">
                <a:moveTo>
                  <a:pt x="0" y="155486"/>
                </a:moveTo>
                <a:cubicBezTo>
                  <a:pt x="0" y="69613"/>
                  <a:pt x="69613" y="0"/>
                  <a:pt x="155486" y="0"/>
                </a:cubicBezTo>
                <a:lnTo>
                  <a:pt x="1485648" y="0"/>
                </a:lnTo>
                <a:lnTo>
                  <a:pt x="1485648" y="0"/>
                </a:lnTo>
                <a:lnTo>
                  <a:pt x="2122354" y="0"/>
                </a:lnTo>
                <a:lnTo>
                  <a:pt x="2391339" y="0"/>
                </a:lnTo>
                <a:cubicBezTo>
                  <a:pt x="2477212" y="0"/>
                  <a:pt x="2546825" y="69613"/>
                  <a:pt x="2546825" y="155486"/>
                </a:cubicBezTo>
                <a:lnTo>
                  <a:pt x="2546825" y="544190"/>
                </a:lnTo>
                <a:lnTo>
                  <a:pt x="2546825" y="544190"/>
                </a:lnTo>
                <a:lnTo>
                  <a:pt x="2546825" y="777414"/>
                </a:lnTo>
                <a:lnTo>
                  <a:pt x="2546825" y="777411"/>
                </a:lnTo>
                <a:cubicBezTo>
                  <a:pt x="2546825" y="863284"/>
                  <a:pt x="2477212" y="932897"/>
                  <a:pt x="2391339" y="932897"/>
                </a:cubicBezTo>
                <a:lnTo>
                  <a:pt x="2122354" y="932897"/>
                </a:lnTo>
                <a:lnTo>
                  <a:pt x="1485648" y="932897"/>
                </a:lnTo>
                <a:lnTo>
                  <a:pt x="155486" y="932897"/>
                </a:lnTo>
                <a:cubicBezTo>
                  <a:pt x="69613" y="932897"/>
                  <a:pt x="0" y="863284"/>
                  <a:pt x="0" y="777411"/>
                </a:cubicBezTo>
                <a:lnTo>
                  <a:pt x="0" y="777414"/>
                </a:lnTo>
                <a:lnTo>
                  <a:pt x="0" y="544190"/>
                </a:lnTo>
                <a:lnTo>
                  <a:pt x="0" y="544190"/>
                </a:lnTo>
                <a:lnTo>
                  <a:pt x="0" y="155486"/>
                </a:lnTo>
                <a:close/>
              </a:path>
            </a:pathLst>
          </a:custGeom>
          <a:solidFill>
            <a:srgbClr val="FEE599"/>
          </a:solidFill>
          <a:ln>
            <a:noFill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name</a:t>
            </a:r>
            <a:endParaRPr sz="3600" dirty="0"/>
          </a:p>
        </p:txBody>
      </p:sp>
      <p:sp>
        <p:nvSpPr>
          <p:cNvPr id="358" name="Google Shape;358;p31"/>
          <p:cNvSpPr/>
          <p:nvPr/>
        </p:nvSpPr>
        <p:spPr>
          <a:xfrm>
            <a:off x="13403398" y="8098576"/>
            <a:ext cx="3511893" cy="1386324"/>
          </a:xfrm>
          <a:custGeom>
            <a:avLst/>
            <a:gdLst/>
            <a:ahLst/>
            <a:cxnLst/>
            <a:rect l="l" t="t" r="r" b="b"/>
            <a:pathLst>
              <a:path w="2546825" h="932897" extrusionOk="0">
                <a:moveTo>
                  <a:pt x="0" y="155486"/>
                </a:moveTo>
                <a:cubicBezTo>
                  <a:pt x="0" y="69613"/>
                  <a:pt x="69613" y="0"/>
                  <a:pt x="155486" y="0"/>
                </a:cubicBezTo>
                <a:lnTo>
                  <a:pt x="1485648" y="0"/>
                </a:lnTo>
                <a:lnTo>
                  <a:pt x="1485648" y="0"/>
                </a:lnTo>
                <a:lnTo>
                  <a:pt x="2122354" y="0"/>
                </a:lnTo>
                <a:lnTo>
                  <a:pt x="2391339" y="0"/>
                </a:lnTo>
                <a:cubicBezTo>
                  <a:pt x="2477212" y="0"/>
                  <a:pt x="2546825" y="69613"/>
                  <a:pt x="2546825" y="155486"/>
                </a:cubicBezTo>
                <a:lnTo>
                  <a:pt x="2546825" y="544190"/>
                </a:lnTo>
                <a:lnTo>
                  <a:pt x="2546825" y="544190"/>
                </a:lnTo>
                <a:lnTo>
                  <a:pt x="2546825" y="777414"/>
                </a:lnTo>
                <a:lnTo>
                  <a:pt x="2546825" y="777411"/>
                </a:lnTo>
                <a:cubicBezTo>
                  <a:pt x="2546825" y="863284"/>
                  <a:pt x="2477212" y="932897"/>
                  <a:pt x="2391339" y="932897"/>
                </a:cubicBezTo>
                <a:lnTo>
                  <a:pt x="2122354" y="932897"/>
                </a:lnTo>
                <a:lnTo>
                  <a:pt x="1485648" y="932897"/>
                </a:lnTo>
                <a:lnTo>
                  <a:pt x="155486" y="932897"/>
                </a:lnTo>
                <a:cubicBezTo>
                  <a:pt x="69613" y="932897"/>
                  <a:pt x="0" y="863284"/>
                  <a:pt x="0" y="777411"/>
                </a:cubicBezTo>
                <a:lnTo>
                  <a:pt x="0" y="777414"/>
                </a:lnTo>
                <a:lnTo>
                  <a:pt x="0" y="544190"/>
                </a:lnTo>
                <a:lnTo>
                  <a:pt x="0" y="544190"/>
                </a:lnTo>
                <a:lnTo>
                  <a:pt x="0" y="155486"/>
                </a:lnTo>
                <a:close/>
              </a:path>
            </a:pathLst>
          </a:custGeom>
          <a:solidFill>
            <a:srgbClr val="BBD6EE"/>
          </a:solidFill>
          <a:ln>
            <a:noFill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value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6000" dirty="0"/>
              <a:t>According to the type of information </a:t>
            </a:r>
            <a:br>
              <a:rPr lang="en-US" sz="6000" dirty="0"/>
            </a:br>
            <a:r>
              <a:rPr lang="en-US" sz="6000" dirty="0"/>
              <a:t>stored in the computer's memory, the data </a:t>
            </a:r>
            <a:br>
              <a:rPr lang="en-US" sz="6000" dirty="0"/>
            </a:br>
            <a:r>
              <a:rPr lang="en-US" sz="6000" dirty="0"/>
              <a:t>types are different</a:t>
            </a:r>
            <a:r>
              <a:rPr lang="bg-BG" sz="6000" dirty="0"/>
              <a:t>:</a:t>
            </a:r>
            <a:endParaRPr sz="6000" dirty="0"/>
          </a:p>
          <a:p>
            <a:r>
              <a:rPr lang="en-US" sz="6000" dirty="0"/>
              <a:t>Data types – examples</a:t>
            </a:r>
            <a:r>
              <a:rPr lang="bg-BG" sz="6000" dirty="0"/>
              <a:t>:</a:t>
            </a:r>
            <a:endParaRPr sz="6000" dirty="0"/>
          </a:p>
          <a:p>
            <a:pPr indent="-914354">
              <a:buFont typeface="Arial"/>
              <a:buChar char="•"/>
            </a:pPr>
            <a:r>
              <a:rPr lang="bg-BG" sz="6000" dirty="0">
                <a:solidFill>
                  <a:schemeClr val="accent2"/>
                </a:solidFill>
              </a:rPr>
              <a:t>Number</a:t>
            </a:r>
            <a:r>
              <a:rPr lang="bg-BG" sz="6000" dirty="0"/>
              <a:t>:  7, 3.14, -1.5, …</a:t>
            </a:r>
            <a:endParaRPr sz="6000" dirty="0"/>
          </a:p>
          <a:p>
            <a:pPr indent="-914354">
              <a:buFont typeface="Arial"/>
              <a:buChar char="•"/>
            </a:pPr>
            <a:r>
              <a:rPr lang="bg-BG" sz="6000" dirty="0">
                <a:solidFill>
                  <a:schemeClr val="accent2"/>
                </a:solidFill>
              </a:rPr>
              <a:t>String</a:t>
            </a:r>
            <a:r>
              <a:rPr lang="bg-BG" sz="6000" dirty="0"/>
              <a:t>:  "Hello", "Здрасти", "</a:t>
            </a:r>
            <a:r>
              <a:rPr lang="en-US" sz="6000" dirty="0"/>
              <a:t>something</a:t>
            </a:r>
            <a:r>
              <a:rPr lang="bg-BG" sz="6000" dirty="0"/>
              <a:t>" …</a:t>
            </a:r>
            <a:endParaRPr lang="en-US" sz="6000" dirty="0"/>
          </a:p>
          <a:p>
            <a:pPr indent="-914354">
              <a:buFont typeface="Arial"/>
              <a:buChar char="•"/>
            </a:pPr>
            <a:r>
              <a:rPr lang="en-US" sz="6000" dirty="0">
                <a:solidFill>
                  <a:schemeClr val="accent2"/>
                </a:solidFill>
              </a:rPr>
              <a:t>Boolean</a:t>
            </a:r>
            <a:r>
              <a:rPr lang="en-US" sz="6000" dirty="0"/>
              <a:t>: true, false</a:t>
            </a:r>
            <a:endParaRPr sz="6000" dirty="0"/>
          </a:p>
          <a:p>
            <a:pPr indent="-914354">
              <a:buFont typeface="Arial"/>
              <a:buChar char="•"/>
            </a:pPr>
            <a:r>
              <a:rPr lang="bg-BG" sz="6000" dirty="0">
                <a:solidFill>
                  <a:schemeClr val="accent2"/>
                </a:solidFill>
              </a:rPr>
              <a:t>Undefined</a:t>
            </a:r>
            <a:r>
              <a:rPr lang="bg-BG" sz="6000" dirty="0">
                <a:solidFill>
                  <a:schemeClr val="lt2"/>
                </a:solidFill>
              </a:rPr>
              <a:t> </a:t>
            </a:r>
            <a:r>
              <a:rPr lang="bg-BG" sz="6000" dirty="0"/>
              <a:t>–  </a:t>
            </a:r>
            <a:r>
              <a:rPr lang="en-US" sz="6000" dirty="0"/>
              <a:t>variable not assigned value</a:t>
            </a:r>
            <a:endParaRPr sz="6000"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b="1" dirty="0"/>
              <a:t>Data Types</a:t>
            </a:r>
            <a:endParaRPr b="1" dirty="0"/>
          </a:p>
        </p:txBody>
      </p:sp>
      <p:sp>
        <p:nvSpPr>
          <p:cNvPr id="365" name="Google Shape;365;p32"/>
          <p:cNvSpPr txBox="1"/>
          <p:nvPr/>
        </p:nvSpPr>
        <p:spPr>
          <a:xfrm>
            <a:off x="18971827" y="5026281"/>
            <a:ext cx="3876804" cy="254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38" tIns="91394" rIns="182838" bIns="91394" anchor="t" anchorCtr="0">
            <a:normAutofit fontScale="92500"/>
          </a:bodyPr>
          <a:lstStyle/>
          <a:p>
            <a:pPr>
              <a:lnSpc>
                <a:spcPct val="90000"/>
              </a:lnSpc>
              <a:buClr>
                <a:schemeClr val="lt2"/>
              </a:buClr>
              <a:buSzPts val="8800"/>
            </a:pPr>
            <a:r>
              <a:rPr lang="bg-BG" sz="17599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66" name="Google Shape;366;p32"/>
          <p:cNvSpPr txBox="1"/>
          <p:nvPr/>
        </p:nvSpPr>
        <p:spPr>
          <a:xfrm rot="1096817">
            <a:off x="19708703" y="8164939"/>
            <a:ext cx="3729957" cy="168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38" tIns="91394" rIns="182838" bIns="91394" anchor="t" anchorCtr="0">
            <a:normAutofit fontScale="77500" lnSpcReduction="20000"/>
          </a:bodyPr>
          <a:lstStyle/>
          <a:p>
            <a:pPr>
              <a:lnSpc>
                <a:spcPct val="90000"/>
              </a:lnSpc>
              <a:buClr>
                <a:schemeClr val="accent5"/>
              </a:buClr>
              <a:buSzPct val="100000"/>
            </a:pPr>
            <a:r>
              <a:rPr lang="bg-BG" sz="17599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3.14</a:t>
            </a:r>
            <a:endParaRPr sz="3600" dirty="0"/>
          </a:p>
        </p:txBody>
      </p:sp>
      <p:sp>
        <p:nvSpPr>
          <p:cNvPr id="367" name="Google Shape;367;p32"/>
          <p:cNvSpPr txBox="1"/>
          <p:nvPr/>
        </p:nvSpPr>
        <p:spPr>
          <a:xfrm rot="-755036">
            <a:off x="14176989" y="5843349"/>
            <a:ext cx="5241667" cy="168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38" tIns="91394" rIns="182838" bIns="91394" anchor="t" anchorCtr="0">
            <a:normAutofit fontScale="62500" lnSpcReduction="20000"/>
          </a:bodyPr>
          <a:lstStyle/>
          <a:p>
            <a:pPr>
              <a:lnSpc>
                <a:spcPct val="90000"/>
              </a:lnSpc>
              <a:buClr>
                <a:schemeClr val="accent6"/>
              </a:buClr>
              <a:buSzPct val="100000"/>
            </a:pPr>
            <a:r>
              <a:rPr lang="bg-BG" sz="17599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"Name</a:t>
            </a:r>
            <a:r>
              <a:rPr lang="en-US" sz="17599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3600" dirty="0"/>
          </a:p>
        </p:txBody>
      </p:sp>
      <p:sp>
        <p:nvSpPr>
          <p:cNvPr id="368" name="Google Shape;368;p32"/>
          <p:cNvSpPr txBox="1"/>
          <p:nvPr/>
        </p:nvSpPr>
        <p:spPr>
          <a:xfrm>
            <a:off x="18520481" y="10685615"/>
            <a:ext cx="3729957" cy="168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38" tIns="91394" rIns="182838" bIns="91394" anchor="t" anchorCtr="0">
            <a:normAutofit fontScale="77500" lnSpcReduction="20000"/>
          </a:bodyPr>
          <a:lstStyle/>
          <a:p>
            <a:pPr>
              <a:lnSpc>
                <a:spcPct val="90000"/>
              </a:lnSpc>
              <a:buClr>
                <a:schemeClr val="accent5"/>
              </a:buClr>
              <a:buSzPct val="100000"/>
            </a:pPr>
            <a:r>
              <a:rPr lang="bg-BG" sz="17599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591B-3612-4497-95B6-0036682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3227-C946-47F6-AB50-A4E663A17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3266636"/>
            <a:ext cx="13855647" cy="9436162"/>
          </a:xfrm>
        </p:spPr>
        <p:txBody>
          <a:bodyPr>
            <a:normAutofit/>
          </a:bodyPr>
          <a:lstStyle/>
          <a:p>
            <a:r>
              <a:rPr lang="en-US" b="1" dirty="0"/>
              <a:t>We assign different data based on the type of the variable.</a:t>
            </a:r>
          </a:p>
          <a:p>
            <a:pPr marL="1143000" lvl="0" indent="-1143000" defTabSz="914400">
              <a:spcBef>
                <a:spcPts val="1000"/>
              </a:spcBef>
              <a:buClr>
                <a:srgbClr val="374A63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8000" b="1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number = </a:t>
            </a:r>
            <a:r>
              <a:rPr lang="en-US" sz="8000" kern="0" dirty="0">
                <a:solidFill>
                  <a:srgbClr val="70AD4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</a:p>
          <a:p>
            <a:pPr marL="1143000" lvl="0" indent="-1143000" defTabSz="914400">
              <a:spcBef>
                <a:spcPts val="1000"/>
              </a:spcBef>
              <a:buClr>
                <a:srgbClr val="374A63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8000" b="1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8000" kern="0" dirty="0" err="1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bigNumber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lang="en-US" sz="8000" kern="0" dirty="0">
                <a:solidFill>
                  <a:srgbClr val="70AD4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70000000000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</a:p>
          <a:p>
            <a:pPr marL="1143000" lvl="0" indent="-1143000" defTabSz="914400">
              <a:spcBef>
                <a:spcPts val="1000"/>
              </a:spcBef>
              <a:buClr>
                <a:srgbClr val="374A63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8000" b="1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8000" kern="0" dirty="0" err="1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floatingPoint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lang="en-US" sz="8000" kern="0" dirty="0">
                <a:solidFill>
                  <a:srgbClr val="70AD4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3.14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</a:p>
          <a:p>
            <a:pPr marL="1143000" lvl="0" indent="-1143000" defTabSz="914400">
              <a:spcBef>
                <a:spcPts val="1000"/>
              </a:spcBef>
              <a:buClr>
                <a:srgbClr val="374A63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8000" b="1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name = </a:t>
            </a:r>
            <a:r>
              <a:rPr lang="en-US" sz="8000" kern="0" dirty="0">
                <a:solidFill>
                  <a:srgbClr val="70AD4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"JS"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</a:p>
          <a:p>
            <a:pPr marL="1143000" lvl="0" indent="-1143000" defTabSz="914400">
              <a:spcBef>
                <a:spcPts val="1000"/>
              </a:spcBef>
              <a:buClr>
                <a:srgbClr val="374A63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8000" b="1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8000" kern="0" dirty="0" err="1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isValid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lang="en-US" sz="8000" kern="0" dirty="0">
                <a:solidFill>
                  <a:srgbClr val="70AD4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</a:t>
            </a:r>
            <a:r>
              <a:rPr lang="en-US" sz="8000" kern="0" dirty="0">
                <a:solidFill>
                  <a:srgbClr val="374A6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 lang="en-US" sz="16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6F6538-830B-44BF-9728-E00530C2D94B}"/>
              </a:ext>
            </a:extLst>
          </p:cNvPr>
          <p:cNvGrpSpPr/>
          <p:nvPr/>
        </p:nvGrpSpPr>
        <p:grpSpPr>
          <a:xfrm>
            <a:off x="17037405" y="7721173"/>
            <a:ext cx="5347962" cy="4348351"/>
            <a:chOff x="562626" y="1587824"/>
            <a:chExt cx="2674155" cy="2174317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68925D16-943A-4B19-8190-5DB8D52F4D3A}"/>
                </a:ext>
              </a:extLst>
            </p:cNvPr>
            <p:cNvSpPr/>
            <p:nvPr/>
          </p:nvSpPr>
          <p:spPr>
            <a:xfrm flipH="1">
              <a:off x="799094" y="1855123"/>
              <a:ext cx="1045959" cy="169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674"/>
                  </a:lnTo>
                  <a:lnTo>
                    <a:pt x="21600" y="21600"/>
                  </a:lnTo>
                  <a:lnTo>
                    <a:pt x="0" y="18926"/>
                  </a:lnTo>
                  <a:close/>
                </a:path>
              </a:pathLst>
            </a:custGeom>
            <a:solidFill>
              <a:srgbClr val="C55A11"/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8D332817-B99F-4E0D-A12B-63FB658C8144}"/>
                </a:ext>
              </a:extLst>
            </p:cNvPr>
            <p:cNvSpPr/>
            <p:nvPr/>
          </p:nvSpPr>
          <p:spPr>
            <a:xfrm>
              <a:off x="562626" y="1615512"/>
              <a:ext cx="1286282" cy="45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522"/>
                  </a:moveTo>
                  <a:lnTo>
                    <a:pt x="17585" y="0"/>
                  </a:lnTo>
                  <a:lnTo>
                    <a:pt x="21600" y="11544"/>
                  </a:lnTo>
                  <a:lnTo>
                    <a:pt x="4015" y="21600"/>
                  </a:lnTo>
                  <a:lnTo>
                    <a:pt x="0" y="4522"/>
                  </a:lnTo>
                  <a:lnTo>
                    <a:pt x="0" y="452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57EAEF87-5D06-43DC-9BE2-188D80199169}"/>
                </a:ext>
              </a:extLst>
            </p:cNvPr>
            <p:cNvSpPr/>
            <p:nvPr/>
          </p:nvSpPr>
          <p:spPr>
            <a:xfrm>
              <a:off x="1845172" y="1848284"/>
              <a:ext cx="1190402" cy="169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674"/>
                  </a:lnTo>
                  <a:lnTo>
                    <a:pt x="21600" y="21600"/>
                  </a:lnTo>
                  <a:lnTo>
                    <a:pt x="0" y="1892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C08F349-04A4-4158-8708-E0644233787F}"/>
                </a:ext>
              </a:extLst>
            </p:cNvPr>
            <p:cNvSpPr/>
            <p:nvPr/>
          </p:nvSpPr>
          <p:spPr>
            <a:xfrm>
              <a:off x="1838430" y="1587824"/>
              <a:ext cx="1398351" cy="47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70" y="0"/>
                  </a:moveTo>
                  <a:lnTo>
                    <a:pt x="21600" y="5471"/>
                  </a:lnTo>
                  <a:lnTo>
                    <a:pt x="18369" y="21600"/>
                  </a:lnTo>
                  <a:lnTo>
                    <a:pt x="0" y="12125"/>
                  </a:lnTo>
                  <a:lnTo>
                    <a:pt x="2770" y="0"/>
                  </a:lnTo>
                  <a:lnTo>
                    <a:pt x="277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73818E4B-DB11-47C8-BEB5-61300C44C9F9}"/>
                </a:ext>
              </a:extLst>
            </p:cNvPr>
            <p:cNvSpPr/>
            <p:nvPr/>
          </p:nvSpPr>
          <p:spPr>
            <a:xfrm>
              <a:off x="1987854" y="2059966"/>
              <a:ext cx="1045959" cy="170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670"/>
                  </a:lnTo>
                  <a:lnTo>
                    <a:pt x="0" y="21600"/>
                  </a:lnTo>
                  <a:lnTo>
                    <a:pt x="21600" y="189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E4123D52-EA48-4BF8-B0D7-DC799DEE4241}"/>
                </a:ext>
              </a:extLst>
            </p:cNvPr>
            <p:cNvSpPr/>
            <p:nvPr/>
          </p:nvSpPr>
          <p:spPr>
            <a:xfrm>
              <a:off x="1994595" y="2059967"/>
              <a:ext cx="1190402" cy="68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54" y="21600"/>
                  </a:moveTo>
                  <a:lnTo>
                    <a:pt x="21600" y="12421"/>
                  </a:lnTo>
                  <a:lnTo>
                    <a:pt x="19002" y="0"/>
                  </a:lnTo>
                  <a:lnTo>
                    <a:pt x="0" y="6601"/>
                  </a:lnTo>
                  <a:lnTo>
                    <a:pt x="3254" y="21600"/>
                  </a:lnTo>
                  <a:lnTo>
                    <a:pt x="3254" y="216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C3F9983A-A8E4-41EF-B5FE-3E7A4D024188}"/>
                </a:ext>
              </a:extLst>
            </p:cNvPr>
            <p:cNvSpPr/>
            <p:nvPr/>
          </p:nvSpPr>
          <p:spPr>
            <a:xfrm>
              <a:off x="799212" y="2059966"/>
              <a:ext cx="1190402" cy="169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674"/>
                  </a:lnTo>
                  <a:lnTo>
                    <a:pt x="21600" y="21600"/>
                  </a:lnTo>
                  <a:lnTo>
                    <a:pt x="0" y="1892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936DF2BD-242F-4792-959B-1B47000DBE5A}"/>
                </a:ext>
              </a:extLst>
            </p:cNvPr>
            <p:cNvSpPr/>
            <p:nvPr/>
          </p:nvSpPr>
          <p:spPr>
            <a:xfrm rot="1193864" flipV="1">
              <a:off x="636523" y="2032878"/>
              <a:ext cx="1270876" cy="67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86" y="3803"/>
                  </a:lnTo>
                  <a:lnTo>
                    <a:pt x="21600" y="21600"/>
                  </a:lnTo>
                  <a:lnTo>
                    <a:pt x="1514" y="150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7AA04-DCD8-44B0-A34A-FF433434923A}"/>
                </a:ext>
              </a:extLst>
            </p:cNvPr>
            <p:cNvSpPr txBox="1"/>
            <p:nvPr/>
          </p:nvSpPr>
          <p:spPr>
            <a:xfrm>
              <a:off x="877486" y="2456901"/>
              <a:ext cx="1346649" cy="11541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r>
                <a:rPr lang="en-US" sz="14399" dirty="0">
                  <a:solidFill>
                    <a:srgbClr val="FEF6F0"/>
                  </a:solidFill>
                  <a:latin typeface="Phenomena Bold" panose="00000800000000000000" pitchFamily="50" charset="-52"/>
                </a:rPr>
                <a:t>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0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CFA0-C7C0-4E47-8CC8-9B237A65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3428-2EA0-4B0B-B7A2-AF88AE8AC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Printing Numbers.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Create a variable num.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Assign it a value of 100.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Print the value of the variable.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Repeat with another variable with a value of 3.14.</a:t>
            </a:r>
          </a:p>
          <a:p>
            <a:endParaRPr lang="en-US" sz="5400" b="1" dirty="0"/>
          </a:p>
          <a:p>
            <a:r>
              <a:rPr lang="en-US" sz="5400" dirty="0"/>
              <a:t>*Tip - use the code for printing "Hello, world!" (instead of the text in parentheses, use the variable name)</a:t>
            </a:r>
          </a:p>
        </p:txBody>
      </p:sp>
    </p:spTree>
    <p:extLst>
      <p:ext uri="{BB962C8B-B14F-4D97-AF65-F5344CB8AC3E}">
        <p14:creationId xmlns:p14="http://schemas.microsoft.com/office/powerpoint/2010/main" val="26548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00F425-FFB5-49FE-809C-D51592F1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902F6D-59E7-40EF-BF67-E26ABD91C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rPr lang="en-US" sz="8800" b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8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solution(){</a:t>
            </a:r>
            <a:endParaRPr lang="en-US" sz="8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8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8800" b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8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 = </a:t>
            </a:r>
            <a:r>
              <a:rPr lang="en-US" sz="88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8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8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8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console.log(num);</a:t>
            </a:r>
            <a:endParaRPr lang="en-US" sz="8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8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8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br>
              <a:rPr lang="en-US" sz="8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solution();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72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Course 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Hello World!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Data Types and Variables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4F5101-3C69-E16E-494F-55439D9D69EC}"/>
              </a:ext>
            </a:extLst>
          </p:cNvPr>
          <p:cNvGrpSpPr/>
          <p:nvPr/>
        </p:nvGrpSpPr>
        <p:grpSpPr>
          <a:xfrm>
            <a:off x="-4104846" y="2780857"/>
            <a:ext cx="3404500" cy="2972260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8B8F12B5-22C5-1CE3-78D9-4A4642169B7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D08E2-57F6-E33E-C0DD-C3C16F5174AF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34EE9-EC53-CE70-10C0-DDFC0FD77E4E}"/>
              </a:ext>
            </a:extLst>
          </p:cNvPr>
          <p:cNvGrpSpPr/>
          <p:nvPr/>
        </p:nvGrpSpPr>
        <p:grpSpPr>
          <a:xfrm>
            <a:off x="-6512762" y="6094087"/>
            <a:ext cx="3404496" cy="2972263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A94309AB-0CB3-BADE-D8D9-549865D5C34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538EA7-AACF-3ECF-9A0C-6901241A7E6A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EE7DFD-146C-BE23-A3F3-E24506D0C032}"/>
              </a:ext>
            </a:extLst>
          </p:cNvPr>
          <p:cNvGrpSpPr/>
          <p:nvPr/>
        </p:nvGrpSpPr>
        <p:grpSpPr>
          <a:xfrm>
            <a:off x="-9094469" y="9487731"/>
            <a:ext cx="3493755" cy="2972260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35A07728-7D88-9B02-3528-8C4F74942DE2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C807E2-3D96-0499-E5F7-E52EB75C71D5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2" name="Picture 1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A346F4E2-246C-9857-B06C-F0FC8810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242" y="6490718"/>
            <a:ext cx="5098747" cy="50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1BDDA-B23A-20D1-1505-8B0AE6FB3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BEFB-9FCB-1B4B-4E47-0A7E400D2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D7349-89C7-0152-3FFA-F97D8A8E6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with text and numbers.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8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6000" dirty="0"/>
              <a:t>The function is a named piece of code</a:t>
            </a:r>
          </a:p>
          <a:p>
            <a:pPr marL="685800" indent="-6858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000" dirty="0"/>
              <a:t>We can perform a function when we call it</a:t>
            </a:r>
          </a:p>
          <a:p>
            <a:pPr marL="685800" indent="-6858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000" dirty="0"/>
              <a:t>We can pass different values of the function as arguments</a:t>
            </a:r>
            <a:endParaRPr sz="6000"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What is a function?</a:t>
            </a:r>
            <a:endParaRPr dirty="0"/>
          </a:p>
        </p:txBody>
      </p:sp>
      <p:sp>
        <p:nvSpPr>
          <p:cNvPr id="418" name="Google Shape;418;p38"/>
          <p:cNvSpPr txBox="1"/>
          <p:nvPr/>
        </p:nvSpPr>
        <p:spPr>
          <a:xfrm>
            <a:off x="4619002" y="8437330"/>
            <a:ext cx="16327507" cy="40240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3600"/>
            </a:pPr>
            <a:r>
              <a:rPr lang="bg-BG" sz="7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bg-BG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solution(number){</a:t>
            </a:r>
            <a:endParaRPr sz="360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3600"/>
            </a:pPr>
            <a:r>
              <a:rPr lang="bg-BG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console.log(number);</a:t>
            </a:r>
            <a:endParaRPr sz="360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3600"/>
            </a:pPr>
            <a:r>
              <a:rPr lang="bg-BG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/>
          </a:p>
        </p:txBody>
      </p:sp>
      <p:sp>
        <p:nvSpPr>
          <p:cNvPr id="419" name="Google Shape;419;p38"/>
          <p:cNvSpPr/>
          <p:nvPr/>
        </p:nvSpPr>
        <p:spPr>
          <a:xfrm>
            <a:off x="14521141" y="6643112"/>
            <a:ext cx="5083843" cy="1308023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234465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r>
              <a:rPr lang="en-US" sz="5600" b="1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parameter</a:t>
            </a:r>
            <a:endParaRPr sz="5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9861275" y="6858001"/>
            <a:ext cx="3681730" cy="1163566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234465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r>
              <a:rPr lang="en-US" sz="5600" b="1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name</a:t>
            </a:r>
            <a:endParaRPr sz="3600" dirty="0"/>
          </a:p>
        </p:txBody>
      </p:sp>
      <p:sp>
        <p:nvSpPr>
          <p:cNvPr id="421" name="Google Shape;421;p38"/>
          <p:cNvSpPr/>
          <p:nvPr/>
        </p:nvSpPr>
        <p:spPr>
          <a:xfrm>
            <a:off x="17227917" y="10940615"/>
            <a:ext cx="3681730" cy="1163566"/>
          </a:xfrm>
          <a:prstGeom prst="wedgeRoundRectCallout">
            <a:avLst>
              <a:gd name="adj1" fmla="val -71567"/>
              <a:gd name="adj2" fmla="val -509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234465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Autofit/>
          </a:bodyPr>
          <a:lstStyle/>
          <a:p>
            <a:pPr algn="ctr"/>
            <a:r>
              <a:rPr lang="en-US" sz="5600" b="1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body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 marL="685800" indent="-685800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We declare a function with the keyword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function:</a:t>
            </a:r>
            <a:endParaRPr sz="5400" dirty="0">
              <a:solidFill>
                <a:schemeClr val="accent2"/>
              </a:solidFill>
            </a:endParaRPr>
          </a:p>
          <a:p>
            <a:pPr marL="0" indent="0"/>
            <a:endParaRPr lang="en-US" sz="5400" dirty="0">
              <a:solidFill>
                <a:schemeClr val="accent2"/>
              </a:solidFill>
            </a:endParaRPr>
          </a:p>
          <a:p>
            <a:pPr marL="0" indent="0"/>
            <a:endParaRPr lang="en-US" sz="5400" dirty="0">
              <a:solidFill>
                <a:schemeClr val="accent2"/>
              </a:solidFill>
            </a:endParaRPr>
          </a:p>
          <a:p>
            <a:pPr marL="0" indent="0"/>
            <a:endParaRPr lang="en-US" sz="5400" dirty="0">
              <a:solidFill>
                <a:schemeClr val="accent2"/>
              </a:solidFill>
            </a:endParaRPr>
          </a:p>
          <a:p>
            <a:pPr marL="0" indent="0"/>
            <a:endParaRPr sz="5400" dirty="0">
              <a:solidFill>
                <a:schemeClr val="accent2"/>
              </a:solidFill>
            </a:endParaRPr>
          </a:p>
          <a:p>
            <a:pPr indent="-914354">
              <a:buClr>
                <a:schemeClr val="accent2"/>
              </a:buClr>
              <a:buFont typeface="Arial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We call the function by typing its name, followed by Parentheses: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26" name="Google Shape;4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Declare and call</a:t>
            </a:r>
            <a:endParaRPr dirty="0"/>
          </a:p>
        </p:txBody>
      </p:sp>
      <p:sp>
        <p:nvSpPr>
          <p:cNvPr id="428" name="Google Shape;428;p39"/>
          <p:cNvSpPr txBox="1"/>
          <p:nvPr/>
        </p:nvSpPr>
        <p:spPr>
          <a:xfrm>
            <a:off x="7085096" y="4820608"/>
            <a:ext cx="9327212" cy="3432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ct val="100000"/>
            </a:pPr>
            <a:r>
              <a:rPr lang="bg-BG" sz="5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bg-BG" sz="5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solve(number){</a:t>
            </a:r>
            <a:endParaRPr sz="40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ct val="100000"/>
            </a:pPr>
            <a:r>
              <a:rPr lang="bg-BG" sz="5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bg-BG" sz="54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Body</a:t>
            </a:r>
            <a:endParaRPr sz="40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ct val="100000"/>
            </a:pPr>
            <a:r>
              <a:rPr lang="bg-BG" sz="5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 dirty="0"/>
          </a:p>
        </p:txBody>
      </p:sp>
      <p:sp>
        <p:nvSpPr>
          <p:cNvPr id="429" name="Google Shape;429;p39"/>
          <p:cNvSpPr txBox="1"/>
          <p:nvPr/>
        </p:nvSpPr>
        <p:spPr>
          <a:xfrm>
            <a:off x="7085096" y="10183224"/>
            <a:ext cx="9327212" cy="28025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bg-BG" sz="4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solve(5)</a:t>
            </a:r>
            <a:endParaRPr sz="4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2400"/>
            </a:pPr>
            <a:r>
              <a:rPr lang="bg-BG" sz="4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solve(20)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2400"/>
            </a:pPr>
            <a:r>
              <a:rPr lang="bg-BG" sz="4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solve(5.5)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857A-4248-7239-3FDC-0C10F2226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3BF2-9722-0A85-D7BC-644D88095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702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 indent="-914354">
              <a:spcBef>
                <a:spcPts val="0"/>
              </a:spcBef>
              <a:buFont typeface="Arial"/>
              <a:buChar char="•"/>
            </a:pPr>
            <a:r>
              <a:rPr lang="en-US" dirty="0"/>
              <a:t>Missing quotation mark " or missing bracket ( or )</a:t>
            </a:r>
            <a:endParaRPr b="1" dirty="0">
              <a:solidFill>
                <a:srgbClr val="29374A"/>
              </a:solidFill>
            </a:endParaRPr>
          </a:p>
          <a:p>
            <a:pPr marL="0" indent="0"/>
            <a:endParaRPr lang="en-US" b="1" dirty="0">
              <a:solidFill>
                <a:srgbClr val="29374A"/>
              </a:solidFill>
            </a:endParaRPr>
          </a:p>
          <a:p>
            <a:pPr marL="0" indent="0"/>
            <a:endParaRPr lang="en-US" b="1" dirty="0">
              <a:solidFill>
                <a:srgbClr val="29374A"/>
              </a:solidFill>
            </a:endParaRPr>
          </a:p>
          <a:p>
            <a:pPr marL="0" indent="0"/>
            <a:endParaRPr lang="en-US" b="1" dirty="0">
              <a:solidFill>
                <a:srgbClr val="29374A"/>
              </a:solidFill>
            </a:endParaRPr>
          </a:p>
          <a:p>
            <a:pPr marL="0" indent="0"/>
            <a:endParaRPr b="1" dirty="0">
              <a:solidFill>
                <a:srgbClr val="29374A"/>
              </a:solidFill>
            </a:endParaRPr>
          </a:p>
          <a:p>
            <a:pPr indent="-914354">
              <a:buFont typeface="Arial"/>
              <a:buChar char="•"/>
            </a:pPr>
            <a:r>
              <a:rPr lang="en-US" dirty="0"/>
              <a:t>Misspelled command</a:t>
            </a:r>
            <a:endParaRPr b="1" dirty="0">
              <a:solidFill>
                <a:srgbClr val="29374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/>
            <a:endParaRPr dirty="0"/>
          </a:p>
        </p:txBody>
      </p:sp>
      <p:sp>
        <p:nvSpPr>
          <p:cNvPr id="401" name="Google Shape;40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Common mistakes!</a:t>
            </a:r>
            <a:endParaRPr dirty="0"/>
          </a:p>
        </p:txBody>
      </p:sp>
      <p:pic>
        <p:nvPicPr>
          <p:cNvPr id="403" name="Google Shape;403;p36"/>
          <p:cNvPicPr preferRelativeResize="0"/>
          <p:nvPr/>
        </p:nvPicPr>
        <p:blipFill rotWithShape="1">
          <a:blip r:embed="rId3">
            <a:alphaModFix/>
          </a:blip>
          <a:srcRect r="11524"/>
          <a:stretch/>
        </p:blipFill>
        <p:spPr>
          <a:xfrm>
            <a:off x="8468536" y="4585838"/>
            <a:ext cx="9025030" cy="251443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4" name="Google Shape;404;p36"/>
          <p:cNvPicPr preferRelativeResize="0"/>
          <p:nvPr/>
        </p:nvPicPr>
        <p:blipFill rotWithShape="1">
          <a:blip r:embed="rId4">
            <a:alphaModFix/>
          </a:blip>
          <a:srcRect t="10195"/>
          <a:stretch/>
        </p:blipFill>
        <p:spPr>
          <a:xfrm>
            <a:off x="8468535" y="9047485"/>
            <a:ext cx="8969242" cy="28037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443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40BB-0771-286A-AC4F-5CF8E8C6B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D8DD5-3C20-2927-2250-F698483529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AB3E-C810-7C9F-AE46-E44452884B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Operators +, -, *, /</a:t>
            </a:r>
          </a:p>
        </p:txBody>
      </p:sp>
    </p:spTree>
    <p:extLst>
      <p:ext uri="{BB962C8B-B14F-4D97-AF65-F5344CB8AC3E}">
        <p14:creationId xmlns:p14="http://schemas.microsoft.com/office/powerpoint/2010/main" val="2714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A44AAA-6CB4-4019-9E4E-BBDF80A4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Operations with a number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72F2AD-FDB7-443B-859D-7FCDEAA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5F3563-FD14-462A-9E1F-EBF046277658}"/>
              </a:ext>
            </a:extLst>
          </p:cNvPr>
          <p:cNvSpPr txBox="1">
            <a:spLocks/>
          </p:cNvSpPr>
          <p:nvPr/>
        </p:nvSpPr>
        <p:spPr>
          <a:xfrm>
            <a:off x="2773680" y="4425095"/>
            <a:ext cx="20399138" cy="84293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0"/>
              </a:spcBef>
              <a:buClr>
                <a:srgbClr val="0000FF"/>
              </a:buClr>
              <a:buSzPts val="2800"/>
            </a:pPr>
            <a:r>
              <a:rPr lang="en-US" sz="7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7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solve(a, b)</a:t>
            </a:r>
            <a:endParaRPr lang="en-US" sz="7200" dirty="0"/>
          </a:p>
          <a:p>
            <a:pPr lvl="0">
              <a:buClr>
                <a:srgbClr val="000000"/>
              </a:buClr>
              <a:buSzPts val="2800"/>
            </a:pPr>
            <a:r>
              <a:rPr lang="en-US" sz="7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7200" dirty="0"/>
          </a:p>
          <a:p>
            <a:pPr lvl="0">
              <a:buClr>
                <a:srgbClr val="000000"/>
              </a:buClr>
              <a:buSzPts val="2800"/>
            </a:pPr>
            <a:r>
              <a:rPr lang="en-US" sz="7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console.log(a + b);</a:t>
            </a:r>
            <a:endParaRPr lang="en-US" sz="7200" dirty="0"/>
          </a:p>
          <a:p>
            <a:pPr lvl="0">
              <a:buClr>
                <a:srgbClr val="000000"/>
              </a:buClr>
              <a:buSzPts val="2800"/>
            </a:pPr>
            <a:r>
              <a:rPr lang="en-US" sz="7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console.log(a - b);</a:t>
            </a:r>
            <a:endParaRPr lang="en-US" sz="7200" dirty="0"/>
          </a:p>
          <a:p>
            <a:pPr lvl="0">
              <a:buClr>
                <a:srgbClr val="000000"/>
              </a:buClr>
              <a:buSzPts val="2800"/>
            </a:pPr>
            <a:r>
              <a:rPr lang="en-US" sz="7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console.log(a * b);</a:t>
            </a:r>
            <a:endParaRPr lang="en-US" sz="7200" dirty="0"/>
          </a:p>
          <a:p>
            <a:pPr lvl="0">
              <a:buClr>
                <a:srgbClr val="000000"/>
              </a:buClr>
              <a:buSzPts val="2800"/>
            </a:pPr>
            <a:r>
              <a:rPr lang="en-US" sz="7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console.log(a / b);</a:t>
            </a:r>
            <a:endParaRPr lang="en-US" sz="7200" dirty="0"/>
          </a:p>
          <a:p>
            <a:pPr lvl="0">
              <a:buClr>
                <a:srgbClr val="000000"/>
              </a:buClr>
              <a:buSzPts val="2800"/>
            </a:pPr>
            <a:r>
              <a:rPr lang="en-US" sz="7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72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14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C145-2E69-4DE4-8A5A-0DA3F56A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07FCE-4E7F-4C08-9E81-6DD64988C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767283"/>
            <a:ext cx="22448876" cy="1158459"/>
          </a:xfrm>
        </p:spPr>
        <p:txBody>
          <a:bodyPr>
            <a:normAutofit/>
          </a:bodyPr>
          <a:lstStyle/>
          <a:p>
            <a:r>
              <a:rPr lang="en-US" sz="5400" b="1" dirty="0"/>
              <a:t>The result can be stored in a variable: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9598C5-5E7C-483D-A9D8-DAAFAA249C11}"/>
              </a:ext>
            </a:extLst>
          </p:cNvPr>
          <p:cNvSpPr txBox="1">
            <a:spLocks/>
          </p:cNvSpPr>
          <p:nvPr/>
        </p:nvSpPr>
        <p:spPr>
          <a:xfrm>
            <a:off x="1676292" y="4425095"/>
            <a:ext cx="21496526" cy="722209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defTabSz="914400">
              <a:spcBef>
                <a:spcPts val="0"/>
              </a:spcBef>
              <a:buClr>
                <a:srgbClr val="0000FF"/>
              </a:buClr>
              <a:buSzPts val="2800"/>
            </a:pPr>
            <a:r>
              <a:rPr lang="en-US" sz="6600" kern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solve(a, b)</a:t>
            </a:r>
            <a:endParaRPr lang="en-US" sz="4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buSzPts val="2800"/>
            </a:pP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4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defTabSz="914400">
              <a:buClr>
                <a:srgbClr val="0000FF"/>
              </a:buClr>
              <a:buSzPts val="2800"/>
            </a:pPr>
            <a:r>
              <a:rPr lang="en-US" sz="6600" kern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let</a:t>
            </a: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 = a + b;</a:t>
            </a:r>
            <a:endParaRPr lang="en-US" sz="4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buSzPts val="2800"/>
            </a:pP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6600" kern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subtract = a - b;</a:t>
            </a:r>
            <a:endParaRPr lang="en-US" sz="4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buSzPts val="2800"/>
            </a:pP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6600" kern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multiply = a * b;</a:t>
            </a:r>
            <a:endParaRPr lang="en-US" sz="4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buSzPts val="2800"/>
            </a:pP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6600" kern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divide = a / b;  </a:t>
            </a:r>
            <a:endParaRPr lang="en-US" sz="4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buSzPts val="2800"/>
            </a:pPr>
            <a:r>
              <a:rPr lang="en-US" sz="6600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6600" kern="0" dirty="0">
              <a:solidFill>
                <a:srgbClr val="374A6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9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6600" dirty="0"/>
              <a:t>Write a function that calculates the </a:t>
            </a:r>
            <a:br>
              <a:rPr lang="en-US" sz="6600" dirty="0"/>
            </a:br>
            <a:r>
              <a:rPr lang="en-US" sz="6600" dirty="0"/>
              <a:t>sum of two numbers it receives as arguments</a:t>
            </a:r>
          </a:p>
          <a:p>
            <a:pPr>
              <a:spcBef>
                <a:spcPts val="0"/>
              </a:spcBef>
            </a:pPr>
            <a:r>
              <a:rPr lang="en-US" sz="6600" dirty="0"/>
              <a:t>
Solution:</a:t>
            </a:r>
            <a:endParaRPr sz="6600" dirty="0"/>
          </a:p>
        </p:txBody>
      </p:sp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Task: Sum of two numbers</a:t>
            </a:r>
            <a:endParaRPr dirty="0"/>
          </a:p>
        </p:txBody>
      </p:sp>
      <p:sp>
        <p:nvSpPr>
          <p:cNvPr id="457" name="Google Shape;457;p43"/>
          <p:cNvSpPr txBox="1"/>
          <p:nvPr/>
        </p:nvSpPr>
        <p:spPr>
          <a:xfrm>
            <a:off x="5492573" y="7292396"/>
            <a:ext cx="13397266" cy="509950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2800"/>
            </a:pPr>
            <a:r>
              <a:rPr lang="bg-BG" sz="5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solve(a, b)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2800"/>
            </a:pP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FF"/>
              </a:buClr>
              <a:buSzPts val="2800"/>
            </a:pPr>
            <a:r>
              <a:rPr lang="bg-BG" sz="5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let</a:t>
            </a: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= a + b;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2800"/>
            </a:pP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console.log(sum);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2800"/>
            </a:pP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>
              <a:spcBef>
                <a:spcPts val="0"/>
              </a:spcBef>
              <a:buSzPts val="2700"/>
            </a:pPr>
            <a:r>
              <a:rPr lang="en-US" sz="5400" dirty="0"/>
              <a:t>Concatenating text with an operator " + " </a:t>
            </a:r>
            <a:br>
              <a:rPr lang="en-US" sz="5400" dirty="0"/>
            </a:br>
            <a:r>
              <a:rPr lang="en-US" sz="5400" dirty="0"/>
              <a:t>is called concatenation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462" name="Google Shape;46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Text operations</a:t>
            </a:r>
            <a:endParaRPr dirty="0"/>
          </a:p>
        </p:txBody>
      </p:sp>
      <p:sp>
        <p:nvSpPr>
          <p:cNvPr id="464" name="Google Shape;464;p44"/>
          <p:cNvSpPr txBox="1"/>
          <p:nvPr/>
        </p:nvSpPr>
        <p:spPr>
          <a:xfrm>
            <a:off x="2949302" y="5002407"/>
            <a:ext cx="15043079" cy="285518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2800"/>
            </a:pPr>
            <a:r>
              <a:rPr lang="bg-BG" sz="5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= </a:t>
            </a:r>
            <a:r>
              <a:rPr lang="bg-BG" sz="56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"Ivan"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FF"/>
              </a:buClr>
              <a:buSzPts val="2800"/>
            </a:pPr>
            <a:r>
              <a:rPr lang="bg-BG" sz="5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greeting = </a:t>
            </a:r>
            <a:r>
              <a:rPr lang="bg-BG" sz="5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"Hello, "</a:t>
            </a: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name;</a:t>
            </a:r>
            <a:r>
              <a:rPr lang="bg-BG" sz="5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3600" dirty="0"/>
          </a:p>
        </p:txBody>
      </p:sp>
      <p:sp>
        <p:nvSpPr>
          <p:cNvPr id="465" name="Google Shape;465;p44"/>
          <p:cNvSpPr txBox="1"/>
          <p:nvPr/>
        </p:nvSpPr>
        <p:spPr>
          <a:xfrm>
            <a:off x="1676288" y="7605533"/>
            <a:ext cx="8390330" cy="285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38" tIns="91394" rIns="182838" bIns="91394" anchor="ctr" anchorCtr="0">
            <a:normAutofit/>
          </a:bodyPr>
          <a:lstStyle/>
          <a:p>
            <a:pPr algn="r">
              <a:lnSpc>
                <a:spcPct val="90000"/>
              </a:lnSpc>
              <a:buClr>
                <a:schemeClr val="dk2"/>
              </a:buClr>
              <a:buSzPts val="2800"/>
            </a:pPr>
            <a:r>
              <a:rPr lang="en-US" sz="5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result is a combination of the two texts.</a:t>
            </a:r>
            <a:endParaRPr sz="5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66" name="Google Shape;466;p44"/>
          <p:cNvPicPr preferRelativeResize="0"/>
          <p:nvPr/>
        </p:nvPicPr>
        <p:blipFill rotWithShape="1">
          <a:blip r:embed="rId3">
            <a:alphaModFix/>
          </a:blip>
          <a:srcRect t="24520" r="63376" b="58801"/>
          <a:stretch/>
        </p:blipFill>
        <p:spPr>
          <a:xfrm>
            <a:off x="10470842" y="8403245"/>
            <a:ext cx="5844299" cy="125975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Common Mistakes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Operations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313DC-6967-AE2F-816B-B9B24C1B4A36}"/>
              </a:ext>
            </a:extLst>
          </p:cNvPr>
          <p:cNvGrpSpPr/>
          <p:nvPr/>
        </p:nvGrpSpPr>
        <p:grpSpPr>
          <a:xfrm>
            <a:off x="2174034" y="-10901602"/>
            <a:ext cx="3404500" cy="2972260"/>
            <a:chOff x="759115" y="1338128"/>
            <a:chExt cx="703262" cy="613975"/>
          </a:xfrm>
        </p:grpSpPr>
        <p:sp>
          <p:nvSpPr>
            <p:cNvPr id="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6AAB32C-5242-E9A3-F615-F0A02EE5C39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42CAF6-4448-94C1-AD1F-1C03138FB9F5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4B14B-C551-0CE9-E701-A23C9E04309F}"/>
              </a:ext>
            </a:extLst>
          </p:cNvPr>
          <p:cNvGrpSpPr/>
          <p:nvPr/>
        </p:nvGrpSpPr>
        <p:grpSpPr>
          <a:xfrm>
            <a:off x="2174038" y="-7588372"/>
            <a:ext cx="3404496" cy="2972263"/>
            <a:chOff x="761807" y="2099096"/>
            <a:chExt cx="703261" cy="613975"/>
          </a:xfrm>
        </p:grpSpPr>
        <p:sp>
          <p:nvSpPr>
            <p:cNvPr id="18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2034302A-2F7E-019F-15D2-8AE6EE10F29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876324-C95C-4CCF-897F-4713BA9FF300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8407F-A36A-B1DD-3A05-B569B37904EF}"/>
              </a:ext>
            </a:extLst>
          </p:cNvPr>
          <p:cNvGrpSpPr/>
          <p:nvPr/>
        </p:nvGrpSpPr>
        <p:grpSpPr>
          <a:xfrm>
            <a:off x="2152651" y="-4194728"/>
            <a:ext cx="3493755" cy="2972260"/>
            <a:chOff x="756722" y="2811160"/>
            <a:chExt cx="721699" cy="613975"/>
          </a:xfrm>
        </p:grpSpPr>
        <p:sp>
          <p:nvSpPr>
            <p:cNvPr id="21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5C7BE2-76A8-91CE-A22C-244912B2E8F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226CEE-5D2E-F6CF-9281-1BC8AE2456A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23" name="Picture 22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3D023372-E2C2-12C4-0CBE-185C0209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242" y="6490718"/>
            <a:ext cx="5098747" cy="50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Concatenation of text and number</a:t>
            </a:r>
            <a:endParaRPr dirty="0"/>
          </a:p>
        </p:txBody>
      </p:sp>
      <p:sp>
        <p:nvSpPr>
          <p:cNvPr id="471" name="Google Shape;47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Edge case</a:t>
            </a:r>
            <a:endParaRPr dirty="0"/>
          </a:p>
        </p:txBody>
      </p:sp>
      <p:sp>
        <p:nvSpPr>
          <p:cNvPr id="473" name="Google Shape;473;p45"/>
          <p:cNvSpPr txBox="1"/>
          <p:nvPr/>
        </p:nvSpPr>
        <p:spPr>
          <a:xfrm>
            <a:off x="2610519" y="4547017"/>
            <a:ext cx="16980608" cy="635150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2800"/>
            </a:pPr>
            <a:r>
              <a:rPr lang="bg-BG" sz="5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bg-BG" sz="5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 = 3.14;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FF"/>
              </a:buClr>
              <a:buSzPts val="2800"/>
            </a:pPr>
            <a:r>
              <a:rPr lang="bg-BG" sz="5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bg-BG" sz="5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b = 5.35;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chemeClr val="dk2"/>
              </a:buClr>
              <a:buSzPts val="2800"/>
            </a:pPr>
            <a:endParaRPr sz="5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chemeClr val="dk2"/>
              </a:buClr>
              <a:buSzPts val="2800"/>
            </a:pPr>
            <a:r>
              <a:rPr lang="bg-BG" sz="5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bg-BG" sz="56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"The sum is: "</a:t>
            </a:r>
            <a:r>
              <a:rPr lang="bg-BG" sz="5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+ a + b);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chemeClr val="accent6"/>
              </a:buClr>
              <a:buSzPts val="2800"/>
            </a:pPr>
            <a:r>
              <a:rPr lang="bg-BG" sz="56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The sum is: 3.145.35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/>
              <a:t>Task:
Write a function that accepts city and degrees</a:t>
            </a:r>
            <a:br>
              <a:rPr lang="en-US" sz="5400" dirty="0"/>
            </a:br>
            <a:r>
              <a:rPr lang="en-US" sz="5400" dirty="0"/>
              <a:t>as parameters and displays the following message on the console:
"Today in {town} it is {degrees} degrees."
</a:t>
            </a:r>
          </a:p>
          <a:p>
            <a:pPr>
              <a:spcBef>
                <a:spcPts val="0"/>
              </a:spcBef>
            </a:pPr>
            <a:r>
              <a:rPr lang="en-US" sz="5400" dirty="0"/>
              <a:t>Using string concatenation:</a:t>
            </a:r>
            <a:endParaRPr sz="5400" dirty="0"/>
          </a:p>
        </p:txBody>
      </p:sp>
      <p:sp>
        <p:nvSpPr>
          <p:cNvPr id="478" name="Google Shape;47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Format Output</a:t>
            </a:r>
            <a:endParaRPr dirty="0"/>
          </a:p>
        </p:txBody>
      </p:sp>
      <p:sp>
        <p:nvSpPr>
          <p:cNvPr id="480" name="Google Shape;480;p46"/>
          <p:cNvSpPr txBox="1"/>
          <p:nvPr/>
        </p:nvSpPr>
        <p:spPr>
          <a:xfrm>
            <a:off x="3007172" y="9242720"/>
            <a:ext cx="18510307" cy="24132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2400"/>
            </a:pPr>
            <a:r>
              <a:rPr lang="bg-BG" sz="4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bg-BG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output = </a:t>
            </a:r>
            <a:r>
              <a:rPr lang="bg-BG" sz="4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"Today in " </a:t>
            </a:r>
            <a:r>
              <a:rPr lang="bg-BG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town + </a:t>
            </a:r>
            <a:r>
              <a:rPr lang="bg-BG" sz="4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 it is " </a:t>
            </a:r>
            <a:r>
              <a:rPr lang="bg-BG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degrees + </a:t>
            </a:r>
            <a:r>
              <a:rPr lang="bg-BG" sz="4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 degrees."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82838" tIns="91394" rIns="182838" bIns="91394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FF"/>
              </a:buClr>
              <a:buSzPts val="2800"/>
            </a:pPr>
            <a:r>
              <a:rPr lang="bg-BG" sz="5600">
                <a:solidFill>
                  <a:srgbClr val="0000FF"/>
                </a:solidFill>
              </a:rPr>
              <a:t>function </a:t>
            </a:r>
            <a:r>
              <a:rPr lang="bg-BG" sz="5600">
                <a:solidFill>
                  <a:srgbClr val="000000"/>
                </a:solidFill>
              </a:rPr>
              <a:t>solve(town, degrees){</a:t>
            </a:r>
            <a:endParaRPr/>
          </a:p>
          <a:p>
            <a:pPr marL="0" indent="0">
              <a:buClr>
                <a:srgbClr val="000000"/>
              </a:buClr>
              <a:buSzPts val="2800"/>
            </a:pPr>
            <a:r>
              <a:rPr lang="bg-BG" sz="5600">
                <a:solidFill>
                  <a:srgbClr val="000000"/>
                </a:solidFill>
              </a:rPr>
              <a:t>  console.log(</a:t>
            </a:r>
            <a:r>
              <a:rPr lang="bg-BG" sz="5600">
                <a:solidFill>
                  <a:srgbClr val="A31515"/>
                </a:solidFill>
              </a:rPr>
              <a:t>"Today in" </a:t>
            </a:r>
            <a:r>
              <a:rPr lang="bg-BG" sz="5600">
                <a:solidFill>
                  <a:schemeClr val="dk1"/>
                </a:solidFill>
              </a:rPr>
              <a:t>+ town + </a:t>
            </a:r>
            <a:r>
              <a:rPr lang="bg-BG" sz="5600">
                <a:solidFill>
                  <a:srgbClr val="A31515"/>
                </a:solidFill>
              </a:rPr>
              <a:t>" it is " </a:t>
            </a:r>
            <a:r>
              <a:rPr lang="bg-BG" sz="5600">
                <a:solidFill>
                  <a:schemeClr val="dk1"/>
                </a:solidFill>
              </a:rPr>
              <a:t>+</a:t>
            </a:r>
            <a:br>
              <a:rPr lang="bg-BG" sz="5600">
                <a:solidFill>
                  <a:srgbClr val="A31515"/>
                </a:solidFill>
              </a:rPr>
            </a:br>
            <a:r>
              <a:rPr lang="bg-BG" sz="5600">
                <a:solidFill>
                  <a:srgbClr val="A31515"/>
                </a:solidFill>
              </a:rPr>
              <a:t>  </a:t>
            </a:r>
            <a:r>
              <a:rPr lang="bg-BG" sz="5600">
                <a:solidFill>
                  <a:srgbClr val="000000"/>
                </a:solidFill>
              </a:rPr>
              <a:t>degrees +</a:t>
            </a:r>
            <a:r>
              <a:rPr lang="bg-BG" sz="5600">
                <a:solidFill>
                  <a:srgbClr val="A31515"/>
                </a:solidFill>
              </a:rPr>
              <a:t> " degrees."</a:t>
            </a:r>
            <a:r>
              <a:rPr lang="bg-BG" sz="5600">
                <a:solidFill>
                  <a:srgbClr val="000000"/>
                </a:solidFill>
              </a:rPr>
              <a:t>);</a:t>
            </a:r>
            <a:endParaRPr/>
          </a:p>
          <a:p>
            <a:pPr marL="0" indent="0">
              <a:buClr>
                <a:srgbClr val="000000"/>
              </a:buClr>
              <a:buSzPts val="2800"/>
            </a:pPr>
            <a:r>
              <a:rPr lang="bg-BG" sz="5600">
                <a:solidFill>
                  <a:srgbClr val="000000"/>
                </a:solidFill>
              </a:rPr>
              <a:t>}</a:t>
            </a:r>
            <a:endParaRPr sz="5600">
              <a:solidFill>
                <a:srgbClr val="000000"/>
              </a:solidFill>
            </a:endParaRPr>
          </a:p>
          <a:p>
            <a:pPr marL="0" indent="0">
              <a:buSzPts val="2800"/>
            </a:pPr>
            <a:endParaRPr sz="560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SzPts val="2800"/>
            </a:pPr>
            <a:r>
              <a:rPr lang="bg-BG" sz="5600">
                <a:solidFill>
                  <a:srgbClr val="000000"/>
                </a:solidFill>
              </a:rPr>
              <a:t>solve("Varna", 40);</a:t>
            </a:r>
            <a:endParaRPr/>
          </a:p>
          <a:p>
            <a:pPr marL="0" indent="0">
              <a:buClr>
                <a:srgbClr val="000000"/>
              </a:buClr>
              <a:buSzPts val="2800"/>
            </a:pPr>
            <a:r>
              <a:rPr lang="bg-BG" sz="5600">
                <a:solidFill>
                  <a:srgbClr val="000000"/>
                </a:solidFill>
              </a:rPr>
              <a:t>solve("Sofia", 26);</a:t>
            </a:r>
            <a:endParaRPr/>
          </a:p>
        </p:txBody>
      </p:sp>
      <p:sp>
        <p:nvSpPr>
          <p:cNvPr id="485" name="Google Shape;485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Solution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Rounding</a:t>
            </a:r>
            <a:endParaRPr dirty="0"/>
          </a:p>
        </p:txBody>
      </p:sp>
      <p:sp>
        <p:nvSpPr>
          <p:cNvPr id="492" name="Google Shape;492;p48"/>
          <p:cNvSpPr txBox="1"/>
          <p:nvPr/>
        </p:nvSpPr>
        <p:spPr>
          <a:xfrm>
            <a:off x="4429098" y="2775337"/>
            <a:ext cx="18743718" cy="180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38" tIns="91394" rIns="182838" bIns="91394" anchor="t" anchorCtr="0">
            <a:normAutofit/>
          </a:bodyPr>
          <a:lstStyle/>
          <a:p>
            <a:pPr marL="914354" indent="-914354">
              <a:lnSpc>
                <a:spcPct val="90000"/>
              </a:lnSpc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5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to the next (larger) integer:</a:t>
            </a:r>
            <a:endParaRPr sz="5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4429099" y="4448885"/>
            <a:ext cx="15076832" cy="127888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2800"/>
            </a:pPr>
            <a:r>
              <a:rPr lang="bg-BG" sz="5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bg-BG" sz="5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up = Math.ceil(3.14); </a:t>
            </a:r>
            <a:r>
              <a:rPr lang="bg-BG" sz="56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3600"/>
          </a:p>
        </p:txBody>
      </p:sp>
      <p:sp>
        <p:nvSpPr>
          <p:cNvPr id="494" name="Google Shape;494;p48"/>
          <p:cNvSpPr txBox="1"/>
          <p:nvPr/>
        </p:nvSpPr>
        <p:spPr>
          <a:xfrm>
            <a:off x="4429096" y="5918521"/>
            <a:ext cx="18743718" cy="127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38" tIns="91394" rIns="182838" bIns="91394" anchor="t" anchorCtr="0">
            <a:normAutofit/>
          </a:bodyPr>
          <a:lstStyle/>
          <a:p>
            <a:pPr marL="914354" indent="-914354">
              <a:lnSpc>
                <a:spcPct val="90000"/>
              </a:lnSpc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5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to the previous (lower) integer:</a:t>
            </a:r>
            <a:endParaRPr sz="5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48"/>
          <p:cNvSpPr txBox="1"/>
          <p:nvPr/>
        </p:nvSpPr>
        <p:spPr>
          <a:xfrm>
            <a:off x="4429095" y="7184823"/>
            <a:ext cx="15076836" cy="127888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2800"/>
            </a:pPr>
            <a:r>
              <a:rPr lang="bg-BG" sz="5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bg-BG" sz="5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down = Math.floor(3.14); </a:t>
            </a:r>
            <a:r>
              <a:rPr lang="bg-BG" sz="56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3600"/>
          </a:p>
        </p:txBody>
      </p:sp>
      <p:sp>
        <p:nvSpPr>
          <p:cNvPr id="496" name="Google Shape;496;p48"/>
          <p:cNvSpPr txBox="1"/>
          <p:nvPr/>
        </p:nvSpPr>
        <p:spPr>
          <a:xfrm>
            <a:off x="4429094" y="8845338"/>
            <a:ext cx="18743718" cy="127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38" tIns="91394" rIns="182838" bIns="91394" anchor="t" anchorCtr="0">
            <a:normAutofit/>
          </a:bodyPr>
          <a:lstStyle/>
          <a:p>
            <a:pPr marL="914354" indent="-914354">
              <a:lnSpc>
                <a:spcPct val="90000"/>
              </a:lnSpc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5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to a specific character:</a:t>
            </a:r>
            <a:endParaRPr sz="5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4429092" y="9920760"/>
            <a:ext cx="18743718" cy="127888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2800"/>
            </a:pPr>
            <a:r>
              <a:rPr lang="bg-BG" sz="5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bg-BG" sz="5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rounded = 3.147.toFixed(2) </a:t>
            </a:r>
            <a:r>
              <a:rPr lang="bg-BG" sz="56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3.14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6600" dirty="0"/>
              <a:t>Write a program that calculates the </a:t>
            </a:r>
            <a:br>
              <a:rPr lang="en-US" sz="6600" dirty="0"/>
            </a:br>
            <a:r>
              <a:rPr lang="en-US" sz="6600" dirty="0"/>
              <a:t>square area by receiving the side as a parameter</a:t>
            </a:r>
          </a:p>
          <a:p>
            <a:pPr>
              <a:spcBef>
                <a:spcPts val="0"/>
              </a:spcBef>
            </a:pPr>
            <a:br>
              <a:rPr lang="en-US" sz="6600" dirty="0"/>
            </a:br>
            <a:r>
              <a:rPr lang="en-US" sz="6600" dirty="0"/>
              <a:t>Solution</a:t>
            </a:r>
            <a:r>
              <a:rPr lang="bg-BG" sz="6600" dirty="0"/>
              <a:t>:</a:t>
            </a:r>
            <a:endParaRPr sz="6600" dirty="0"/>
          </a:p>
          <a:p>
            <a:pPr marL="0" indent="0"/>
            <a:endParaRPr sz="6600" dirty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Task: Square Area</a:t>
            </a:r>
            <a:endParaRPr dirty="0"/>
          </a:p>
        </p:txBody>
      </p:sp>
      <p:sp>
        <p:nvSpPr>
          <p:cNvPr id="504" name="Google Shape;504;p49"/>
          <p:cNvSpPr txBox="1"/>
          <p:nvPr/>
        </p:nvSpPr>
        <p:spPr>
          <a:xfrm>
            <a:off x="7699688" y="6858000"/>
            <a:ext cx="13397266" cy="509950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91394" rIns="182838" bIns="91394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ts val="2800"/>
            </a:pPr>
            <a:r>
              <a:rPr lang="bg-BG" sz="5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solve(side)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2800"/>
            </a:pP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FF"/>
              </a:buClr>
              <a:buSzPts val="2800"/>
            </a:pPr>
            <a:r>
              <a:rPr lang="bg-BG" sz="5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let</a:t>
            </a: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area = side * side;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2800"/>
            </a:pP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console.log(area);</a:t>
            </a:r>
            <a:endParaRPr sz="3600" dirty="0"/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0000"/>
              </a:buClr>
              <a:buSzPts val="2800"/>
            </a:pPr>
            <a:r>
              <a:rPr lang="bg-BG" sz="5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EF47D27-9414-4C95-90D7-119DFCEF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850" y="730252"/>
            <a:ext cx="15915144" cy="1680440"/>
          </a:xfrm>
        </p:spPr>
        <p:txBody>
          <a:bodyPr/>
          <a:lstStyle/>
          <a:p>
            <a:r>
              <a:rPr lang="en-US" dirty="0" err="1"/>
              <a:t>Ivaylo</a:t>
            </a:r>
            <a:r>
              <a:rPr lang="en-US" dirty="0"/>
              <a:t> </a:t>
            </a:r>
            <a:r>
              <a:rPr lang="en-US" dirty="0" err="1"/>
              <a:t>Papazov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8B1720-A89E-4F9F-94F0-201ECD020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15401" y="3905596"/>
            <a:ext cx="11396932" cy="884723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endParaRPr lang="ru-RU" sz="4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BE5825-3284-B7B8-FC56-0D428CCCCC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9035" t="4728" r="6174" b="5320"/>
          <a:stretch/>
        </p:blipFill>
        <p:spPr>
          <a:xfrm>
            <a:off x="2004158" y="4183367"/>
            <a:ext cx="7773311" cy="8237562"/>
          </a:xfrm>
        </p:spPr>
      </p:pic>
    </p:spTree>
    <p:extLst>
      <p:ext uri="{BB962C8B-B14F-4D97-AF65-F5344CB8AC3E}">
        <p14:creationId xmlns:p14="http://schemas.microsoft.com/office/powerpoint/2010/main" val="7709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Course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 fontScale="92500"/>
          </a:bodyPr>
          <a:lstStyle/>
          <a:p>
            <a:r>
              <a:rPr lang="en-US" dirty="0"/>
              <a:t>What is Programming, IDE, source code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6AC89A-950C-4EA5-9485-B3D1D2D6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9BC4A-51D3-42C6-954C-360B84DD2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8848" y="3266636"/>
            <a:ext cx="18543969" cy="9436162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Essentials Syntax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Basic Syntax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Algorithmic Thinking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Entry Exam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Foundation Knowledge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HTML &amp; CSS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DOM Manipulation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Application Development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Final Exam &amp;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204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4D0D23F-84CE-47B8-A1C8-D94B7253A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Written by people for people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Contains exact commands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Commands are reduced (compiled) to computer code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Performed unquestioningly by the computer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many programming languages: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Java, C#, JavaScript, Python, C++, C, PHP, Go, Swift  и </a:t>
            </a:r>
            <a:r>
              <a:rPr lang="en-US" dirty="0" err="1">
                <a:solidFill>
                  <a:schemeClr val="tx1"/>
                </a:solidFill>
              </a:rPr>
              <a:t>др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JavaScript was established in 1995. 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 the past 20 years, in the top ten of the TIOBE Index*</a:t>
            </a:r>
            <a:r>
              <a:rPr lang="bg-BG" sz="3600" dirty="0">
                <a:solidFill>
                  <a:schemeClr val="bg2"/>
                </a:solidFill>
              </a:rPr>
              <a:t>*</a:t>
            </a:r>
            <a:endParaRPr lang="en-US" sz="3600" dirty="0">
              <a:solidFill>
                <a:schemeClr val="bg2"/>
              </a:solidFill>
            </a:endParaRPr>
          </a:p>
          <a:p>
            <a:r>
              <a:rPr lang="en-US" sz="3600" dirty="0">
                <a:hlinkClick r:id="rId2"/>
              </a:rPr>
              <a:t>https://www.tiobe.com/tiobe-index/</a:t>
            </a:r>
            <a:endParaRPr lang="en-US" sz="3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4413E58-4404-4B11-BB77-5E1402E4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4516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6CC85-86F3-4C60-A7D6-F3A2F71B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IDE?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3DCF25-6D11-4E65-9E0A-70E6E5CD6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Integrated Development Environment </a:t>
            </a:r>
            <a:r>
              <a:rPr lang="en-US" sz="5400" dirty="0"/>
              <a:t>(IDE)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The overall development environment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Code Editor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Debugger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Automation tools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Hinting and completing the code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Compiler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And other instruments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The Best JS Environment &gt; </a:t>
            </a:r>
            <a:r>
              <a:rPr lang="en-US" sz="5400" dirty="0">
                <a:solidFill>
                  <a:schemeClr val="accent2"/>
                </a:solidFill>
              </a:rPr>
              <a:t>Visual Studio Code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2E4A85F9-A898-E3B0-C2B5-86077E165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144" y="5426990"/>
            <a:ext cx="5088610" cy="50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ctr" anchorCtr="0">
            <a:normAutofit/>
          </a:bodyPr>
          <a:lstStyle/>
          <a:p>
            <a:r>
              <a:rPr lang="en-US" dirty="0"/>
              <a:t>Create new project</a:t>
            </a:r>
            <a:endParaRPr dirty="0"/>
          </a:p>
        </p:txBody>
      </p:sp>
      <p:sp>
        <p:nvSpPr>
          <p:cNvPr id="285" name="Google Shape;285;p2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38" tIns="91394" rIns="182838" bIns="91394" rtlCol="0" anchor="t" anchorCtr="0">
            <a:normAutofit/>
          </a:bodyPr>
          <a:lstStyle/>
          <a:p>
            <a:pPr>
              <a:spcBef>
                <a:spcPts val="0"/>
              </a:spcBef>
              <a:buSzPts val="2800"/>
            </a:pPr>
            <a:r>
              <a:rPr lang="en-US" sz="5600" b="1" dirty="0">
                <a:latin typeface="Arial"/>
                <a:ea typeface="Arial"/>
                <a:cs typeface="Arial"/>
                <a:sym typeface="Arial"/>
              </a:rPr>
              <a:t>Create and select the temporary folder in </a:t>
            </a:r>
            <a:br>
              <a:rPr lang="en-US" sz="5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600" b="1" dirty="0">
                <a:latin typeface="Arial"/>
                <a:ea typeface="Arial"/>
                <a:cs typeface="Arial"/>
                <a:sym typeface="Arial"/>
              </a:rPr>
              <a:t>which we will create our first program</a:t>
            </a:r>
            <a:endParaRPr sz="48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12565890" y="9270655"/>
            <a:ext cx="1067882" cy="526694"/>
            <a:chOff x="4920150" y="1977875"/>
            <a:chExt cx="68525" cy="33800"/>
          </a:xfrm>
        </p:grpSpPr>
        <p:sp>
          <p:nvSpPr>
            <p:cNvPr id="287" name="Google Shape;287;p25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5311" y="5518226"/>
            <a:ext cx="13881158" cy="75048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12237</TotalTime>
  <Words>1110</Words>
  <Application>Microsoft Office PowerPoint</Application>
  <PresentationFormat>Custom</PresentationFormat>
  <Paragraphs>232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Basic Syntax</vt:lpstr>
      <vt:lpstr>Content</vt:lpstr>
      <vt:lpstr>Content</vt:lpstr>
      <vt:lpstr>Ivaylo Papazov</vt:lpstr>
      <vt:lpstr>PowerPoint Presentation</vt:lpstr>
      <vt:lpstr>Schedule</vt:lpstr>
      <vt:lpstr>Programming Language</vt:lpstr>
      <vt:lpstr>What is IDE?</vt:lpstr>
      <vt:lpstr>Create new project</vt:lpstr>
      <vt:lpstr>Create new project</vt:lpstr>
      <vt:lpstr>PowerPoint Presentation</vt:lpstr>
      <vt:lpstr>First Application</vt:lpstr>
      <vt:lpstr>Code Example</vt:lpstr>
      <vt:lpstr>PowerPoint Presentation</vt:lpstr>
      <vt:lpstr>Variables</vt:lpstr>
      <vt:lpstr>Data Types</vt:lpstr>
      <vt:lpstr>Variables - Examples</vt:lpstr>
      <vt:lpstr>Task</vt:lpstr>
      <vt:lpstr>Example</vt:lpstr>
      <vt:lpstr>PowerPoint Presentation</vt:lpstr>
      <vt:lpstr>What is a function?</vt:lpstr>
      <vt:lpstr>Declare and call</vt:lpstr>
      <vt:lpstr>PowerPoint Presentation</vt:lpstr>
      <vt:lpstr>Common mistakes!</vt:lpstr>
      <vt:lpstr>PowerPoint Presentation</vt:lpstr>
      <vt:lpstr>Operations</vt:lpstr>
      <vt:lpstr>Operations</vt:lpstr>
      <vt:lpstr>Task: Sum of two numbers</vt:lpstr>
      <vt:lpstr>Text operations</vt:lpstr>
      <vt:lpstr>Edge case</vt:lpstr>
      <vt:lpstr>Format Output</vt:lpstr>
      <vt:lpstr>Solution</vt:lpstr>
      <vt:lpstr>Rounding</vt:lpstr>
      <vt:lpstr>Task: Square Area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52</cp:revision>
  <dcterms:created xsi:type="dcterms:W3CDTF">2023-03-24T10:34:32Z</dcterms:created>
  <dcterms:modified xsi:type="dcterms:W3CDTF">2024-05-12T09:32:18Z</dcterms:modified>
</cp:coreProperties>
</file>