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89" r:id="rId3"/>
  </p:sldMasterIdLst>
  <p:notesMasterIdLst>
    <p:notesMasterId r:id="rId45"/>
  </p:notesMasterIdLst>
  <p:handoutMasterIdLst>
    <p:handoutMasterId r:id="rId46"/>
  </p:handoutMasterIdLst>
  <p:sldIdLst>
    <p:sldId id="438" r:id="rId4"/>
    <p:sldId id="538" r:id="rId5"/>
    <p:sldId id="568" r:id="rId6"/>
    <p:sldId id="259" r:id="rId7"/>
    <p:sldId id="573" r:id="rId8"/>
    <p:sldId id="329" r:id="rId9"/>
    <p:sldId id="260" r:id="rId10"/>
    <p:sldId id="574" r:id="rId11"/>
    <p:sldId id="575" r:id="rId12"/>
    <p:sldId id="331" r:id="rId13"/>
    <p:sldId id="332" r:id="rId14"/>
    <p:sldId id="576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3" r:id="rId23"/>
    <p:sldId id="344" r:id="rId24"/>
    <p:sldId id="340" r:id="rId25"/>
    <p:sldId id="577" r:id="rId26"/>
    <p:sldId id="341" r:id="rId27"/>
    <p:sldId id="261" r:id="rId28"/>
    <p:sldId id="578" r:id="rId29"/>
    <p:sldId id="579" r:id="rId30"/>
    <p:sldId id="346" r:id="rId31"/>
    <p:sldId id="347" r:id="rId32"/>
    <p:sldId id="348" r:id="rId33"/>
    <p:sldId id="349" r:id="rId34"/>
    <p:sldId id="276" r:id="rId35"/>
    <p:sldId id="580" r:id="rId36"/>
    <p:sldId id="581" r:id="rId37"/>
    <p:sldId id="351" r:id="rId38"/>
    <p:sldId id="352" r:id="rId39"/>
    <p:sldId id="355" r:id="rId40"/>
    <p:sldId id="582" r:id="rId41"/>
    <p:sldId id="356" r:id="rId42"/>
    <p:sldId id="342" r:id="rId43"/>
    <p:sldId id="467" r:id="rId44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3" d="100"/>
          <a:sy n="4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5.9.2023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5.9.2023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5.9.2023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5.9.2023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4857750"/>
            <a:ext cx="14958844" cy="161925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376031"/>
            <a:ext cx="13223829" cy="2629731"/>
          </a:xfrm>
        </p:spPr>
        <p:txBody>
          <a:bodyPr>
            <a:normAutofit/>
          </a:bodyPr>
          <a:lstStyle/>
          <a:p>
            <a:r>
              <a:rPr lang="en-US" sz="5400" dirty="0"/>
              <a:t>Logical expressions and checks. Conditional statement if-else.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ECB0933-E576-B562-8F3B-9E730453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0120" y="8916166"/>
            <a:ext cx="2743021" cy="2743021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19152205-70AC-01F6-9A6C-52CDC666B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52576" y="10262439"/>
            <a:ext cx="2936883" cy="2936883"/>
          </a:xfrm>
          <a:prstGeom prst="rect">
            <a:avLst/>
          </a:prstGeom>
        </p:spPr>
      </p:pic>
      <p:pic>
        <p:nvPicPr>
          <p:cNvPr id="5" name="Picture 4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7F1C04BF-428A-6D87-4BF9-702CA5D1D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16" y="5518153"/>
            <a:ext cx="5594725" cy="5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C1C6-DA3E-4AB6-9A12-3694248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26F02D-DAEB-47CE-AD3D-97A1F7426683}"/>
              </a:ext>
            </a:extLst>
          </p:cNvPr>
          <p:cNvSpPr txBox="1">
            <a:spLocks/>
          </p:cNvSpPr>
          <p:nvPr/>
        </p:nvSpPr>
        <p:spPr>
          <a:xfrm>
            <a:off x="1954735" y="2419212"/>
            <a:ext cx="16985174" cy="7714272"/>
          </a:xfrm>
          <a:prstGeom prst="rect">
            <a:avLst/>
          </a:prstGeom>
        </p:spPr>
        <p:txBody>
          <a:bodyPr vert="horz" lIns="182868" tIns="91434" rIns="182868" bIns="91434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endParaRPr lang="ru-RU" sz="56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164F3A3-CBC5-4E29-A5D6-E327C419DBFB}"/>
              </a:ext>
            </a:extLst>
          </p:cNvPr>
          <p:cNvSpPr/>
          <p:nvPr/>
        </p:nvSpPr>
        <p:spPr bwMode="auto">
          <a:xfrm>
            <a:off x="4112147" y="3030831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1FA6EB-A328-47F8-9472-F4C40E1E3F72}"/>
              </a:ext>
            </a:extLst>
          </p:cNvPr>
          <p:cNvCxnSpPr/>
          <p:nvPr/>
        </p:nvCxnSpPr>
        <p:spPr>
          <a:xfrm>
            <a:off x="6328176" y="4859512"/>
            <a:ext cx="49147" cy="106673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CDBACC-8CD6-425F-B83A-2DEA13C7FB61}"/>
              </a:ext>
            </a:extLst>
          </p:cNvPr>
          <p:cNvGrpSpPr/>
          <p:nvPr/>
        </p:nvGrpSpPr>
        <p:grpSpPr>
          <a:xfrm>
            <a:off x="4136719" y="5926240"/>
            <a:ext cx="4481206" cy="3609919"/>
            <a:chOff x="4837112" y="1700123"/>
            <a:chExt cx="2240749" cy="17526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E411D6-3342-451B-BB58-43C930DB590B}"/>
                </a:ext>
              </a:extLst>
            </p:cNvPr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grp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A0AD6-83F0-4645-BB17-367FD1072CC4}"/>
                </a:ext>
              </a:extLst>
            </p:cNvPr>
            <p:cNvSpPr/>
            <p:nvPr/>
          </p:nvSpPr>
          <p:spPr>
            <a:xfrm>
              <a:off x="5006616" y="2363811"/>
              <a:ext cx="1930814" cy="3735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tx2"/>
                  </a:solidFill>
                </a:rPr>
                <a:t>grade &gt;</a:t>
              </a:r>
              <a:r>
                <a:rPr lang="bg-BG" sz="4400" dirty="0">
                  <a:solidFill>
                    <a:schemeClr val="tx2"/>
                  </a:solidFill>
                </a:rPr>
                <a:t>=</a:t>
              </a:r>
              <a:r>
                <a:rPr lang="it-IT" sz="4400" dirty="0">
                  <a:solidFill>
                    <a:schemeClr val="tx2"/>
                  </a:solidFill>
                </a:rPr>
                <a:t> 5.50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5D23F4-FB49-4BF8-830E-645C2A01B3D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363267" y="9536160"/>
            <a:ext cx="43125" cy="14861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8662F-4AC8-4BE2-9DC5-796561DC1570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8560491" y="7731199"/>
            <a:ext cx="32440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49B55-AE9E-423E-9DE8-120B08F80074}"/>
              </a:ext>
            </a:extLst>
          </p:cNvPr>
          <p:cNvSpPr txBox="1"/>
          <p:nvPr/>
        </p:nvSpPr>
        <p:spPr>
          <a:xfrm>
            <a:off x="6542544" y="9355939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E1C84-3B3D-4847-A2DF-902EDEDA87CC}"/>
              </a:ext>
            </a:extLst>
          </p:cNvPr>
          <p:cNvSpPr txBox="1"/>
          <p:nvPr/>
        </p:nvSpPr>
        <p:spPr>
          <a:xfrm>
            <a:off x="9141021" y="7550980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F14BA-C7A1-43F1-9235-363D3E91A36B}"/>
              </a:ext>
            </a:extLst>
          </p:cNvPr>
          <p:cNvSpPr/>
          <p:nvPr/>
        </p:nvSpPr>
        <p:spPr bwMode="auto">
          <a:xfrm>
            <a:off x="3891956" y="11022323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D88C587-7A7B-4486-8575-6006B786210C}"/>
              </a:ext>
            </a:extLst>
          </p:cNvPr>
          <p:cNvSpPr/>
          <p:nvPr/>
        </p:nvSpPr>
        <p:spPr bwMode="auto">
          <a:xfrm>
            <a:off x="11575908" y="681685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34897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7" y="3266402"/>
            <a:ext cx="14633074" cy="9436776"/>
          </a:xfrm>
        </p:spPr>
        <p:txBody>
          <a:bodyPr/>
          <a:lstStyle/>
          <a:p>
            <a:r>
              <a:rPr lang="en-US" dirty="0"/>
              <a:t>In case of falseness of the condition, </a:t>
            </a:r>
            <a:br>
              <a:rPr lang="en-US" dirty="0"/>
            </a:br>
            <a:r>
              <a:rPr lang="en-US" dirty="0"/>
              <a:t>we can perform other actions – through the else construction</a:t>
            </a: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7473B4-DA37-4AE4-86C6-D386A4F5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52" y="5993122"/>
            <a:ext cx="12111659" cy="63291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7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7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72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35D6E2B-5E8D-4A95-96D1-F61599D618ED}"/>
              </a:ext>
            </a:extLst>
          </p:cNvPr>
          <p:cNvSpPr/>
          <p:nvPr/>
        </p:nvSpPr>
        <p:spPr bwMode="auto">
          <a:xfrm>
            <a:off x="16355167" y="10449364"/>
            <a:ext cx="6684681" cy="2681549"/>
          </a:xfrm>
          <a:prstGeom prst="wedgeRoundRectCallout">
            <a:avLst>
              <a:gd name="adj1" fmla="val -58365"/>
              <a:gd name="adj2" fmla="val -36048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Incorrect</a:t>
            </a:r>
          </a:p>
          <a:p>
            <a:pPr algn="ctr"/>
            <a:r>
              <a:rPr lang="en-US" sz="5600" b="1" dirty="0">
                <a:solidFill>
                  <a:schemeClr val="tx2"/>
                </a:solidFill>
              </a:rPr>
              <a:t>Execution Code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F7B5E4-76D2-4DB5-B7D8-D0B6FC9B7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Write a program that:</a:t>
            </a:r>
            <a:endParaRPr lang="ru-RU" sz="6000" dirty="0"/>
          </a:p>
          <a:p>
            <a:pPr lvl="1"/>
            <a:r>
              <a:rPr lang="en-US" sz="6000" dirty="0"/>
              <a:t>Receives two integers</a:t>
            </a:r>
          </a:p>
          <a:p>
            <a:pPr lvl="1"/>
            <a:r>
              <a:rPr lang="en-US" sz="6000" dirty="0"/>
              <a:t>Displays</a:t>
            </a:r>
            <a:r>
              <a:rPr lang="ru-RU" sz="6000" dirty="0"/>
              <a:t> "Greater number: "</a:t>
            </a:r>
          </a:p>
          <a:p>
            <a:pPr lvl="1"/>
            <a:r>
              <a:rPr lang="en-US" sz="6000" dirty="0"/>
              <a:t>Prints the larger of them on the console</a:t>
            </a:r>
          </a:p>
          <a:p>
            <a:pPr lvl="1"/>
            <a:endParaRPr lang="en-US" sz="6000" dirty="0"/>
          </a:p>
          <a:p>
            <a:pPr lvl="1"/>
            <a:r>
              <a:rPr lang="en-US" sz="6000" dirty="0"/>
              <a:t>Example</a:t>
            </a:r>
            <a:r>
              <a:rPr lang="ru-RU" sz="6000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Higher Number – Condition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6D0F5-9331-42D2-94B9-E6D33C8A9361}"/>
              </a:ext>
            </a:extLst>
          </p:cNvPr>
          <p:cNvGrpSpPr/>
          <p:nvPr/>
        </p:nvGrpSpPr>
        <p:grpSpPr>
          <a:xfrm>
            <a:off x="7240025" y="8599599"/>
            <a:ext cx="9902363" cy="2231308"/>
            <a:chOff x="1141412" y="4738550"/>
            <a:chExt cx="4243171" cy="72929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EF7A96-87B4-4FDC-9F8A-89E8DCF6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142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6</a:t>
              </a:r>
              <a:endParaRPr lang="bg-BG" sz="68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8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ight Arrow 11">
              <a:extLst>
                <a:ext uri="{FF2B5EF4-FFF2-40B4-BE49-F238E27FC236}">
                  <a16:creationId xmlns:a16="http://schemas.microsoft.com/office/drawing/2014/main" id="{54CF9090-D1D0-47D0-8709-98AC27C5CFAB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399B-0D3B-4FC6-8E32-6E8DFF60A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83061"/>
              <a:ext cx="381000" cy="3087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8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473904-48C2-430E-909C-CB18AF12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53616"/>
              <a:ext cx="381000" cy="7142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5</a:t>
              </a:r>
              <a:endParaRPr lang="bg-BG" sz="68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3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3" name="Right Arrow 11">
              <a:extLst>
                <a:ext uri="{FF2B5EF4-FFF2-40B4-BE49-F238E27FC236}">
                  <a16:creationId xmlns:a16="http://schemas.microsoft.com/office/drawing/2014/main" id="{F01A035A-9415-4DDD-BDC8-2EA2C3F674C2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7A8AD9-0BB0-4A40-92F7-235F3056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71989"/>
              <a:ext cx="381000" cy="3087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5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4893-7D65-7030-7316-D4B7AF873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876592D-ED05-4B15-BC4D-DD716DEBDFC0}"/>
              </a:ext>
            </a:extLst>
          </p:cNvPr>
          <p:cNvSpPr/>
          <p:nvPr/>
        </p:nvSpPr>
        <p:spPr bwMode="auto">
          <a:xfrm>
            <a:off x="3911071" y="297422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54336B-F0A5-4C1B-A633-3C35064980E9}"/>
              </a:ext>
            </a:extLst>
          </p:cNvPr>
          <p:cNvCxnSpPr/>
          <p:nvPr/>
        </p:nvCxnSpPr>
        <p:spPr>
          <a:xfrm>
            <a:off x="6127100" y="4802910"/>
            <a:ext cx="49147" cy="1066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742403-16A8-46CE-BACF-5597CC9C4650}"/>
              </a:ext>
            </a:extLst>
          </p:cNvPr>
          <p:cNvGrpSpPr/>
          <p:nvPr/>
        </p:nvGrpSpPr>
        <p:grpSpPr>
          <a:xfrm>
            <a:off x="3935643" y="5869639"/>
            <a:ext cx="4481206" cy="3609919"/>
            <a:chOff x="4837112" y="1700123"/>
            <a:chExt cx="2240749" cy="175260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12C62EF5-CDD2-401A-9928-FBB84BB626EB}"/>
                </a:ext>
              </a:extLst>
            </p:cNvPr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DDCD9-9925-4F40-BF8D-D441BAA8CFCB}"/>
                </a:ext>
              </a:extLst>
            </p:cNvPr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4000" dirty="0">
                  <a:solidFill>
                    <a:schemeClr val="tx2"/>
                  </a:solidFill>
                </a:rPr>
                <a:t>num1 &gt; num2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13FD0-84E3-4599-81F2-FB7045522EFB}"/>
              </a:ext>
            </a:extLst>
          </p:cNvPr>
          <p:cNvCxnSpPr/>
          <p:nvPr/>
        </p:nvCxnSpPr>
        <p:spPr>
          <a:xfrm>
            <a:off x="6162191" y="9479557"/>
            <a:ext cx="49147" cy="1066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3F84F9-283A-4C75-866A-0FCEE85DD8FB}"/>
              </a:ext>
            </a:extLst>
          </p:cNvPr>
          <p:cNvCxnSpPr/>
          <p:nvPr/>
        </p:nvCxnSpPr>
        <p:spPr>
          <a:xfrm>
            <a:off x="8416849" y="7674597"/>
            <a:ext cx="1518767" cy="10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0C7A76-00CA-4DFE-8505-B30C67BA9ABC}"/>
              </a:ext>
            </a:extLst>
          </p:cNvPr>
          <p:cNvSpPr txBox="1"/>
          <p:nvPr/>
        </p:nvSpPr>
        <p:spPr>
          <a:xfrm>
            <a:off x="6274856" y="9230573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6B8B21-CF90-4E08-AADA-8A475DB74BCA}"/>
              </a:ext>
            </a:extLst>
          </p:cNvPr>
          <p:cNvSpPr txBox="1"/>
          <p:nvPr/>
        </p:nvSpPr>
        <p:spPr>
          <a:xfrm>
            <a:off x="8008335" y="7661003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BBB23A69-619E-4A75-B377-8EADAEDE3CFE}"/>
              </a:ext>
            </a:extLst>
          </p:cNvPr>
          <p:cNvSpPr/>
          <p:nvPr/>
        </p:nvSpPr>
        <p:spPr bwMode="auto">
          <a:xfrm>
            <a:off x="3911071" y="10593735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59C84258-1006-4892-B163-CE952D2CF6FE}"/>
              </a:ext>
            </a:extLst>
          </p:cNvPr>
          <p:cNvSpPr/>
          <p:nvPr/>
        </p:nvSpPr>
        <p:spPr bwMode="auto">
          <a:xfrm>
            <a:off x="9935615" y="675318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8999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of checks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if/else-if/else... is a series of checks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
If a condition is true, do not proceed to check the following conditions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8BCC1-82E0-43F3-BEA1-14FE2B16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02" y="4804223"/>
            <a:ext cx="8258726" cy="47850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84518-ADC9-4C0E-B86B-A78A3CBAF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program checks the first condition, establishes, 
that it's true and the execution ends.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of checks - 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A9AB2-B9C3-45D8-A066-A8CA8D1D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54" y="5379192"/>
            <a:ext cx="14057895" cy="625600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a = 9;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 4)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		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"Bigger than 4"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 5)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	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"Bigger than 5"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	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"Equal to 9"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B83808DE-4A15-46A4-8FC8-FB2EB2FB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053" y="6588772"/>
            <a:ext cx="5726837" cy="3183747"/>
          </a:xfrm>
          <a:prstGeom prst="wedgeRoundRectCallout">
            <a:avLst>
              <a:gd name="adj1" fmla="val 58814"/>
              <a:gd name="adj2" fmla="val -3203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Displays only "Bigger than 4" on the console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5C6F-99D3-49B3-86E8-E76285893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Receives an integer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Checks its value [0.9]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If the number is greater than 9 prints "too big"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Prints the value with text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 0 to 9 with text</a:t>
            </a:r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242D28-FBEC-4FE9-882B-1F483892B139}"/>
              </a:ext>
            </a:extLst>
          </p:cNvPr>
          <p:cNvGrpSpPr/>
          <p:nvPr/>
        </p:nvGrpSpPr>
        <p:grpSpPr>
          <a:xfrm>
            <a:off x="2832452" y="9395461"/>
            <a:ext cx="15762652" cy="1007768"/>
            <a:chOff x="1383661" y="5286748"/>
            <a:chExt cx="7881839" cy="5039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24669-AD2F-4625-9CAE-77103E8B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661" y="5291747"/>
              <a:ext cx="6858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7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512021-2336-46DC-AB6A-24362CF65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187" y="5286748"/>
              <a:ext cx="1516783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seven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8CEF523F-4ED0-4B7D-BA55-2520E981DA1E}"/>
                </a:ext>
              </a:extLst>
            </p:cNvPr>
            <p:cNvSpPr/>
            <p:nvPr/>
          </p:nvSpPr>
          <p:spPr>
            <a:xfrm>
              <a:off x="2302397" y="5391256"/>
              <a:ext cx="306250" cy="268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B5BCA2-ECE4-4C5B-893E-1E0C5B9E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512" y="5286748"/>
              <a:ext cx="6858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48518E-6AA1-4D2B-8D25-8B78E2FF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316" y="5313580"/>
              <a:ext cx="2058184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too big</a:t>
              </a: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0419F701-D5D1-4DDC-8208-D0DF5EFDC67A}"/>
                </a:ext>
              </a:extLst>
            </p:cNvPr>
            <p:cNvSpPr/>
            <p:nvPr/>
          </p:nvSpPr>
          <p:spPr>
            <a:xfrm>
              <a:off x="6669759" y="5385900"/>
              <a:ext cx="305109" cy="2694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5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1CD4-6A66-67DC-6D56-2BBBD73F8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0 to 9 with text</a:t>
            </a:r>
            <a:endParaRPr lang="bg-BG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64BBD6D-B7AF-4E96-B040-F15D3256F3F6}"/>
              </a:ext>
            </a:extLst>
          </p:cNvPr>
          <p:cNvSpPr txBox="1">
            <a:spLocks/>
          </p:cNvSpPr>
          <p:nvPr/>
        </p:nvSpPr>
        <p:spPr>
          <a:xfrm>
            <a:off x="2860431" y="4511194"/>
            <a:ext cx="19584448" cy="75280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(num == 0)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		 console.log(</a:t>
            </a:r>
            <a:r>
              <a:rPr lang="en-US" sz="5600" dirty="0">
                <a:solidFill>
                  <a:srgbClr val="A31515"/>
                </a:solidFill>
              </a:rPr>
              <a:t>"zero"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else</a:t>
            </a:r>
            <a:r>
              <a:rPr lang="en-US" sz="5600" dirty="0">
                <a:solidFill>
                  <a:srgbClr val="000000"/>
                </a:solidFill>
              </a:rPr>
              <a:t> </a:t>
            </a:r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(num == 2)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			console.log(</a:t>
            </a:r>
            <a:r>
              <a:rPr lang="en-US" sz="5600" dirty="0">
                <a:solidFill>
                  <a:srgbClr val="A31515"/>
                </a:solidFill>
              </a:rPr>
              <a:t>"two"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else if </a:t>
            </a:r>
            <a:r>
              <a:rPr lang="en-US" sz="5600" dirty="0">
                <a:solidFill>
                  <a:srgbClr val="000000"/>
                </a:solidFill>
              </a:rPr>
              <a:t>(num &gt; 9)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			console.log(</a:t>
            </a:r>
            <a:r>
              <a:rPr lang="en-US" sz="5600" dirty="0">
                <a:solidFill>
                  <a:srgbClr val="A31515"/>
                </a:solidFill>
              </a:rPr>
              <a:t>"too big"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  <a:endParaRPr lang="it-IT" sz="5600" dirty="0"/>
          </a:p>
        </p:txBody>
      </p:sp>
    </p:spTree>
    <p:extLst>
      <p:ext uri="{BB962C8B-B14F-4D97-AF65-F5344CB8AC3E}">
        <p14:creationId xmlns:p14="http://schemas.microsoft.com/office/powerpoint/2010/main" val="42016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5C6F-99D3-49B3-86E8-E76285893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Range within which it can be used
Example: The variable price exists only in the if-construct code block</a:t>
            </a:r>
            <a:endParaRPr lang="bg-BG" sz="5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38C990A-0D5A-49E3-AB40-A23B41606B25}"/>
              </a:ext>
            </a:extLst>
          </p:cNvPr>
          <p:cNvSpPr txBox="1">
            <a:spLocks/>
          </p:cNvSpPr>
          <p:nvPr/>
        </p:nvSpPr>
        <p:spPr>
          <a:xfrm>
            <a:off x="2743021" y="6490184"/>
            <a:ext cx="18134419" cy="56361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rgbClr val="0000FF"/>
                </a:solidFill>
              </a:rPr>
              <a:t>let</a:t>
            </a:r>
            <a:r>
              <a:rPr lang="en-US" sz="5600" dirty="0">
                <a:solidFill>
                  <a:srgbClr val="000000"/>
                </a:solidFill>
              </a:rPr>
              <a:t> day = </a:t>
            </a:r>
            <a:r>
              <a:rPr lang="en-US" sz="5600" dirty="0">
                <a:solidFill>
                  <a:srgbClr val="A31515"/>
                </a:solidFill>
              </a:rPr>
              <a:t>"Monday"</a:t>
            </a:r>
            <a:r>
              <a:rPr lang="en-US" sz="5600" dirty="0">
                <a:solidFill>
                  <a:srgbClr val="000000"/>
                </a:solidFill>
              </a:rPr>
              <a:t>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(day == </a:t>
            </a:r>
            <a:r>
              <a:rPr lang="en-US" sz="5600" dirty="0">
                <a:solidFill>
                  <a:srgbClr val="A31515"/>
                </a:solidFill>
              </a:rPr>
              <a:t>"Monday"</a:t>
            </a:r>
            <a:r>
              <a:rPr lang="en-US" sz="5600" dirty="0">
                <a:solidFill>
                  <a:srgbClr val="000000"/>
                </a:solidFill>
              </a:rPr>
              <a:t>) </a:t>
            </a:r>
            <a:r>
              <a:rPr lang="bg-BG" sz="5600" dirty="0">
                <a:solidFill>
                  <a:srgbClr val="000000"/>
                </a:solidFill>
              </a:rPr>
              <a:t>{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   </a:t>
            </a:r>
            <a:r>
              <a:rPr lang="en-US" sz="5600" dirty="0">
                <a:solidFill>
                  <a:srgbClr val="0000FF"/>
                </a:solidFill>
              </a:rPr>
              <a:t>let</a:t>
            </a:r>
            <a:r>
              <a:rPr lang="en-US" sz="5600" dirty="0">
                <a:solidFill>
                  <a:srgbClr val="000000"/>
                </a:solidFill>
              </a:rPr>
              <a:t> price = 5;</a:t>
            </a:r>
          </a:p>
          <a:p>
            <a:r>
              <a:rPr lang="bg-BG" sz="5600" dirty="0">
                <a:solidFill>
                  <a:srgbClr val="000000"/>
                </a:solidFill>
              </a:rPr>
              <a:t>}</a:t>
            </a:r>
            <a:endParaRPr lang="en-US" sz="5600" dirty="0">
              <a:solidFill>
                <a:srgbClr val="000000"/>
              </a:solidFill>
            </a:endParaRPr>
          </a:p>
          <a:p>
            <a:endParaRPr lang="en-US" sz="5600" dirty="0">
              <a:solidFill>
                <a:srgbClr val="000000"/>
              </a:solidFill>
            </a:endParaRPr>
          </a:p>
          <a:p>
            <a:r>
              <a:rPr lang="en-US" sz="5600" dirty="0">
                <a:solidFill>
                  <a:srgbClr val="000000"/>
                </a:solidFill>
              </a:rPr>
              <a:t>console.log(price); </a:t>
            </a:r>
            <a:r>
              <a:rPr lang="en-US" sz="5600" dirty="0">
                <a:solidFill>
                  <a:srgbClr val="008000"/>
                </a:solidFill>
              </a:rPr>
              <a:t>// Error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9742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AA93-69B9-4012-8311-91BCAF517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Write a function that:
Receives the appearance of a geometric figure ("square", "rectangle", "circle" or "triangle")
Calculates the face according to the type of figure
Sample input and output:</a:t>
            </a:r>
            <a:endParaRPr lang="bg-BG" sz="5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1307-7300-4962-A132-F64FE224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on figure</a:t>
            </a:r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6ED77E-B504-459D-9D74-6A65F8E868E0}"/>
              </a:ext>
            </a:extLst>
          </p:cNvPr>
          <p:cNvGrpSpPr/>
          <p:nvPr/>
        </p:nvGrpSpPr>
        <p:grpSpPr>
          <a:xfrm>
            <a:off x="8969247" y="8089400"/>
            <a:ext cx="11426846" cy="3705549"/>
            <a:chOff x="4171568" y="4112535"/>
            <a:chExt cx="5713795" cy="18528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0D154-8D66-412F-96DE-5F0A6064F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334" y="4112535"/>
              <a:ext cx="2035344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square</a:t>
              </a:r>
              <a:r>
                <a:rPr lang="bg-BG" sz="5600" b="1" noProof="1">
                  <a:latin typeface="Consolas" panose="020B0609020204030204" pitchFamily="49" charset="0"/>
                </a:rPr>
                <a:t>, </a:t>
              </a:r>
              <a:r>
                <a:rPr lang="en-US" sz="5600" b="1" noProof="1">
                  <a:latin typeface="Consolas" panose="020B0609020204030204" pitchFamily="49" charset="0"/>
                </a:rPr>
                <a:t>5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5" name="Right Arrow 11">
              <a:extLst>
                <a:ext uri="{FF2B5EF4-FFF2-40B4-BE49-F238E27FC236}">
                  <a16:creationId xmlns:a16="http://schemas.microsoft.com/office/drawing/2014/main" id="{87115FD4-7310-4A08-A93F-1EB3E68D9533}"/>
                </a:ext>
              </a:extLst>
            </p:cNvPr>
            <p:cNvSpPr/>
            <p:nvPr/>
          </p:nvSpPr>
          <p:spPr>
            <a:xfrm>
              <a:off x="8213940" y="4236777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1CB57B-A6CC-4F31-B2FD-BF50A633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663" y="4112536"/>
              <a:ext cx="10287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25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A0B0C9-52A0-4A2E-B379-43868896A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568" y="5488345"/>
              <a:ext cx="3763112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dirty="0">
                  <a:latin typeface="Consolas" panose="020B0609020204030204" pitchFamily="49" charset="0"/>
                </a:rPr>
                <a:t>rectangle</a:t>
              </a:r>
              <a:r>
                <a:rPr lang="bg-BG" sz="5600" b="1" dirty="0">
                  <a:latin typeface="Consolas" panose="020B0609020204030204" pitchFamily="49" charset="0"/>
                </a:rPr>
                <a:t>, </a:t>
              </a:r>
              <a:r>
                <a:rPr lang="en-US" sz="5600" b="1" dirty="0">
                  <a:latin typeface="Consolas" panose="020B0609020204030204" pitchFamily="49" charset="0"/>
                </a:rPr>
                <a:t>10</a:t>
              </a:r>
              <a:r>
                <a:rPr lang="bg-BG" sz="5600" b="1" dirty="0">
                  <a:latin typeface="Consolas" panose="020B0609020204030204" pitchFamily="49" charset="0"/>
                </a:rPr>
                <a:t>, </a:t>
              </a:r>
              <a:r>
                <a:rPr lang="en-US" sz="5600" b="1" dirty="0">
                  <a:latin typeface="Consolas" panose="020B0609020204030204" pitchFamily="49" charset="0"/>
                </a:rPr>
                <a:t>3.5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ight Arrow 11">
              <a:extLst>
                <a:ext uri="{FF2B5EF4-FFF2-40B4-BE49-F238E27FC236}">
                  <a16:creationId xmlns:a16="http://schemas.microsoft.com/office/drawing/2014/main" id="{8169D08C-846A-4B10-A1E8-08C844FAEC0A}"/>
                </a:ext>
              </a:extLst>
            </p:cNvPr>
            <p:cNvSpPr/>
            <p:nvPr/>
          </p:nvSpPr>
          <p:spPr>
            <a:xfrm>
              <a:off x="8205171" y="554757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3B8CA-D48A-46C6-BD68-64730178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663" y="5423333"/>
              <a:ext cx="10287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6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Comparison operators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Conditional statements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Debugging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4F5101-3C69-E16E-494F-55439D9D69EC}"/>
              </a:ext>
            </a:extLst>
          </p:cNvPr>
          <p:cNvGrpSpPr/>
          <p:nvPr/>
        </p:nvGrpSpPr>
        <p:grpSpPr>
          <a:xfrm>
            <a:off x="-4104846" y="2780857"/>
            <a:ext cx="3404500" cy="2972260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8B8F12B5-22C5-1CE3-78D9-4A4642169B7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D08E2-57F6-E33E-C0DD-C3C16F5174AF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34EE9-EC53-CE70-10C0-DDFC0FD77E4E}"/>
              </a:ext>
            </a:extLst>
          </p:cNvPr>
          <p:cNvGrpSpPr/>
          <p:nvPr/>
        </p:nvGrpSpPr>
        <p:grpSpPr>
          <a:xfrm>
            <a:off x="-6512762" y="6094087"/>
            <a:ext cx="3404496" cy="2972263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A94309AB-0CB3-BADE-D8D9-549865D5C34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538EA7-AACF-3ECF-9A0C-6901241A7E6A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EE7DFD-146C-BE23-A3F3-E24506D0C032}"/>
              </a:ext>
            </a:extLst>
          </p:cNvPr>
          <p:cNvGrpSpPr/>
          <p:nvPr/>
        </p:nvGrpSpPr>
        <p:grpSpPr>
          <a:xfrm>
            <a:off x="-9094469" y="9487731"/>
            <a:ext cx="3493755" cy="2972260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35A07728-7D88-9B02-3528-8C4F74942DE2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C807E2-3D96-0499-E5F7-E52EB75C71D5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6" name="Picture 5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3025E204-4B0E-AE1A-38C4-1FC3E970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16" y="5518153"/>
            <a:ext cx="5594725" cy="5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0D2F5-73DA-432F-9C55-3F701D648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Works as a series </a:t>
            </a:r>
            <a:r>
              <a:rPr lang="bg-BG" dirty="0"/>
              <a:t>if/else if/else if…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A854-1040-4A96-ACCD-F0D4D67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switch-case</a:t>
            </a:r>
            <a:endParaRPr lang="bg-BG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B0EAE8-FFCB-43C0-AC67-0E1A503B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391" y="4229855"/>
            <a:ext cx="6705163" cy="90502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A0BB2FA9-0B63-4C4B-AF67-08FA08C8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56" y="4779095"/>
            <a:ext cx="5140305" cy="2792670"/>
          </a:xfrm>
          <a:prstGeom prst="wedgeRoundRectCallout">
            <a:avLst>
              <a:gd name="adj1" fmla="val -62417"/>
              <a:gd name="adj2" fmla="val -34942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The condition in switch case is variable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8F94FF0-D17F-4483-9539-675D45E7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653" y="5893336"/>
            <a:ext cx="5312530" cy="4775635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List conditions (values) for the check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86214-A131-4EED-B64F-F365C2AE5EE5}"/>
              </a:ext>
            </a:extLst>
          </p:cNvPr>
          <p:cNvSpPr/>
          <p:nvPr/>
        </p:nvSpPr>
        <p:spPr>
          <a:xfrm>
            <a:off x="8859777" y="5704143"/>
            <a:ext cx="3447652" cy="4484668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EFB4D5C-C72D-4DA4-88DB-11FE6864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935" y="9959653"/>
            <a:ext cx="8994186" cy="2792672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Code that will run if there is no match with any case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ED1E2-3D0A-433C-BCA8-4779290B564C}"/>
              </a:ext>
            </a:extLst>
          </p:cNvPr>
          <p:cNvSpPr/>
          <p:nvPr/>
        </p:nvSpPr>
        <p:spPr>
          <a:xfrm>
            <a:off x="8859777" y="10188812"/>
            <a:ext cx="3447652" cy="2140047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</p:spTree>
    <p:extLst>
      <p:ext uri="{BB962C8B-B14F-4D97-AF65-F5344CB8AC3E}">
        <p14:creationId xmlns:p14="http://schemas.microsoft.com/office/powerpoint/2010/main" val="12634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9E6C-4891-4EB4-B02D-8A8C82CA4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switch-case, we can execute the same code </a:t>
            </a:r>
            <a:br>
              <a:rPr lang="en-US" dirty="0"/>
            </a:br>
            <a:r>
              <a:rPr lang="en-US" dirty="0"/>
              <a:t>for multiple conditions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50CFF-03A5-4EAE-80AF-2ADB8F3F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cases in switch-case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787AC-F12F-410F-B635-C5BC5DD14CC7}"/>
              </a:ext>
            </a:extLst>
          </p:cNvPr>
          <p:cNvSpPr/>
          <p:nvPr/>
        </p:nvSpPr>
        <p:spPr>
          <a:xfrm>
            <a:off x="13576960" y="5354049"/>
            <a:ext cx="4266922" cy="3700901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1C4C5BF-6B09-42BA-84D3-6183DD69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180" y="5515268"/>
            <a:ext cx="6621259" cy="4938898"/>
          </a:xfrm>
          <a:custGeom>
            <a:avLst/>
            <a:gdLst>
              <a:gd name="connsiteX0" fmla="*/ 0 w 3448050"/>
              <a:gd name="connsiteY0" fmla="*/ 411610 h 2469610"/>
              <a:gd name="connsiteX1" fmla="*/ 411610 w 3448050"/>
              <a:gd name="connsiteY1" fmla="*/ 0 h 2469610"/>
              <a:gd name="connsiteX2" fmla="*/ 574675 w 3448050"/>
              <a:gd name="connsiteY2" fmla="*/ 0 h 2469610"/>
              <a:gd name="connsiteX3" fmla="*/ 574675 w 3448050"/>
              <a:gd name="connsiteY3" fmla="*/ 0 h 2469610"/>
              <a:gd name="connsiteX4" fmla="*/ 1436688 w 3448050"/>
              <a:gd name="connsiteY4" fmla="*/ 0 h 2469610"/>
              <a:gd name="connsiteX5" fmla="*/ 3036440 w 3448050"/>
              <a:gd name="connsiteY5" fmla="*/ 0 h 2469610"/>
              <a:gd name="connsiteX6" fmla="*/ 3448050 w 3448050"/>
              <a:gd name="connsiteY6" fmla="*/ 411610 h 2469610"/>
              <a:gd name="connsiteX7" fmla="*/ 3448050 w 3448050"/>
              <a:gd name="connsiteY7" fmla="*/ 1440606 h 2469610"/>
              <a:gd name="connsiteX8" fmla="*/ 3448050 w 3448050"/>
              <a:gd name="connsiteY8" fmla="*/ 1440606 h 2469610"/>
              <a:gd name="connsiteX9" fmla="*/ 3448050 w 3448050"/>
              <a:gd name="connsiteY9" fmla="*/ 2058008 h 2469610"/>
              <a:gd name="connsiteX10" fmla="*/ 3448050 w 3448050"/>
              <a:gd name="connsiteY10" fmla="*/ 2058000 h 2469610"/>
              <a:gd name="connsiteX11" fmla="*/ 3036440 w 3448050"/>
              <a:gd name="connsiteY11" fmla="*/ 2469610 h 2469610"/>
              <a:gd name="connsiteX12" fmla="*/ 1436688 w 3448050"/>
              <a:gd name="connsiteY12" fmla="*/ 2469610 h 2469610"/>
              <a:gd name="connsiteX13" fmla="*/ 574675 w 3448050"/>
              <a:gd name="connsiteY13" fmla="*/ 2469610 h 2469610"/>
              <a:gd name="connsiteX14" fmla="*/ 574675 w 3448050"/>
              <a:gd name="connsiteY14" fmla="*/ 2469610 h 2469610"/>
              <a:gd name="connsiteX15" fmla="*/ 411610 w 3448050"/>
              <a:gd name="connsiteY15" fmla="*/ 2469610 h 2469610"/>
              <a:gd name="connsiteX16" fmla="*/ 0 w 3448050"/>
              <a:gd name="connsiteY16" fmla="*/ 2058000 h 2469610"/>
              <a:gd name="connsiteX17" fmla="*/ 0 w 3448050"/>
              <a:gd name="connsiteY17" fmla="*/ 2058008 h 2469610"/>
              <a:gd name="connsiteX18" fmla="*/ -426007 w 3448050"/>
              <a:gd name="connsiteY18" fmla="*/ 1572821 h 2469610"/>
              <a:gd name="connsiteX19" fmla="*/ 0 w 3448050"/>
              <a:gd name="connsiteY19" fmla="*/ 1440606 h 2469610"/>
              <a:gd name="connsiteX20" fmla="*/ 0 w 3448050"/>
              <a:gd name="connsiteY20" fmla="*/ 411610 h 2469610"/>
              <a:gd name="connsiteX0" fmla="*/ 0 w 3448050"/>
              <a:gd name="connsiteY0" fmla="*/ 411610 h 2469610"/>
              <a:gd name="connsiteX1" fmla="*/ 411610 w 3448050"/>
              <a:gd name="connsiteY1" fmla="*/ 0 h 2469610"/>
              <a:gd name="connsiteX2" fmla="*/ 574675 w 3448050"/>
              <a:gd name="connsiteY2" fmla="*/ 0 h 2469610"/>
              <a:gd name="connsiteX3" fmla="*/ 574675 w 3448050"/>
              <a:gd name="connsiteY3" fmla="*/ 0 h 2469610"/>
              <a:gd name="connsiteX4" fmla="*/ 1436688 w 3448050"/>
              <a:gd name="connsiteY4" fmla="*/ 0 h 2469610"/>
              <a:gd name="connsiteX5" fmla="*/ 3036440 w 3448050"/>
              <a:gd name="connsiteY5" fmla="*/ 0 h 2469610"/>
              <a:gd name="connsiteX6" fmla="*/ 3448050 w 3448050"/>
              <a:gd name="connsiteY6" fmla="*/ 411610 h 2469610"/>
              <a:gd name="connsiteX7" fmla="*/ 3448050 w 3448050"/>
              <a:gd name="connsiteY7" fmla="*/ 1440606 h 2469610"/>
              <a:gd name="connsiteX8" fmla="*/ 3448050 w 3448050"/>
              <a:gd name="connsiteY8" fmla="*/ 1440606 h 2469610"/>
              <a:gd name="connsiteX9" fmla="*/ 3448050 w 3448050"/>
              <a:gd name="connsiteY9" fmla="*/ 2058008 h 2469610"/>
              <a:gd name="connsiteX10" fmla="*/ 3448050 w 3448050"/>
              <a:gd name="connsiteY10" fmla="*/ 2058000 h 2469610"/>
              <a:gd name="connsiteX11" fmla="*/ 3036440 w 3448050"/>
              <a:gd name="connsiteY11" fmla="*/ 2469610 h 2469610"/>
              <a:gd name="connsiteX12" fmla="*/ 1436688 w 3448050"/>
              <a:gd name="connsiteY12" fmla="*/ 2469610 h 2469610"/>
              <a:gd name="connsiteX13" fmla="*/ 574675 w 3448050"/>
              <a:gd name="connsiteY13" fmla="*/ 2469610 h 2469610"/>
              <a:gd name="connsiteX14" fmla="*/ 574675 w 3448050"/>
              <a:gd name="connsiteY14" fmla="*/ 2469610 h 2469610"/>
              <a:gd name="connsiteX15" fmla="*/ 411610 w 3448050"/>
              <a:gd name="connsiteY15" fmla="*/ 2469610 h 2469610"/>
              <a:gd name="connsiteX16" fmla="*/ 0 w 3448050"/>
              <a:gd name="connsiteY16" fmla="*/ 2058000 h 2469610"/>
              <a:gd name="connsiteX17" fmla="*/ 0 w 3448050"/>
              <a:gd name="connsiteY17" fmla="*/ 2058008 h 2469610"/>
              <a:gd name="connsiteX18" fmla="*/ 0 w 3448050"/>
              <a:gd name="connsiteY18" fmla="*/ 1440606 h 2469610"/>
              <a:gd name="connsiteX19" fmla="*/ 0 w 3448050"/>
              <a:gd name="connsiteY19" fmla="*/ 411610 h 246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8050" h="2469610">
                <a:moveTo>
                  <a:pt x="0" y="411610"/>
                </a:moveTo>
                <a:cubicBezTo>
                  <a:pt x="0" y="184284"/>
                  <a:pt x="184284" y="0"/>
                  <a:pt x="411610" y="0"/>
                </a:cubicBezTo>
                <a:lnTo>
                  <a:pt x="574675" y="0"/>
                </a:lnTo>
                <a:lnTo>
                  <a:pt x="574675" y="0"/>
                </a:lnTo>
                <a:lnTo>
                  <a:pt x="1436688" y="0"/>
                </a:lnTo>
                <a:lnTo>
                  <a:pt x="3036440" y="0"/>
                </a:lnTo>
                <a:cubicBezTo>
                  <a:pt x="3263766" y="0"/>
                  <a:pt x="3448050" y="184284"/>
                  <a:pt x="3448050" y="411610"/>
                </a:cubicBezTo>
                <a:lnTo>
                  <a:pt x="3448050" y="1440606"/>
                </a:lnTo>
                <a:lnTo>
                  <a:pt x="3448050" y="1440606"/>
                </a:lnTo>
                <a:lnTo>
                  <a:pt x="3448050" y="2058008"/>
                </a:lnTo>
                <a:lnTo>
                  <a:pt x="3448050" y="2058000"/>
                </a:lnTo>
                <a:cubicBezTo>
                  <a:pt x="3448050" y="2285326"/>
                  <a:pt x="3263766" y="2469610"/>
                  <a:pt x="3036440" y="2469610"/>
                </a:cubicBezTo>
                <a:lnTo>
                  <a:pt x="1436688" y="2469610"/>
                </a:lnTo>
                <a:lnTo>
                  <a:pt x="574675" y="2469610"/>
                </a:lnTo>
                <a:lnTo>
                  <a:pt x="574675" y="2469610"/>
                </a:lnTo>
                <a:lnTo>
                  <a:pt x="411610" y="2469610"/>
                </a:lnTo>
                <a:cubicBezTo>
                  <a:pt x="184284" y="2469610"/>
                  <a:pt x="0" y="2285326"/>
                  <a:pt x="0" y="2058000"/>
                </a:cubicBezTo>
                <a:lnTo>
                  <a:pt x="0" y="2058008"/>
                </a:lnTo>
                <a:lnTo>
                  <a:pt x="0" y="1440606"/>
                </a:lnTo>
                <a:lnTo>
                  <a:pt x="0" y="411610"/>
                </a:lnTo>
                <a:close/>
              </a:path>
            </a:pathLst>
          </a:cu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The code will be executed if any of the three conditions in the series is true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A5FDAA-8EE2-4BA7-A80B-F3C1BF8A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690" y="4488561"/>
            <a:ext cx="6213071" cy="849678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bg-BG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AD99-F4B4-43E4-9AE1-7102E054F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CFA7-DEB7-4CFE-B43D-2AFB98F96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A672-181B-4AF4-84C0-1E782E39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Simple debugger operations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4E333-E835-4B3C-AF8F-8CE6ACFCE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59" y="5257489"/>
            <a:ext cx="4121562" cy="41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591B-3612-4497-95B6-0036682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3227-C946-47F6-AB50-A4E663A17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monitoring the implementation </a:t>
            </a:r>
            <a:br>
              <a:rPr lang="en-US" dirty="0"/>
            </a:br>
            <a:r>
              <a:rPr lang="en-US" dirty="0"/>
              <a:t>of the program</a:t>
            </a:r>
          </a:p>
          <a:p>
            <a:r>
              <a:rPr lang="en-US" dirty="0"/>
              <a:t>This allows us to detect errors in the code (bugs)</a:t>
            </a:r>
            <a:endParaRPr lang="ru-RU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8049A531-E996-407B-BD86-B3CE73D86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052" y="7894252"/>
            <a:ext cx="4190921" cy="1324698"/>
          </a:xfrm>
          <a:prstGeom prst="wedgeRoundRectCallout">
            <a:avLst>
              <a:gd name="adj1" fmla="val 65049"/>
              <a:gd name="adj2" fmla="val 10355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Breakpoint</a:t>
            </a:r>
            <a:endParaRPr lang="bg-BG" sz="56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CAFE8-AC2A-4962-8953-CBA88CB0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5574" y="6146629"/>
            <a:ext cx="7320821" cy="683872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9977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591B-3612-4497-95B6-0036682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3227-C946-47F6-AB50-A4E663A17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Pressing [F5] will start the program in </a:t>
            </a:r>
            <a:br>
              <a:rPr lang="en-US" dirty="0"/>
            </a:br>
            <a:r>
              <a:rPr lang="en-US" dirty="0"/>
              <a:t>debug mode</a:t>
            </a:r>
          </a:p>
          <a:p>
            <a:r>
              <a:rPr lang="en-US" dirty="0"/>
              <a:t>We can move on to the next step with [F10]</a:t>
            </a:r>
          </a:p>
          <a:p>
            <a:r>
              <a:rPr lang="en-US" dirty="0"/>
              <a:t>We can create [F9] stoppers – breakpoints
We can get to them directly using [F9]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41E6A-38AE-4BC8-B23F-31228B2B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62" y="7807267"/>
            <a:ext cx="8629088" cy="489553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29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34FBE-B5C7-4AB8-B546-40DCD974C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2665" y="7386574"/>
            <a:ext cx="14500606" cy="1737360"/>
          </a:xfrm>
        </p:spPr>
        <p:txBody>
          <a:bodyPr/>
          <a:lstStyle/>
          <a:p>
            <a:r>
              <a:rPr lang="en-US" dirty="0"/>
              <a:t>Nested conditional 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548F4-D8F6-4D69-A996-75EC3FD35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DB291-9B53-4B31-AADA-9727CFAE6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Only when the first condition is met the nested check </a:t>
            </a:r>
            <a:br>
              <a:rPr lang="en-US" dirty="0"/>
            </a:br>
            <a:r>
              <a:rPr lang="en-US" dirty="0"/>
              <a:t>is reached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C2C72A-FBDC-4372-8F99-1B78035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3C01FB-165E-42DE-8DB9-DBB4F7E8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11" y="5187697"/>
            <a:ext cx="18591590" cy="649889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(condition1)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"condition1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(condition2)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"condition2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"condition2 not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E7B00-CB0B-4F5B-9340-BE339C983EC8}"/>
              </a:ext>
            </a:extLst>
          </p:cNvPr>
          <p:cNvSpPr/>
          <p:nvPr/>
        </p:nvSpPr>
        <p:spPr>
          <a:xfrm>
            <a:off x="4027451" y="6723027"/>
            <a:ext cx="16021541" cy="300109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600">
              <a:solidFill>
                <a:schemeClr val="accent1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D46484D-1D49-4D07-B976-FB8B02A1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3431" y="10192721"/>
            <a:ext cx="9018029" cy="106673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Nested if construction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2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receives:
Age
Gender
Prints an address according to the data entered, as shown in the diagram (in the next slide)
Sample input and output: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by age and gender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7DA6F4-04CF-401D-B8C8-B903677C41BA}"/>
              </a:ext>
            </a:extLst>
          </p:cNvPr>
          <p:cNvGrpSpPr/>
          <p:nvPr/>
        </p:nvGrpSpPr>
        <p:grpSpPr>
          <a:xfrm>
            <a:off x="5817212" y="9994558"/>
            <a:ext cx="4242818" cy="1692772"/>
            <a:chOff x="1684152" y="5496496"/>
            <a:chExt cx="2121547" cy="8464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2445AD-675B-4CB6-8ADE-EBA19479F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46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506D32-D46A-4775-BEAB-10C43FA7C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5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6B0E169-7F3A-4756-8126-B003D4264C90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D800CE-704B-44B8-B99C-BE54FBBE01AB}"/>
              </a:ext>
            </a:extLst>
          </p:cNvPr>
          <p:cNvGrpSpPr/>
          <p:nvPr/>
        </p:nvGrpSpPr>
        <p:grpSpPr>
          <a:xfrm>
            <a:off x="11783561" y="9994558"/>
            <a:ext cx="3725921" cy="1692772"/>
            <a:chOff x="4307530" y="5496496"/>
            <a:chExt cx="1863082" cy="8464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007DC5-9E17-441E-8074-9E698E8F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46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8BF259-A0DC-411E-AF76-59C2641A3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5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4BF2258-E7FE-4097-893F-4BCBAA6A23F0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</p:spTree>
    <p:extLst>
      <p:ext uri="{BB962C8B-B14F-4D97-AF65-F5344CB8AC3E}">
        <p14:creationId xmlns:p14="http://schemas.microsoft.com/office/powerpoint/2010/main" val="42015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56950-A366-47F5-563C-B66BF109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BCD3-5F45-4074-A858-3123547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bg-B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96DD9D-8BF4-431E-B941-44720DFC9A1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862742" y="3628587"/>
            <a:ext cx="0" cy="11565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DBBCCA3-C63D-464F-90C4-F512489DAC45}"/>
              </a:ext>
            </a:extLst>
          </p:cNvPr>
          <p:cNvSpPr/>
          <p:nvPr/>
        </p:nvSpPr>
        <p:spPr>
          <a:xfrm>
            <a:off x="553333" y="11697744"/>
            <a:ext cx="5290532" cy="996865"/>
          </a:xfrm>
          <a:prstGeom prst="parallelogram">
            <a:avLst>
              <a:gd name="adj" fmla="val 5521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"Miss"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9A6B394-7DFD-40F8-8553-46912E3CCA27}"/>
              </a:ext>
            </a:extLst>
          </p:cNvPr>
          <p:cNvSpPr/>
          <p:nvPr/>
        </p:nvSpPr>
        <p:spPr>
          <a:xfrm>
            <a:off x="11383966" y="11689546"/>
            <a:ext cx="5682968" cy="1013252"/>
          </a:xfrm>
          <a:prstGeom prst="parallelogram">
            <a:avLst>
              <a:gd name="adj" fmla="val 4030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"Master" 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E540B59-A3A9-4C31-A9C3-86994B11563D}"/>
              </a:ext>
            </a:extLst>
          </p:cNvPr>
          <p:cNvSpPr/>
          <p:nvPr/>
        </p:nvSpPr>
        <p:spPr bwMode="auto">
          <a:xfrm>
            <a:off x="8339942" y="2550936"/>
            <a:ext cx="5380256" cy="157677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CAD50D-CBFA-4ED1-917C-0F2F6926AE7E}"/>
              </a:ext>
            </a:extLst>
          </p:cNvPr>
          <p:cNvGrpSpPr/>
          <p:nvPr/>
        </p:nvGrpSpPr>
        <p:grpSpPr>
          <a:xfrm>
            <a:off x="4039597" y="7921183"/>
            <a:ext cx="3652602" cy="3164274"/>
            <a:chOff x="2696312" y="3142293"/>
            <a:chExt cx="1826420" cy="1582240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DE3D48A-276C-42F9-85DB-1E6698FAFC17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0D919-7452-408A-8875-9DD529F14646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4800" dirty="0">
                  <a:solidFill>
                    <a:schemeClr val="tx2"/>
                  </a:solidFill>
                </a:rPr>
                <a:t>age &lt; 16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F4739C-B9C0-43D0-8935-D0D06F1BC006}"/>
              </a:ext>
            </a:extLst>
          </p:cNvPr>
          <p:cNvSpPr txBox="1"/>
          <p:nvPr/>
        </p:nvSpPr>
        <p:spPr>
          <a:xfrm>
            <a:off x="6356467" y="5426262"/>
            <a:ext cx="154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53A87A-B9AD-4C10-BCD9-433D540978E9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3198600" y="9503319"/>
            <a:ext cx="840997" cy="21944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F56B5-B6F9-4622-B3CD-AA9F43BE77C8}"/>
              </a:ext>
            </a:extLst>
          </p:cNvPr>
          <p:cNvSpPr txBox="1"/>
          <p:nvPr/>
        </p:nvSpPr>
        <p:spPr>
          <a:xfrm>
            <a:off x="8747617" y="9735024"/>
            <a:ext cx="227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9CDECF-9182-4895-B88B-963CB2935D99}"/>
              </a:ext>
            </a:extLst>
          </p:cNvPr>
          <p:cNvCxnSpPr>
            <a:cxnSpLocks/>
            <a:stCxn id="9" idx="3"/>
            <a:endCxn id="36" idx="0"/>
          </p:cNvCxnSpPr>
          <p:nvPr/>
        </p:nvCxnSpPr>
        <p:spPr>
          <a:xfrm>
            <a:off x="7692199" y="9503320"/>
            <a:ext cx="855284" cy="219442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9C640-00E9-4F69-905D-B545AB85E173}"/>
              </a:ext>
            </a:extLst>
          </p:cNvPr>
          <p:cNvGrpSpPr/>
          <p:nvPr/>
        </p:nvGrpSpPr>
        <p:grpSpPr>
          <a:xfrm>
            <a:off x="15240632" y="7958688"/>
            <a:ext cx="3652602" cy="3164274"/>
            <a:chOff x="2357157" y="4108502"/>
            <a:chExt cx="1826420" cy="158224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F8218D2-9667-43EC-8663-D67C4CA38468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504CCF-D06A-433D-9BB4-F8C419FF5E0D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4800" dirty="0">
                  <a:solidFill>
                    <a:schemeClr val="tx2"/>
                  </a:solidFill>
                </a:rPr>
                <a:t>age &lt; 16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F681AA-869B-4EFE-8D98-7994602EC119}"/>
              </a:ext>
            </a:extLst>
          </p:cNvPr>
          <p:cNvSpPr txBox="1"/>
          <p:nvPr/>
        </p:nvSpPr>
        <p:spPr>
          <a:xfrm>
            <a:off x="12336143" y="9738324"/>
            <a:ext cx="188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4814DB-04D8-4CFB-99C7-ADBF01738DA3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V="1">
            <a:off x="14429624" y="9540825"/>
            <a:ext cx="811007" cy="21487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3BF7DB-F1D5-4EA7-9DE4-9F70429B38D5}"/>
              </a:ext>
            </a:extLst>
          </p:cNvPr>
          <p:cNvSpPr txBox="1"/>
          <p:nvPr/>
        </p:nvSpPr>
        <p:spPr>
          <a:xfrm>
            <a:off x="20629168" y="9649198"/>
            <a:ext cx="21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B742C60-3D61-4B74-B76B-E63CA101D041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18893234" y="9540825"/>
            <a:ext cx="1735935" cy="1991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7A350CD-7E8A-473E-9C3B-E847323D2077}"/>
              </a:ext>
            </a:extLst>
          </p:cNvPr>
          <p:cNvSpPr/>
          <p:nvPr/>
        </p:nvSpPr>
        <p:spPr>
          <a:xfrm>
            <a:off x="18379756" y="11532509"/>
            <a:ext cx="4498825" cy="1013252"/>
          </a:xfrm>
          <a:prstGeom prst="parallelogram">
            <a:avLst>
              <a:gd name="adj" fmla="val 4030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"Mr."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C98A9-5BFF-4F53-9C44-7A6B733982E4}"/>
              </a:ext>
            </a:extLst>
          </p:cNvPr>
          <p:cNvGrpSpPr/>
          <p:nvPr/>
        </p:nvGrpSpPr>
        <p:grpSpPr>
          <a:xfrm>
            <a:off x="8171946" y="4785138"/>
            <a:ext cx="5548251" cy="4045231"/>
            <a:chOff x="5211018" y="1771424"/>
            <a:chExt cx="2774306" cy="2022747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045FCE27-0E9B-4C2C-BC12-3F2E0AA32416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E8C04B-55D1-4566-9C63-C02A952DC1CE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5400" dirty="0">
                  <a:solidFill>
                    <a:schemeClr val="tx2"/>
                  </a:solidFill>
                </a:rPr>
                <a:t>gender </a:t>
              </a:r>
              <a:r>
                <a:rPr lang="en-US" sz="5400">
                  <a:solidFill>
                    <a:schemeClr val="tx2"/>
                  </a:solidFill>
                </a:rPr>
                <a:t>equals </a:t>
              </a:r>
              <a:r>
                <a:rPr lang="bg-BG" sz="5400">
                  <a:solidFill>
                    <a:schemeClr val="tx2"/>
                  </a:solidFill>
                </a:rPr>
                <a:t>'</a:t>
              </a:r>
              <a:r>
                <a:rPr lang="en-US" sz="5400">
                  <a:solidFill>
                    <a:schemeClr val="tx2"/>
                  </a:solidFill>
                </a:rPr>
                <a:t>f</a:t>
              </a:r>
              <a:r>
                <a:rPr lang="bg-BG" sz="5400" dirty="0">
                  <a:solidFill>
                    <a:schemeClr val="tx2"/>
                  </a:solidFill>
                </a:rPr>
                <a:t>'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EEA3108-8191-4C64-9306-7B1FFE08104D}"/>
              </a:ext>
            </a:extLst>
          </p:cNvPr>
          <p:cNvSpPr txBox="1"/>
          <p:nvPr/>
        </p:nvSpPr>
        <p:spPr>
          <a:xfrm flipH="1">
            <a:off x="14539093" y="5607067"/>
            <a:ext cx="199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D03ADE1-92AD-45B2-BE26-93F00F96260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3687617" y="6670997"/>
            <a:ext cx="3379316" cy="13309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A3F556-2EDE-4D97-BEFA-7930A83CBB16}"/>
              </a:ext>
            </a:extLst>
          </p:cNvPr>
          <p:cNvCxnSpPr>
            <a:cxnSpLocks/>
            <a:stCxn id="29" idx="1"/>
            <a:endCxn id="9" idx="0"/>
          </p:cNvCxnSpPr>
          <p:nvPr/>
        </p:nvCxnSpPr>
        <p:spPr>
          <a:xfrm rot="10800000" flipV="1">
            <a:off x="5865901" y="6711818"/>
            <a:ext cx="2306048" cy="120936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ECE36C2C-DBE4-4C86-8690-AAAE962C8596}"/>
              </a:ext>
            </a:extLst>
          </p:cNvPr>
          <p:cNvSpPr/>
          <p:nvPr/>
        </p:nvSpPr>
        <p:spPr>
          <a:xfrm>
            <a:off x="6005238" y="11697742"/>
            <a:ext cx="5084491" cy="996865"/>
          </a:xfrm>
          <a:prstGeom prst="parallelogram">
            <a:avLst>
              <a:gd name="adj" fmla="val 5521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"Ms."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FFD5AF-67E7-40E9-B37A-5C4D2EA0337E}"/>
              </a:ext>
            </a:extLst>
          </p:cNvPr>
          <p:cNvSpPr txBox="1"/>
          <p:nvPr/>
        </p:nvSpPr>
        <p:spPr>
          <a:xfrm>
            <a:off x="1207207" y="9584932"/>
            <a:ext cx="188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688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5" grpId="0"/>
      <p:bldP spid="21" grpId="0"/>
      <p:bldP spid="24" grpId="0"/>
      <p:bldP spid="26" grpId="0" animBg="1"/>
      <p:bldP spid="31" grpId="0"/>
      <p:bldP spid="36" grpId="0" animBg="1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that:
Receives as parameters:
Product name, city and quantity
Calculate its price according to the table: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store - Task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256AC1-DC25-4EAA-B780-008EF62F8994}"/>
              </a:ext>
            </a:extLst>
          </p:cNvPr>
          <p:cNvGraphicFramePr>
            <a:graphicFrameLocks noGrp="1"/>
          </p:cNvGraphicFramePr>
          <p:nvPr/>
        </p:nvGraphicFramePr>
        <p:xfrm>
          <a:off x="3098844" y="7743368"/>
          <a:ext cx="18184723" cy="384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0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6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4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City/product</a:t>
                      </a:r>
                      <a:endParaRPr kumimoji="1" lang="bg-BG" sz="5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chips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5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736623" y="3650136"/>
            <a:ext cx="12909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Nested conditional statements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Logical operators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313DC-6967-AE2F-816B-B9B24C1B4A36}"/>
              </a:ext>
            </a:extLst>
          </p:cNvPr>
          <p:cNvGrpSpPr/>
          <p:nvPr/>
        </p:nvGrpSpPr>
        <p:grpSpPr>
          <a:xfrm>
            <a:off x="2174034" y="-10901602"/>
            <a:ext cx="3404500" cy="2972260"/>
            <a:chOff x="759115" y="1338128"/>
            <a:chExt cx="703262" cy="613975"/>
          </a:xfrm>
        </p:grpSpPr>
        <p:sp>
          <p:nvSpPr>
            <p:cNvPr id="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6AAB32C-5242-E9A3-F615-F0A02EE5C39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42CAF6-4448-94C1-AD1F-1C03138FB9F5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4B14B-C551-0CE9-E701-A23C9E04309F}"/>
              </a:ext>
            </a:extLst>
          </p:cNvPr>
          <p:cNvGrpSpPr/>
          <p:nvPr/>
        </p:nvGrpSpPr>
        <p:grpSpPr>
          <a:xfrm>
            <a:off x="2174038" y="-7588372"/>
            <a:ext cx="3404496" cy="2972263"/>
            <a:chOff x="761807" y="2099096"/>
            <a:chExt cx="703261" cy="613975"/>
          </a:xfrm>
        </p:grpSpPr>
        <p:sp>
          <p:nvSpPr>
            <p:cNvPr id="18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2034302A-2F7E-019F-15D2-8AE6EE10F29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876324-C95C-4CCF-897F-4713BA9FF300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8407F-A36A-B1DD-3A05-B569B37904EF}"/>
              </a:ext>
            </a:extLst>
          </p:cNvPr>
          <p:cNvGrpSpPr/>
          <p:nvPr/>
        </p:nvGrpSpPr>
        <p:grpSpPr>
          <a:xfrm>
            <a:off x="2152651" y="-4194728"/>
            <a:ext cx="3493755" cy="2972260"/>
            <a:chOff x="756722" y="2811160"/>
            <a:chExt cx="721699" cy="613975"/>
          </a:xfrm>
        </p:grpSpPr>
        <p:sp>
          <p:nvSpPr>
            <p:cNvPr id="21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5C7BE2-76A8-91CE-A22C-244912B2E8F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226CEE-5D2E-F6CF-9281-1BC8AE2456A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5" name="Picture 4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8648AF95-79B3-40C9-BB23-79BD20D7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16" y="5518153"/>
            <a:ext cx="5594725" cy="5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input and output: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E279DE-A9C1-4C1C-8D5F-118D063F42BB}"/>
              </a:ext>
            </a:extLst>
          </p:cNvPr>
          <p:cNvGrpSpPr/>
          <p:nvPr/>
        </p:nvGrpSpPr>
        <p:grpSpPr>
          <a:xfrm>
            <a:off x="2263642" y="5038708"/>
            <a:ext cx="5795603" cy="2677656"/>
            <a:chOff x="1217612" y="3175610"/>
            <a:chExt cx="2897990" cy="1338915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DD54C21-C474-4174-A75A-BDA192AA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EE9681E5-22A0-4A3E-BB1F-9CBACE3D3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rrow: Right 14">
              <a:extLst>
                <a:ext uri="{FF2B5EF4-FFF2-40B4-BE49-F238E27FC236}">
                  <a16:creationId xmlns:a16="http://schemas.microsoft.com/office/drawing/2014/main" id="{05FC32DC-351C-4457-9781-AD6085CE5F7C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5ACD4FAF-231A-42EA-9BD2-74EDC1B07B15}"/>
              </a:ext>
            </a:extLst>
          </p:cNvPr>
          <p:cNvGrpSpPr/>
          <p:nvPr/>
        </p:nvGrpSpPr>
        <p:grpSpPr>
          <a:xfrm>
            <a:off x="9122126" y="5029321"/>
            <a:ext cx="6131809" cy="2677656"/>
            <a:chOff x="4382137" y="3100717"/>
            <a:chExt cx="3066104" cy="1338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5924CA-5859-4B03-8843-D8B2AE15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chips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13CED9-86A2-47A7-8993-264CF936D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EB3D698A-BB11-429E-9436-13964451FE15}"/>
              </a:ext>
            </a:extLst>
          </p:cNvPr>
          <p:cNvGrpSpPr/>
          <p:nvPr/>
        </p:nvGrpSpPr>
        <p:grpSpPr>
          <a:xfrm>
            <a:off x="16631922" y="5029320"/>
            <a:ext cx="5806844" cy="2677656"/>
            <a:chOff x="7614176" y="3087394"/>
            <a:chExt cx="2903611" cy="1338915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A18FF92-2C3C-4DE9-A37D-D3BBBF71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F49649F7-6066-4AC4-A02B-D0DBD5DB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BB5C3-7F19-3D1A-6B40-75699EC48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BCD3-5F45-4074-A858-3123547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bg-BG" dirty="0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AC7CAE4-D0D6-418C-A9C7-527D12F322A1}"/>
              </a:ext>
            </a:extLst>
          </p:cNvPr>
          <p:cNvSpPr/>
          <p:nvPr/>
        </p:nvSpPr>
        <p:spPr bwMode="auto">
          <a:xfrm>
            <a:off x="9728967" y="1870516"/>
            <a:ext cx="5093482" cy="1028035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0E4386-29D0-4CCB-814A-D86C317EBF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12147203" y="2898550"/>
            <a:ext cx="23314" cy="782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5E638-D85C-48BC-9401-6C582BC91633}"/>
              </a:ext>
            </a:extLst>
          </p:cNvPr>
          <p:cNvSpPr/>
          <p:nvPr/>
        </p:nvSpPr>
        <p:spPr bwMode="auto">
          <a:xfrm>
            <a:off x="9728967" y="3680783"/>
            <a:ext cx="4883100" cy="119320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DD624F-8E28-40E2-90A1-FF93F02E9AB5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12170518" y="4873986"/>
            <a:ext cx="2" cy="512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62256F-846D-46A5-AE7A-8D308893AC11}"/>
              </a:ext>
            </a:extLst>
          </p:cNvPr>
          <p:cNvSpPr/>
          <p:nvPr/>
        </p:nvSpPr>
        <p:spPr bwMode="auto">
          <a:xfrm>
            <a:off x="1653626" y="11713144"/>
            <a:ext cx="4446111" cy="121912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1.20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D8A747-6D89-46E4-AAF6-ED372DBE41E8}"/>
              </a:ext>
            </a:extLst>
          </p:cNvPr>
          <p:cNvSpPr/>
          <p:nvPr/>
        </p:nvSpPr>
        <p:spPr bwMode="auto">
          <a:xfrm>
            <a:off x="14612068" y="8617086"/>
            <a:ext cx="7406882" cy="15697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cities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products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399C77-0EEA-4DFC-8BB1-FE023631BAC0}"/>
              </a:ext>
            </a:extLst>
          </p:cNvPr>
          <p:cNvSpPr/>
          <p:nvPr/>
        </p:nvSpPr>
        <p:spPr bwMode="auto">
          <a:xfrm>
            <a:off x="8565916" y="11725915"/>
            <a:ext cx="7581678" cy="15619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products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set price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5AA1580E-204E-4CC6-8776-E3CC37AF67B5}"/>
              </a:ext>
            </a:extLst>
          </p:cNvPr>
          <p:cNvSpPr/>
          <p:nvPr/>
        </p:nvSpPr>
        <p:spPr bwMode="auto">
          <a:xfrm>
            <a:off x="10341839" y="5386762"/>
            <a:ext cx="3657360" cy="3049681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87B282-60A5-4D7A-B8C7-DCABC8E4868C}"/>
              </a:ext>
            </a:extLst>
          </p:cNvPr>
          <p:cNvCxnSpPr>
            <a:cxnSpLocks/>
            <a:stCxn id="47" idx="1"/>
            <a:endCxn id="56" idx="0"/>
          </p:cNvCxnSpPr>
          <p:nvPr/>
        </p:nvCxnSpPr>
        <p:spPr>
          <a:xfrm rot="10800000" flipV="1">
            <a:off x="8253106" y="6911602"/>
            <a:ext cx="2088732" cy="7218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497ED1-B61A-4EB8-8720-F62E3FA4E588}"/>
              </a:ext>
            </a:extLst>
          </p:cNvPr>
          <p:cNvSpPr txBox="1"/>
          <p:nvPr/>
        </p:nvSpPr>
        <p:spPr>
          <a:xfrm>
            <a:off x="8563732" y="5816453"/>
            <a:ext cx="173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AC0343F-600E-4E69-A535-289254AF649D}"/>
              </a:ext>
            </a:extLst>
          </p:cNvPr>
          <p:cNvCxnSpPr>
            <a:cxnSpLocks/>
            <a:stCxn id="47" idx="3"/>
            <a:endCxn id="43" idx="0"/>
          </p:cNvCxnSpPr>
          <p:nvPr/>
        </p:nvCxnSpPr>
        <p:spPr>
          <a:xfrm>
            <a:off x="13999198" y="6911603"/>
            <a:ext cx="4316311" cy="17054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173B3-0A74-4661-815B-8B59BE9C4569}"/>
              </a:ext>
            </a:extLst>
          </p:cNvPr>
          <p:cNvSpPr txBox="1"/>
          <p:nvPr/>
        </p:nvSpPr>
        <p:spPr>
          <a:xfrm>
            <a:off x="14391551" y="5816450"/>
            <a:ext cx="234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98DACE0A-AA80-4C9A-9EE8-586EBCC06B24}"/>
              </a:ext>
            </a:extLst>
          </p:cNvPr>
          <p:cNvSpPr/>
          <p:nvPr/>
        </p:nvSpPr>
        <p:spPr bwMode="auto">
          <a:xfrm>
            <a:off x="6424426" y="7633477"/>
            <a:ext cx="3657360" cy="3504972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591A8D-2D16-4636-AC08-EA93E8865EDD}"/>
              </a:ext>
            </a:extLst>
          </p:cNvPr>
          <p:cNvCxnSpPr>
            <a:cxnSpLocks/>
            <a:stCxn id="57" idx="1"/>
            <a:endCxn id="42" idx="0"/>
          </p:cNvCxnSpPr>
          <p:nvPr/>
        </p:nvCxnSpPr>
        <p:spPr>
          <a:xfrm rot="10800000" flipV="1">
            <a:off x="3876681" y="9385964"/>
            <a:ext cx="2255129" cy="23271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3188C5-E286-414A-BBA7-F7F18789A4BC}"/>
              </a:ext>
            </a:extLst>
          </p:cNvPr>
          <p:cNvSpPr txBox="1"/>
          <p:nvPr/>
        </p:nvSpPr>
        <p:spPr>
          <a:xfrm>
            <a:off x="4424647" y="8522731"/>
            <a:ext cx="156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4BADDA-C5C8-452C-9886-52B444776621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10681291" y="9385963"/>
            <a:ext cx="1675465" cy="233995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42D50A-C8F0-478E-9639-2BEB28FB9FC9}"/>
              </a:ext>
            </a:extLst>
          </p:cNvPr>
          <p:cNvSpPr txBox="1"/>
          <p:nvPr/>
        </p:nvSpPr>
        <p:spPr>
          <a:xfrm>
            <a:off x="10676513" y="8522729"/>
            <a:ext cx="173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77010-B71A-4F35-B8AF-8495EA950DA2}"/>
              </a:ext>
            </a:extLst>
          </p:cNvPr>
          <p:cNvSpPr txBox="1"/>
          <p:nvPr/>
        </p:nvSpPr>
        <p:spPr>
          <a:xfrm>
            <a:off x="6131810" y="8878448"/>
            <a:ext cx="4549480" cy="10150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product == "juice"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EB1A72-7D82-4DAD-B0BF-6EC852083E54}"/>
              </a:ext>
            </a:extLst>
          </p:cNvPr>
          <p:cNvSpPr txBox="1"/>
          <p:nvPr/>
        </p:nvSpPr>
        <p:spPr>
          <a:xfrm>
            <a:off x="10206573" y="6345879"/>
            <a:ext cx="3792625" cy="10150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town == "Sofia"</a:t>
            </a:r>
          </a:p>
        </p:txBody>
      </p:sp>
    </p:spTree>
    <p:extLst>
      <p:ext uri="{BB962C8B-B14F-4D97-AF65-F5344CB8AC3E}">
        <p14:creationId xmlns:p14="http://schemas.microsoft.com/office/powerpoint/2010/main" val="358872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1" grpId="0"/>
      <p:bldP spid="54" grpId="0"/>
      <p:bldP spid="56" grpId="0" animBg="1"/>
      <p:bldP spid="60" grpId="0"/>
      <p:bldP spid="63" grpId="0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26787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1AC22-897A-4D51-ACE3-9AAB3C796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 combining or excluding conditions
Return Boolean result (true or false)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48BB34-5C08-485B-BFE8-A06B09E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39800D-16EB-4DAA-B90C-4076A5C1DF1E}"/>
              </a:ext>
            </a:extLst>
          </p:cNvPr>
          <p:cNvSpPr/>
          <p:nvPr/>
        </p:nvSpPr>
        <p:spPr>
          <a:xfrm>
            <a:off x="2308527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E8B7D7-AC04-4C5A-8CC7-FBB6CC447D3F}"/>
              </a:ext>
            </a:extLst>
          </p:cNvPr>
          <p:cNvSpPr/>
          <p:nvPr/>
        </p:nvSpPr>
        <p:spPr>
          <a:xfrm>
            <a:off x="4277577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52B12-8E94-4DDA-B86B-028D794C482E}"/>
              </a:ext>
            </a:extLst>
          </p:cNvPr>
          <p:cNvSpPr txBox="1"/>
          <p:nvPr/>
        </p:nvSpPr>
        <p:spPr>
          <a:xfrm>
            <a:off x="3437319" y="5398602"/>
            <a:ext cx="3607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"&amp;&amp;" - AND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6C7E8E7-EE97-43AD-BECE-9D79E163D539}"/>
              </a:ext>
            </a:extLst>
          </p:cNvPr>
          <p:cNvSpPr/>
          <p:nvPr/>
        </p:nvSpPr>
        <p:spPr>
          <a:xfrm rot="5400000">
            <a:off x="4341145" y="9280932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4A8186-76AD-4E7C-B238-63D59BC0D9F1}"/>
              </a:ext>
            </a:extLst>
          </p:cNvPr>
          <p:cNvSpPr/>
          <p:nvPr/>
        </p:nvSpPr>
        <p:spPr>
          <a:xfrm>
            <a:off x="8360973" y="674065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0BB5D2-33FA-42BD-8B04-3BB6C8B98619}"/>
              </a:ext>
            </a:extLst>
          </p:cNvPr>
          <p:cNvSpPr/>
          <p:nvPr/>
        </p:nvSpPr>
        <p:spPr>
          <a:xfrm>
            <a:off x="12014515" y="674065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C1715-723D-43E8-99C4-721EEF8A35F2}"/>
              </a:ext>
            </a:extLst>
          </p:cNvPr>
          <p:cNvSpPr txBox="1"/>
          <p:nvPr/>
        </p:nvSpPr>
        <p:spPr>
          <a:xfrm>
            <a:off x="10037265" y="5398602"/>
            <a:ext cx="2831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"||" - 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C12842-D7F8-4204-859A-4DD018D65D17}"/>
              </a:ext>
            </a:extLst>
          </p:cNvPr>
          <p:cNvSpPr/>
          <p:nvPr/>
        </p:nvSpPr>
        <p:spPr>
          <a:xfrm>
            <a:off x="17242499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93B1D4-C4B5-42E3-BFFD-0E4FEACEF577}"/>
              </a:ext>
            </a:extLst>
          </p:cNvPr>
          <p:cNvSpPr txBox="1"/>
          <p:nvPr/>
        </p:nvSpPr>
        <p:spPr>
          <a:xfrm>
            <a:off x="16084928" y="5483574"/>
            <a:ext cx="2808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56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 - NOT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D6D4C-69BA-47C5-B3BB-BC0C4F11F578}"/>
              </a:ext>
            </a:extLst>
          </p:cNvPr>
          <p:cNvSpPr txBox="1"/>
          <p:nvPr/>
        </p:nvSpPr>
        <p:spPr>
          <a:xfrm>
            <a:off x="1520727" y="11423507"/>
            <a:ext cx="6486642" cy="1631620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Trueness of both </a:t>
            </a:r>
            <a:br>
              <a:rPr lang="en-US" sz="4000" dirty="0"/>
            </a:br>
            <a:r>
              <a:rPr lang="en-US" sz="4000" dirty="0"/>
              <a:t>conditions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EBE8A-9C99-4C5D-A061-6F4443A12740}"/>
              </a:ext>
            </a:extLst>
          </p:cNvPr>
          <p:cNvSpPr txBox="1"/>
          <p:nvPr/>
        </p:nvSpPr>
        <p:spPr>
          <a:xfrm>
            <a:off x="8524981" y="11313294"/>
            <a:ext cx="6486642" cy="155419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Trueness of one the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835D83-39C2-444D-BB05-4D2A6D3932B2}"/>
              </a:ext>
            </a:extLst>
          </p:cNvPr>
          <p:cNvSpPr txBox="1"/>
          <p:nvPr/>
        </p:nvSpPr>
        <p:spPr>
          <a:xfrm>
            <a:off x="16353276" y="11551168"/>
            <a:ext cx="5282278" cy="960199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Condition Negation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1C0F521D-BC8C-4604-8991-AA86ECAE4252}"/>
              </a:ext>
            </a:extLst>
          </p:cNvPr>
          <p:cNvSpPr/>
          <p:nvPr/>
        </p:nvSpPr>
        <p:spPr>
          <a:xfrm rot="5400000">
            <a:off x="11519296" y="9280932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81FA5F6-F338-42DC-B9F4-6E5B2D6BE6E3}"/>
              </a:ext>
            </a:extLst>
          </p:cNvPr>
          <p:cNvSpPr/>
          <p:nvPr/>
        </p:nvSpPr>
        <p:spPr>
          <a:xfrm rot="5400000">
            <a:off x="18642122" y="9347856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7616D0-B36E-4C62-BA9D-0CC89929F8C6}"/>
              </a:ext>
            </a:extLst>
          </p:cNvPr>
          <p:cNvCxnSpPr/>
          <p:nvPr/>
        </p:nvCxnSpPr>
        <p:spPr>
          <a:xfrm flipH="1">
            <a:off x="16710731" y="6654061"/>
            <a:ext cx="4567377" cy="32066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F8610D-8DE5-4DA0-99FF-24CA975BFD37}"/>
              </a:ext>
            </a:extLst>
          </p:cNvPr>
          <p:cNvCxnSpPr>
            <a:cxnSpLocks/>
          </p:cNvCxnSpPr>
          <p:nvPr/>
        </p:nvCxnSpPr>
        <p:spPr>
          <a:xfrm flipH="1" flipV="1">
            <a:off x="16710729" y="6778177"/>
            <a:ext cx="4567377" cy="32066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the fulfillment of several conditions at </a:t>
            </a:r>
            <a:br>
              <a:rPr lang="en-US" dirty="0"/>
            </a:br>
            <a:r>
              <a:rPr lang="en-US" dirty="0"/>
              <a:t>the same time
Example: check if a number is simultaneous: 
greater than 5 and less than 10
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"AND"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FB665-7989-4F08-BDF1-065206B7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571" y="9472839"/>
            <a:ext cx="15798773" cy="188807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it-IT" sz="5600" dirty="0">
                <a:solidFill>
                  <a:srgbClr val="000000"/>
                </a:solidFill>
                <a:latin typeface="Consolas" panose="020B0609020204030204" pitchFamily="49" charset="0"/>
              </a:rPr>
              <a:t> a =</a:t>
            </a:r>
            <a:r>
              <a:rPr lang="bg-BG" sz="5600" dirty="0">
                <a:solidFill>
                  <a:srgbClr val="000000"/>
                </a:solidFill>
                <a:latin typeface="Consolas" panose="020B0609020204030204" pitchFamily="49" charset="0"/>
              </a:rPr>
              <a:t> 5;</a:t>
            </a:r>
            <a:endParaRPr lang="it-IT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((a &gt; 5 &amp;&amp; a &lt; 10) &amp;&amp; a </a:t>
            </a:r>
            <a:r>
              <a:rPr lang="en-US" sz="5600" dirty="0">
                <a:solidFill>
                  <a:schemeClr val="tx2"/>
                </a:solidFill>
                <a:latin typeface="Consolas" panose="020B0609020204030204" pitchFamily="49" charset="0"/>
              </a:rPr>
              <a:t>!=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2 == 0) …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74B9C-568B-4C58-99BF-5069B5B20BDC}"/>
              </a:ext>
            </a:extLst>
          </p:cNvPr>
          <p:cNvSpPr txBox="1"/>
          <p:nvPr/>
        </p:nvSpPr>
        <p:spPr>
          <a:xfrm>
            <a:off x="17198497" y="4817555"/>
            <a:ext cx="5700991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1002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to see if at least one of several conditions </a:t>
            </a:r>
            <a:br>
              <a:rPr lang="en-US" dirty="0"/>
            </a:br>
            <a:r>
              <a:rPr lang="en-US" dirty="0"/>
              <a:t>is met
Example: check if the entered word is 
"Test" or "Demo"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"OR"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F812-596D-408D-8039-E166BDDB9F62}"/>
              </a:ext>
            </a:extLst>
          </p:cNvPr>
          <p:cNvSpPr txBox="1"/>
          <p:nvPr/>
        </p:nvSpPr>
        <p:spPr>
          <a:xfrm>
            <a:off x="17714535" y="4886164"/>
            <a:ext cx="5700991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CCB98-E8BA-430A-B333-AE066552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24" y="7532871"/>
            <a:ext cx="15369625" cy="112333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(word == 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|| word == 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to see if a condition is not met
Example: 
Check if a number is greater than 10 and even: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negation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F812-596D-408D-8039-E166BDDB9F62}"/>
              </a:ext>
            </a:extLst>
          </p:cNvPr>
          <p:cNvSpPr txBox="1"/>
          <p:nvPr/>
        </p:nvSpPr>
        <p:spPr>
          <a:xfrm>
            <a:off x="19253399" y="4829402"/>
            <a:ext cx="3909935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9BCF9-F11A-4912-A761-1077EEAF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307" y="6514227"/>
            <a:ext cx="17360092" cy="474725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number = 5;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(number &lt; 10) &amp;&amp; (number &gt; 0);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"Invalid"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parentheses () we can prioritize conditions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of conditions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6CBC1A-6C02-47D2-8A40-EF0FC830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396" y="4328325"/>
            <a:ext cx="20509727" cy="798524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a = 50;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b = 200;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 = 300;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 &gt;= 100 &amp;&amp; b &lt;= 200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 + b &gt;= 300 &amp;&amp; c &lt;= 400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Yes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&gt;= 100 &amp;&amp; 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b &lt;= 200 || c + b &gt;= 300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c &lt;= 400)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No output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8871-2B9B-4B57-8537-47EB62704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852678"/>
            <a:ext cx="21020168" cy="9850500"/>
          </a:xfrm>
        </p:spPr>
        <p:txBody>
          <a:bodyPr/>
          <a:lstStyle/>
          <a:p>
            <a:r>
              <a:rPr lang="en-US" dirty="0"/>
              <a:t>Write a function that receives product, day, quantity
Displays the price according to the day and product</a:t>
            </a:r>
          </a:p>
          <a:p>
            <a:r>
              <a:rPr lang="en-US" dirty="0"/>
              <a:t>On working days sell at the following prices:
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weekends, prices are higher: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9ADC-0BB7-4A5F-9CBA-E9262348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Vegetable market - 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C54E84-0480-4713-A2FE-E1A7AB33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28671"/>
              </p:ext>
            </p:extLst>
          </p:nvPr>
        </p:nvGraphicFramePr>
        <p:xfrm>
          <a:off x="3961320" y="5754604"/>
          <a:ext cx="16730544" cy="20471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4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6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2382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</a:tblGrid>
              <a:tr h="1056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vegetable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onion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lettuce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cucumber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pepper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1C907-3FF2-4C24-B6B6-1853C8CE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62570"/>
              </p:ext>
            </p:extLst>
          </p:nvPr>
        </p:nvGraphicFramePr>
        <p:xfrm>
          <a:off x="3961320" y="9117293"/>
          <a:ext cx="16730544" cy="20471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4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6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2382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</a:tblGrid>
              <a:tr h="1056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vegetable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onion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lettuce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cucumber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pepper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kumimoji="1" lang="en-US" sz="5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64870F1-7B6E-4A7A-BDBC-23F1DDE8A007}"/>
              </a:ext>
            </a:extLst>
          </p:cNvPr>
          <p:cNvGrpSpPr/>
          <p:nvPr/>
        </p:nvGrpSpPr>
        <p:grpSpPr>
          <a:xfrm>
            <a:off x="4606542" y="11317237"/>
            <a:ext cx="14351962" cy="1938992"/>
            <a:chOff x="2303421" y="5507452"/>
            <a:chExt cx="7176448" cy="9695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C1294A-C460-4F56-A640-FF49CCD13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421" y="5507452"/>
              <a:ext cx="1537648" cy="9695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tomato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Tuesday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00ECBB-B874-4D11-8B57-0CA16E0A6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639" y="5869379"/>
              <a:ext cx="915988" cy="4935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bg-BG" sz="4000" b="1" noProof="1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bg-BG" sz="4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117CBA-2140-49BB-877F-49896D3F2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157" y="5507452"/>
              <a:ext cx="1537648" cy="9695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onion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Sunday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E6ED0-D042-422A-A322-FD7B912E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5469" y="5939081"/>
              <a:ext cx="914400" cy="5026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3.90</a:t>
              </a:r>
              <a:endParaRPr lang="bg-BG" sz="4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6">
              <a:extLst>
                <a:ext uri="{FF2B5EF4-FFF2-40B4-BE49-F238E27FC236}">
                  <a16:creationId xmlns:a16="http://schemas.microsoft.com/office/drawing/2014/main" id="{51A3929F-CD12-406A-B7BB-C036365C1620}"/>
                </a:ext>
              </a:extLst>
            </p:cNvPr>
            <p:cNvSpPr/>
            <p:nvPr/>
          </p:nvSpPr>
          <p:spPr>
            <a:xfrm>
              <a:off x="4009822" y="6030672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7" name="Right Arrow 6">
              <a:extLst>
                <a:ext uri="{FF2B5EF4-FFF2-40B4-BE49-F238E27FC236}">
                  <a16:creationId xmlns:a16="http://schemas.microsoft.com/office/drawing/2014/main" id="{6CA58179-ED36-48E3-BAF2-1DDC2FE96D5C}"/>
                </a:ext>
              </a:extLst>
            </p:cNvPr>
            <p:cNvSpPr/>
            <p:nvPr/>
          </p:nvSpPr>
          <p:spPr>
            <a:xfrm>
              <a:off x="8026737" y="6030672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41539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CB6E-B778-8810-5FD0-6111AF523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BCD3-5F45-4074-A858-3123547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bg-BG" dirty="0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AC7CAE4-D0D6-418C-A9C7-527D12F322A1}"/>
              </a:ext>
            </a:extLst>
          </p:cNvPr>
          <p:cNvSpPr/>
          <p:nvPr/>
        </p:nvSpPr>
        <p:spPr bwMode="auto">
          <a:xfrm>
            <a:off x="9728967" y="1870516"/>
            <a:ext cx="5093482" cy="1028035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0E4386-29D0-4CCB-814A-D86C317EBF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12147203" y="2898550"/>
            <a:ext cx="23314" cy="78223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5E638-D85C-48BC-9401-6C582BC91633}"/>
              </a:ext>
            </a:extLst>
          </p:cNvPr>
          <p:cNvSpPr/>
          <p:nvPr/>
        </p:nvSpPr>
        <p:spPr bwMode="auto">
          <a:xfrm>
            <a:off x="9728967" y="3680783"/>
            <a:ext cx="4883100" cy="119320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DD624F-8E28-40E2-90A1-FF93F02E9AB5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12170516" y="4873985"/>
            <a:ext cx="2" cy="34083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62256F-846D-46A5-AE7A-8D308893AC11}"/>
              </a:ext>
            </a:extLst>
          </p:cNvPr>
          <p:cNvSpPr/>
          <p:nvPr/>
        </p:nvSpPr>
        <p:spPr bwMode="auto">
          <a:xfrm>
            <a:off x="1653626" y="11713144"/>
            <a:ext cx="4446111" cy="121912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1.20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D8A747-6D89-46E4-AAF6-ED372DBE41E8}"/>
              </a:ext>
            </a:extLst>
          </p:cNvPr>
          <p:cNvSpPr/>
          <p:nvPr/>
        </p:nvSpPr>
        <p:spPr bwMode="auto">
          <a:xfrm>
            <a:off x="14612068" y="8617086"/>
            <a:ext cx="7406882" cy="15697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days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products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399C77-0EEA-4DFC-8BB1-FE023631BAC0}"/>
              </a:ext>
            </a:extLst>
          </p:cNvPr>
          <p:cNvSpPr/>
          <p:nvPr/>
        </p:nvSpPr>
        <p:spPr bwMode="auto">
          <a:xfrm>
            <a:off x="8565916" y="11725915"/>
            <a:ext cx="7581678" cy="15619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products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set price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5AA1580E-204E-4CC6-8776-E3CC37AF67B5}"/>
              </a:ext>
            </a:extLst>
          </p:cNvPr>
          <p:cNvSpPr/>
          <p:nvPr/>
        </p:nvSpPr>
        <p:spPr bwMode="auto">
          <a:xfrm>
            <a:off x="9930210" y="5214816"/>
            <a:ext cx="4480610" cy="3736147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87B282-60A5-4D7A-B8C7-DCABC8E4868C}"/>
              </a:ext>
            </a:extLst>
          </p:cNvPr>
          <p:cNvCxnSpPr>
            <a:cxnSpLocks/>
            <a:stCxn id="47" idx="1"/>
            <a:endCxn id="56" idx="0"/>
          </p:cNvCxnSpPr>
          <p:nvPr/>
        </p:nvCxnSpPr>
        <p:spPr>
          <a:xfrm rot="10800000" flipV="1">
            <a:off x="8253106" y="7082889"/>
            <a:ext cx="1677103" cy="550588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497ED1-B61A-4EB8-8720-F62E3FA4E588}"/>
              </a:ext>
            </a:extLst>
          </p:cNvPr>
          <p:cNvSpPr txBox="1"/>
          <p:nvPr/>
        </p:nvSpPr>
        <p:spPr>
          <a:xfrm>
            <a:off x="8563732" y="5816453"/>
            <a:ext cx="17320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AC0343F-600E-4E69-A535-289254AF649D}"/>
              </a:ext>
            </a:extLst>
          </p:cNvPr>
          <p:cNvCxnSpPr>
            <a:cxnSpLocks/>
            <a:stCxn id="47" idx="3"/>
            <a:endCxn id="43" idx="0"/>
          </p:cNvCxnSpPr>
          <p:nvPr/>
        </p:nvCxnSpPr>
        <p:spPr>
          <a:xfrm>
            <a:off x="14410819" y="7082889"/>
            <a:ext cx="3904690" cy="1534196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173B3-0A74-4661-815B-8B59BE9C4569}"/>
              </a:ext>
            </a:extLst>
          </p:cNvPr>
          <p:cNvSpPr txBox="1"/>
          <p:nvPr/>
        </p:nvSpPr>
        <p:spPr>
          <a:xfrm>
            <a:off x="14391551" y="5816450"/>
            <a:ext cx="23495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98DACE0A-AA80-4C9A-9EE8-586EBCC06B24}"/>
              </a:ext>
            </a:extLst>
          </p:cNvPr>
          <p:cNvSpPr/>
          <p:nvPr/>
        </p:nvSpPr>
        <p:spPr bwMode="auto">
          <a:xfrm>
            <a:off x="6424426" y="7633477"/>
            <a:ext cx="3657360" cy="3504972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591A8D-2D16-4636-AC08-EA93E8865EDD}"/>
              </a:ext>
            </a:extLst>
          </p:cNvPr>
          <p:cNvCxnSpPr>
            <a:cxnSpLocks/>
            <a:stCxn id="57" idx="1"/>
            <a:endCxn id="42" idx="0"/>
          </p:cNvCxnSpPr>
          <p:nvPr/>
        </p:nvCxnSpPr>
        <p:spPr>
          <a:xfrm rot="10800000" flipV="1">
            <a:off x="3876684" y="9385964"/>
            <a:ext cx="2108821" cy="2327180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3188C5-E286-414A-BBA7-F7F18789A4BC}"/>
              </a:ext>
            </a:extLst>
          </p:cNvPr>
          <p:cNvSpPr txBox="1"/>
          <p:nvPr/>
        </p:nvSpPr>
        <p:spPr>
          <a:xfrm>
            <a:off x="4424647" y="8522731"/>
            <a:ext cx="15608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4BADDA-C5C8-452C-9886-52B444776621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10827599" y="9385963"/>
            <a:ext cx="1529156" cy="2339952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42D50A-C8F0-478E-9639-2BEB28FB9FC9}"/>
              </a:ext>
            </a:extLst>
          </p:cNvPr>
          <p:cNvSpPr txBox="1"/>
          <p:nvPr/>
        </p:nvSpPr>
        <p:spPr>
          <a:xfrm>
            <a:off x="10676513" y="8522729"/>
            <a:ext cx="17320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77010-B71A-4F35-B8AF-8495EA950DA2}"/>
              </a:ext>
            </a:extLst>
          </p:cNvPr>
          <p:cNvSpPr txBox="1"/>
          <p:nvPr/>
        </p:nvSpPr>
        <p:spPr>
          <a:xfrm>
            <a:off x="5985502" y="8878448"/>
            <a:ext cx="4842097" cy="10150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product == "tomato"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A6CAC-6AC5-4BF0-AE6A-DBC08B49576B}"/>
              </a:ext>
            </a:extLst>
          </p:cNvPr>
          <p:cNvSpPr txBox="1"/>
          <p:nvPr/>
        </p:nvSpPr>
        <p:spPr>
          <a:xfrm>
            <a:off x="10259356" y="6420059"/>
            <a:ext cx="4037020" cy="149250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287981" tIns="215986" rIns="287981" bIns="215986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2"/>
                </a:solidFill>
              </a:rPr>
              <a:t>day == "Saturday" ||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2"/>
                </a:solidFill>
              </a:rPr>
              <a:t>day == "Sunday"</a:t>
            </a:r>
          </a:p>
        </p:txBody>
      </p:sp>
    </p:spTree>
    <p:extLst>
      <p:ext uri="{BB962C8B-B14F-4D97-AF65-F5344CB8AC3E}">
        <p14:creationId xmlns:p14="http://schemas.microsoft.com/office/powerpoint/2010/main" val="30680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1" grpId="0"/>
      <p:bldP spid="54" grpId="0"/>
      <p:bldP spid="56" grpId="0" animBg="1"/>
      <p:bldP spid="60" grpId="0"/>
      <p:bldP spid="63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8000" dirty="0"/>
              <a:t>Comparison operators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Logical expressions and checks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89EF-9365-4EED-B410-9FEBF59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F263-1290-49C9-8C83-9D21488AB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9108" y="5703568"/>
            <a:ext cx="15568246" cy="5352360"/>
          </a:xfrm>
        </p:spPr>
        <p:txBody>
          <a:bodyPr/>
          <a:lstStyle/>
          <a:p>
            <a:pPr algn="l"/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IF and IF-ELSE
Variable Scope
Debugging
Switch-case statement</a:t>
            </a:r>
          </a:p>
          <a:p>
            <a:pPr algn="l"/>
            <a:r>
              <a:rPr lang="en-US" dirty="0"/>
              <a:t>Nested conditional statements:
More complex checks with &amp;&amp;, ||, ! and 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461590A5-957F-4059-885E-ADF8A0990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615584"/>
              </p:ext>
            </p:extLst>
          </p:nvPr>
        </p:nvGraphicFramePr>
        <p:xfrm>
          <a:off x="2002841" y="2977725"/>
          <a:ext cx="15413167" cy="10007627"/>
        </p:xfrm>
        <a:graphic>
          <a:graphicData uri="http://schemas.openxmlformats.org/drawingml/2006/table">
            <a:tbl>
              <a:tblPr/>
              <a:tblGrid>
                <a:gridCol w="9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0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4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4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78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(value, type and value)</a:t>
                      </a: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1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(value, type and value)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5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programming, we can compare values
The result of logical expressions is true or false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values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9134F14-3176-4BBF-BFA0-E3F349B11F4A}"/>
              </a:ext>
            </a:extLst>
          </p:cNvPr>
          <p:cNvSpPr txBox="1">
            <a:spLocks/>
          </p:cNvSpPr>
          <p:nvPr/>
        </p:nvSpPr>
        <p:spPr>
          <a:xfrm>
            <a:off x="2535054" y="5175590"/>
            <a:ext cx="14508721" cy="727937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4800" dirty="0"/>
              <a:t>let</a:t>
            </a:r>
            <a:r>
              <a:rPr lang="en-US" sz="4800" dirty="0">
                <a:solidFill>
                  <a:srgbClr val="000000"/>
                </a:solidFill>
              </a:rPr>
              <a:t> a = </a:t>
            </a:r>
            <a:r>
              <a:rPr lang="bg-BG" sz="4800" dirty="0">
                <a:solidFill>
                  <a:srgbClr val="000000"/>
                </a:solidFill>
              </a:rPr>
              <a:t>10</a:t>
            </a:r>
            <a:r>
              <a:rPr lang="en-US" sz="48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let</a:t>
            </a:r>
            <a:r>
              <a:rPr lang="en-US" sz="4800" dirty="0">
                <a:solidFill>
                  <a:srgbClr val="000000"/>
                </a:solidFill>
              </a:rPr>
              <a:t> b = </a:t>
            </a:r>
            <a:r>
              <a:rPr lang="bg-BG" sz="4800" dirty="0">
                <a:solidFill>
                  <a:srgbClr val="000000"/>
                </a:solidFill>
              </a:rPr>
              <a:t>5</a:t>
            </a:r>
            <a:r>
              <a:rPr lang="en-US" sz="48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</a:t>
            </a:r>
            <a:r>
              <a:rPr lang="bg-BG" sz="4800" dirty="0">
                <a:solidFill>
                  <a:srgbClr val="000000"/>
                </a:solidFill>
              </a:rPr>
              <a:t>&gt;</a:t>
            </a:r>
            <a:r>
              <a:rPr lang="en-US" sz="4800" dirty="0">
                <a:solidFill>
                  <a:srgbClr val="000000"/>
                </a:solidFill>
              </a:rPr>
              <a:t> b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&gt; 0 );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&gt; 100 );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&lt; a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&lt;= </a:t>
            </a:r>
            <a:r>
              <a:rPr lang="bg-BG" sz="4800" dirty="0">
                <a:solidFill>
                  <a:srgbClr val="000000"/>
                </a:solidFill>
              </a:rPr>
              <a:t>10</a:t>
            </a:r>
            <a:r>
              <a:rPr lang="en-US" sz="4800" dirty="0">
                <a:solidFill>
                  <a:srgbClr val="000000"/>
                </a:solid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b == </a:t>
            </a:r>
            <a:r>
              <a:rPr lang="bg-BG" sz="4800" dirty="0">
                <a:solidFill>
                  <a:srgbClr val="000000"/>
                </a:solidFill>
              </a:rPr>
              <a:t>50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bg-BG" sz="4800" dirty="0">
                <a:solidFill>
                  <a:srgbClr val="000000"/>
                </a:solidFill>
              </a:rPr>
              <a:t>/</a:t>
            </a:r>
            <a:r>
              <a:rPr lang="en-US" sz="4800" dirty="0">
                <a:solidFill>
                  <a:srgbClr val="000000"/>
                </a:solidFill>
              </a:rPr>
              <a:t> a );</a:t>
            </a:r>
            <a:endParaRPr lang="en-US" sz="4800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7A15D14-448D-4C07-B544-6A77096F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2534" y="5929629"/>
            <a:ext cx="2743021" cy="2743021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F544F7B5-25A2-4C67-9082-E91BDFA89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4990" y="8572509"/>
            <a:ext cx="2936883" cy="2936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1EAC96-C5F5-4F3C-8B75-821FD0DA14CC}"/>
              </a:ext>
            </a:extLst>
          </p:cNvPr>
          <p:cNvSpPr txBox="1"/>
          <p:nvPr/>
        </p:nvSpPr>
        <p:spPr>
          <a:xfrm>
            <a:off x="12839302" y="7113904"/>
            <a:ext cx="32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4F170-009A-4518-AA64-7B735F583A91}"/>
              </a:ext>
            </a:extLst>
          </p:cNvPr>
          <p:cNvSpPr txBox="1"/>
          <p:nvPr/>
        </p:nvSpPr>
        <p:spPr>
          <a:xfrm>
            <a:off x="12839302" y="7961124"/>
            <a:ext cx="32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DB37A-96D0-4AC5-B27C-630811E06CFB}"/>
              </a:ext>
            </a:extLst>
          </p:cNvPr>
          <p:cNvSpPr txBox="1"/>
          <p:nvPr/>
        </p:nvSpPr>
        <p:spPr>
          <a:xfrm>
            <a:off x="12774214" y="965556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9929B-E9AB-49CD-8E2C-8C6CBA2D32F8}"/>
              </a:ext>
            </a:extLst>
          </p:cNvPr>
          <p:cNvSpPr txBox="1"/>
          <p:nvPr/>
        </p:nvSpPr>
        <p:spPr>
          <a:xfrm>
            <a:off x="12774214" y="880834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89406-2C49-42EE-BF06-BFCDF767B37A}"/>
              </a:ext>
            </a:extLst>
          </p:cNvPr>
          <p:cNvSpPr txBox="1"/>
          <p:nvPr/>
        </p:nvSpPr>
        <p:spPr>
          <a:xfrm>
            <a:off x="12774214" y="1050278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6DDBF-AAFB-49F8-8811-1586C9F72D6D}"/>
              </a:ext>
            </a:extLst>
          </p:cNvPr>
          <p:cNvSpPr txBox="1"/>
          <p:nvPr/>
        </p:nvSpPr>
        <p:spPr>
          <a:xfrm>
            <a:off x="12774214" y="11350003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8863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E932-F691-4C51-AD38-A8C9CC3DA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B2E6F-7E29-4634-B8D0-8CD30F4C5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D2F2-6A32-43E0-8089-740CAA2A53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Simple checks</a:t>
            </a:r>
            <a:endParaRPr lang="bg-BG" dirty="0"/>
          </a:p>
        </p:txBody>
      </p:sp>
      <p:pic>
        <p:nvPicPr>
          <p:cNvPr id="3" name="Graphic 2" descr="Female Profile">
            <a:extLst>
              <a:ext uri="{FF2B5EF4-FFF2-40B4-BE49-F238E27FC236}">
                <a16:creationId xmlns:a16="http://schemas.microsoft.com/office/drawing/2014/main" id="{481BE25A-D17F-4A35-8DB7-113D50C1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53" y="9091604"/>
            <a:ext cx="4898251" cy="4898251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732BCD4-9B98-49C9-8C76-088240C62322}"/>
              </a:ext>
            </a:extLst>
          </p:cNvPr>
          <p:cNvSpPr/>
          <p:nvPr/>
        </p:nvSpPr>
        <p:spPr>
          <a:xfrm>
            <a:off x="3569832" y="7628659"/>
            <a:ext cx="2056488" cy="1959050"/>
          </a:xfrm>
          <a:prstGeom prst="wedgeEllipseCallout">
            <a:avLst/>
          </a:prstGeom>
          <a:solidFill>
            <a:srgbClr val="FF5D5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4C06375-AD41-4D74-95E8-0EFA2A4DA3D9}"/>
              </a:ext>
            </a:extLst>
          </p:cNvPr>
          <p:cNvSpPr/>
          <p:nvPr/>
        </p:nvSpPr>
        <p:spPr>
          <a:xfrm flipH="1">
            <a:off x="259840" y="7628659"/>
            <a:ext cx="2056488" cy="1959050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A35010B-956D-4A2D-976A-ED40C4047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102" y="7961810"/>
            <a:ext cx="1425959" cy="1425959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213D5109-B3E2-4DF3-B3B8-DBBD59B8E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6686" y="7985867"/>
            <a:ext cx="1377846" cy="13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checks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often check conditions and perform </a:t>
            </a:r>
            <a:br>
              <a:rPr lang="en-US" dirty="0"/>
            </a:br>
            <a:r>
              <a:rPr lang="en-US" dirty="0"/>
              <a:t>actions according to the 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
The result of the check is true or false</a:t>
            </a:r>
            <a:endParaRPr lang="bg-BG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C8A9B3A-4D29-475E-A737-7D7DFFB0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710" y="7443556"/>
            <a:ext cx="9733210" cy="246746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FE5C82DE-A3F6-44C4-A9DB-723C5A0D7DD7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587262" y="5418943"/>
            <a:ext cx="6611815" cy="2002842"/>
          </a:xfrm>
          <a:prstGeom prst="wedgeRoundRectCallout">
            <a:avLst>
              <a:gd name="adj1" fmla="val 53774"/>
              <a:gd name="adj2" fmla="val 4943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(Boolean expression)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FAA053DC-484C-44F7-B6D6-FE85B3E1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889" y="5116400"/>
            <a:ext cx="7196643" cy="2946710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True Execution Code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7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C1C6-DA3E-4AB6-9A12-3694248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26F02D-DAEB-47CE-AD3D-97A1F7426683}"/>
              </a:ext>
            </a:extLst>
          </p:cNvPr>
          <p:cNvSpPr txBox="1">
            <a:spLocks/>
          </p:cNvSpPr>
          <p:nvPr/>
        </p:nvSpPr>
        <p:spPr>
          <a:xfrm>
            <a:off x="1954735" y="2419212"/>
            <a:ext cx="16985174" cy="7714272"/>
          </a:xfrm>
          <a:prstGeom prst="rect">
            <a:avLst/>
          </a:prstGeom>
        </p:spPr>
        <p:txBody>
          <a:bodyPr vert="horz" lIns="182868" tIns="91434" rIns="182868" bIns="91434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/>
              <a:t>Write a function that:</a:t>
            </a:r>
          </a:p>
          <a:p>
            <a:pPr marL="2057354" lvl="1" indent="-914354"/>
            <a:r>
              <a:rPr lang="en-US" sz="6000" dirty="0"/>
              <a:t>Read a grade (number)</a:t>
            </a:r>
          </a:p>
          <a:p>
            <a:pPr marL="2057354" lvl="1" indent="-914354"/>
            <a:r>
              <a:rPr lang="en-US" sz="6600" dirty="0"/>
              <a:t>It checks to see if it's excellent.</a:t>
            </a:r>
          </a:p>
          <a:p>
            <a:pPr marL="2057354" lvl="1" indent="-914354"/>
            <a:r>
              <a:rPr lang="en-US" sz="6600" dirty="0"/>
              <a:t>Prints "Excellent!" on the console if the rating is greater than or equal to 5.50</a:t>
            </a:r>
          </a:p>
          <a:p>
            <a:pPr marL="914354" indent="-914354"/>
            <a:r>
              <a:rPr lang="en-US" sz="8000" dirty="0"/>
              <a:t>Example</a:t>
            </a:r>
            <a:r>
              <a:rPr lang="ru-RU" sz="8000" dirty="0"/>
              <a:t>: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2D8245-33DA-4F98-B11E-C9CD51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79" y="10262664"/>
            <a:ext cx="204651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5600" b="1" noProof="1">
                <a:latin typeface="Consolas" panose="020B0609020204030204" pitchFamily="49" charset="0"/>
              </a:rPr>
              <a:t>5</a:t>
            </a:r>
            <a:r>
              <a:rPr lang="en-US" sz="5600" b="1" noProof="1">
                <a:latin typeface="Consolas" panose="020B0609020204030204" pitchFamily="49" charset="0"/>
              </a:rPr>
              <a:t>.50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4C641E-1C78-471B-94B8-FAB939B5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453" y="10342681"/>
            <a:ext cx="461532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56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D4CFCD-DDF0-475C-B763-64E54776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79" y="8684473"/>
            <a:ext cx="204651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600" b="1" noProof="1">
                <a:latin typeface="Consolas" panose="020B0609020204030204" pitchFamily="49" charset="0"/>
              </a:rPr>
              <a:t>4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3" name="Right Arrow 11">
            <a:extLst>
              <a:ext uri="{FF2B5EF4-FFF2-40B4-BE49-F238E27FC236}">
                <a16:creationId xmlns:a16="http://schemas.microsoft.com/office/drawing/2014/main" id="{FD9A63AF-FD7B-42DF-B2AB-2742A5C48E60}"/>
              </a:ext>
            </a:extLst>
          </p:cNvPr>
          <p:cNvSpPr/>
          <p:nvPr/>
        </p:nvSpPr>
        <p:spPr>
          <a:xfrm>
            <a:off x="7034044" y="8877854"/>
            <a:ext cx="761950" cy="628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DA4767-2649-45E4-9F00-91A43D3A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455" y="8703503"/>
            <a:ext cx="461532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600" b="1" noProof="1">
                <a:latin typeface="Consolas" panose="020B0609020204030204" pitchFamily="49" charset="0"/>
              </a:rPr>
              <a:t>no output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5" name="Right Arrow 11">
            <a:extLst>
              <a:ext uri="{FF2B5EF4-FFF2-40B4-BE49-F238E27FC236}">
                <a16:creationId xmlns:a16="http://schemas.microsoft.com/office/drawing/2014/main" id="{DF101545-259D-4F6E-A1C3-810272DAD621}"/>
              </a:ext>
            </a:extLst>
          </p:cNvPr>
          <p:cNvSpPr/>
          <p:nvPr/>
        </p:nvSpPr>
        <p:spPr>
          <a:xfrm>
            <a:off x="7034042" y="10376569"/>
            <a:ext cx="740322" cy="628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2609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12269</TotalTime>
  <Words>1638</Words>
  <Application>Microsoft Office PowerPoint</Application>
  <PresentationFormat>Custom</PresentationFormat>
  <Paragraphs>410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Wingdings 2</vt:lpstr>
      <vt:lpstr>Light Theme</vt:lpstr>
      <vt:lpstr>Dark_Theme</vt:lpstr>
      <vt:lpstr>Conditional Statements</vt:lpstr>
      <vt:lpstr>Content</vt:lpstr>
      <vt:lpstr>Content</vt:lpstr>
      <vt:lpstr>PowerPoint Presentation</vt:lpstr>
      <vt:lpstr>Comparison operators</vt:lpstr>
      <vt:lpstr>Compare values</vt:lpstr>
      <vt:lpstr>PowerPoint Presentation</vt:lpstr>
      <vt:lpstr>Simple checks</vt:lpstr>
      <vt:lpstr>Grade</vt:lpstr>
      <vt:lpstr>Block diagram</vt:lpstr>
      <vt:lpstr>if-else</vt:lpstr>
      <vt:lpstr>The Higher Number – Condition</vt:lpstr>
      <vt:lpstr>Block diagram</vt:lpstr>
      <vt:lpstr>Series of checks</vt:lpstr>
      <vt:lpstr>Series of checks - example</vt:lpstr>
      <vt:lpstr>Numbers 0 to 9 with text</vt:lpstr>
      <vt:lpstr>Numbers 0 to 9 with text</vt:lpstr>
      <vt:lpstr>Variable Scope</vt:lpstr>
      <vt:lpstr>Face on figure</vt:lpstr>
      <vt:lpstr>Conditional Statement switch-case</vt:lpstr>
      <vt:lpstr>Multiple cases in switch-case</vt:lpstr>
      <vt:lpstr>PowerPoint Presentation</vt:lpstr>
      <vt:lpstr>Debugging</vt:lpstr>
      <vt:lpstr>Debugging</vt:lpstr>
      <vt:lpstr>PowerPoint Presentation</vt:lpstr>
      <vt:lpstr>Nested conditional statements</vt:lpstr>
      <vt:lpstr>Address by age and gender</vt:lpstr>
      <vt:lpstr>Block diagram</vt:lpstr>
      <vt:lpstr>Grocery store - Task</vt:lpstr>
      <vt:lpstr>Grocery store</vt:lpstr>
      <vt:lpstr>Block diagram</vt:lpstr>
      <vt:lpstr>PowerPoint Presentation</vt:lpstr>
      <vt:lpstr>Boolean operators</vt:lpstr>
      <vt:lpstr>Logical "AND"</vt:lpstr>
      <vt:lpstr>Logical "OR"</vt:lpstr>
      <vt:lpstr>Logical negation</vt:lpstr>
      <vt:lpstr>Priority of conditions</vt:lpstr>
      <vt:lpstr>Vegetable market - Task</vt:lpstr>
      <vt:lpstr>Block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53</cp:revision>
  <dcterms:created xsi:type="dcterms:W3CDTF">2023-03-24T10:34:32Z</dcterms:created>
  <dcterms:modified xsi:type="dcterms:W3CDTF">2023-09-05T12:09:08Z</dcterms:modified>
</cp:coreProperties>
</file>