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3"/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91" r:id="rId6"/>
    <p:sldId id="259" r:id="rId7"/>
    <p:sldId id="415" r:id="rId8"/>
    <p:sldId id="416" r:id="rId9"/>
    <p:sldId id="417" r:id="rId10"/>
    <p:sldId id="340" r:id="rId11"/>
    <p:sldId id="370" r:id="rId12"/>
    <p:sldId id="371" r:id="rId13"/>
    <p:sldId id="276" r:id="rId14"/>
    <p:sldId id="390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18" r:id="rId24"/>
    <p:sldId id="402" r:id="rId25"/>
    <p:sldId id="419" r:id="rId26"/>
    <p:sldId id="401" r:id="rId27"/>
    <p:sldId id="404" r:id="rId28"/>
    <p:sldId id="342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9C132-F59C-4679-9959-848FB8F2A7D1}">
          <p14:sldIdLst>
            <p14:sldId id="256"/>
            <p14:sldId id="391"/>
          </p14:sldIdLst>
        </p14:section>
        <p14:section name="For-Loop" id="{1207F1DB-D8A0-41A0-BC84-B616C37AD045}">
          <p14:sldIdLst>
            <p14:sldId id="259"/>
            <p14:sldId id="415"/>
            <p14:sldId id="416"/>
            <p14:sldId id="417"/>
          </p14:sldIdLst>
        </p14:section>
        <p14:section name="While-Loop" id="{691630BA-66EC-48DF-B7AF-6A73B9060AC7}">
          <p14:sldIdLst>
            <p14:sldId id="340"/>
            <p14:sldId id="370"/>
            <p14:sldId id="371"/>
          </p14:sldIdLst>
        </p14:section>
        <p14:section name="Break" id="{D51D8036-32F8-4839-B53C-C28F42CFEB02}">
          <p14:sldIdLst>
            <p14:sldId id="276"/>
            <p14:sldId id="390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18"/>
            <p14:sldId id="402"/>
            <p14:sldId id="419"/>
            <p14:sldId id="401"/>
            <p14:sldId id="404"/>
          </p14:sldIdLst>
        </p14:section>
        <p14:section name="End" id="{A0502E65-45F4-4299-A3E2-0918730AA70B}">
          <p14:sldIdLst>
            <p14:sldId id="34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1F"/>
    <a:srgbClr val="FFFFFF"/>
    <a:srgbClr val="3CA7C5"/>
    <a:srgbClr val="C55A11"/>
    <a:srgbClr val="FAE09D"/>
    <a:srgbClr val="FF5D5D"/>
    <a:srgbClr val="FEF6F0"/>
    <a:srgbClr val="A5A5A5"/>
    <a:srgbClr val="44546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38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0E8A77-0236-449B-A660-93B467416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5C5CF-FFD4-4442-92E1-DB94AF43C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5818-406E-433D-9BA8-64CDCD76785C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85E1-B343-401F-B856-C7B7D430A5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005E-4A85-4AE3-9A91-F7BA4BFAB5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A6BA8-54E6-4EA7-A64F-C862CC768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9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8082-6B6B-4A03-B9D9-26FB4348496C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35046-EF9E-40C0-9DFB-48AC147C1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2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28875"/>
            <a:ext cx="5804740" cy="80962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5804740" cy="80962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12;p2">
            <a:extLst>
              <a:ext uri="{FF2B5EF4-FFF2-40B4-BE49-F238E27FC236}">
                <a16:creationId xmlns:a16="http://schemas.microsoft.com/office/drawing/2014/main" id="{03E8A32B-8756-7364-47E1-DFEBF871EEC4}"/>
              </a:ext>
            </a:extLst>
          </p:cNvPr>
          <p:cNvSpPr/>
          <p:nvPr userDrawn="1"/>
        </p:nvSpPr>
        <p:spPr>
          <a:xfrm>
            <a:off x="3172527" y="283976"/>
            <a:ext cx="610800" cy="6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719E0C14-15F2-5A9F-7637-6167906346F2}"/>
              </a:ext>
            </a:extLst>
          </p:cNvPr>
          <p:cNvSpPr/>
          <p:nvPr userDrawn="1"/>
        </p:nvSpPr>
        <p:spPr>
          <a:xfrm>
            <a:off x="4727614" y="5816128"/>
            <a:ext cx="357600" cy="3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995C9ABC-64A6-BA71-102D-93988EF9A881}"/>
              </a:ext>
            </a:extLst>
          </p:cNvPr>
          <p:cNvSpPr/>
          <p:nvPr userDrawn="1"/>
        </p:nvSpPr>
        <p:spPr>
          <a:xfrm>
            <a:off x="8105204" y="1367774"/>
            <a:ext cx="610800" cy="61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13C1FF-135A-E3F8-9E7C-E48961152A8C}"/>
              </a:ext>
            </a:extLst>
          </p:cNvPr>
          <p:cNvSpPr/>
          <p:nvPr userDrawn="1"/>
        </p:nvSpPr>
        <p:spPr>
          <a:xfrm>
            <a:off x="6947504" y="6173728"/>
            <a:ext cx="1157700" cy="694814"/>
          </a:xfrm>
          <a:custGeom>
            <a:avLst/>
            <a:gdLst>
              <a:gd name="connsiteX0" fmla="*/ 578850 w 1157700"/>
              <a:gd name="connsiteY0" fmla="*/ 0 h 694814"/>
              <a:gd name="connsiteX1" fmla="*/ 1157700 w 1157700"/>
              <a:gd name="connsiteY1" fmla="*/ 578850 h 694814"/>
              <a:gd name="connsiteX2" fmla="*/ 1146010 w 1157700"/>
              <a:gd name="connsiteY2" fmla="*/ 694814 h 694814"/>
              <a:gd name="connsiteX3" fmla="*/ 11690 w 1157700"/>
              <a:gd name="connsiteY3" fmla="*/ 694814 h 694814"/>
              <a:gd name="connsiteX4" fmla="*/ 0 w 1157700"/>
              <a:gd name="connsiteY4" fmla="*/ 578850 h 694814"/>
              <a:gd name="connsiteX5" fmla="*/ 578850 w 1157700"/>
              <a:gd name="connsiteY5" fmla="*/ 0 h 69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700" h="694814">
                <a:moveTo>
                  <a:pt x="578850" y="0"/>
                </a:moveTo>
                <a:cubicBezTo>
                  <a:pt x="898540" y="0"/>
                  <a:pt x="1157700" y="259160"/>
                  <a:pt x="1157700" y="578850"/>
                </a:cubicBezTo>
                <a:lnTo>
                  <a:pt x="1146010" y="694814"/>
                </a:lnTo>
                <a:lnTo>
                  <a:pt x="11690" y="694814"/>
                </a:lnTo>
                <a:lnTo>
                  <a:pt x="0" y="578850"/>
                </a:lnTo>
                <a:cubicBezTo>
                  <a:pt x="0" y="259160"/>
                  <a:pt x="259160" y="0"/>
                  <a:pt x="5788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6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964">
          <p15:clr>
            <a:srgbClr val="FBAE40"/>
          </p15:clr>
        </p15:guide>
        <p15:guide id="3" pos="777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7" y="1717964"/>
            <a:ext cx="10293569" cy="4633625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F306AA-458A-DD5C-E741-86042E69AC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C52A1893-9A23-AF62-E2D0-7EC715314D87}"/>
              </a:ext>
            </a:extLst>
          </p:cNvPr>
          <p:cNvSpPr/>
          <p:nvPr userDrawn="1"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22AD54CE-6FEF-978C-BB6B-58F2155E537C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754BCA2A-FE41-96E9-2417-391BCAA0D2A6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5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595AA0-4D7D-E2D0-EFAA-D5590751A6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3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2660686" y="1920896"/>
            <a:ext cx="6870629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5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9718428-109C-9A03-F67F-276CE5CD0ADD}"/>
              </a:ext>
            </a:extLst>
          </p:cNvPr>
          <p:cNvCxnSpPr>
            <a:cxnSpLocks/>
          </p:cNvCxnSpPr>
          <p:nvPr userDrawn="1"/>
        </p:nvCxnSpPr>
        <p:spPr>
          <a:xfrm>
            <a:off x="2905125" y="2187198"/>
            <a:ext cx="6096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9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" y="61913"/>
            <a:ext cx="12068960" cy="673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28875"/>
            <a:ext cx="5804740" cy="80962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5804740" cy="80962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" y="461931"/>
            <a:ext cx="1571727" cy="614426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4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1964">
          <p15:clr>
            <a:srgbClr val="FBAE40"/>
          </p15:clr>
        </p15:guide>
        <p15:guide id="3" pos="77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1709" y="1968384"/>
            <a:ext cx="5548583" cy="8667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1709" y="2851784"/>
            <a:ext cx="5548583" cy="2676180"/>
          </a:xfrm>
        </p:spPr>
        <p:txBody>
          <a:bodyPr anchor="t">
            <a:noAutofit/>
          </a:bodyPr>
          <a:lstStyle>
            <a:lvl1pPr algn="ctr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/>
        </p:nvCxnSpPr>
        <p:spPr>
          <a:xfrm>
            <a:off x="3321709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18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3928" y="3448050"/>
            <a:ext cx="7040763" cy="866775"/>
          </a:xfrm>
        </p:spPr>
        <p:txBody>
          <a:bodyPr anchor="ctr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7531" y="2343151"/>
            <a:ext cx="2157159" cy="1085850"/>
          </a:xfrm>
        </p:spPr>
        <p:txBody>
          <a:bodyPr anchor="ctr">
            <a:noAutofit/>
          </a:bodyPr>
          <a:lstStyle>
            <a:lvl1pPr algn="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5750" y="4695826"/>
            <a:ext cx="5549663" cy="74295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/>
        </p:nvSpPr>
        <p:spPr>
          <a:xfrm>
            <a:off x="1" y="0"/>
            <a:ext cx="3264124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/>
        </p:nvGrpSpPr>
        <p:grpSpPr>
          <a:xfrm flipH="1">
            <a:off x="1463564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/>
        </p:nvSpPr>
        <p:spPr>
          <a:xfrm>
            <a:off x="4949450" y="1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06" y="3560605"/>
            <a:ext cx="7007943" cy="868680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963" y="2381251"/>
            <a:ext cx="2581714" cy="1169831"/>
          </a:xfrm>
        </p:spPr>
        <p:txBody>
          <a:bodyPr anchor="ctr">
            <a:noAutofit/>
          </a:bodyPr>
          <a:lstStyle>
            <a:lvl1pPr algn="l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9945" y="4721179"/>
            <a:ext cx="5968512" cy="62086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/>
        </p:nvSpPr>
        <p:spPr>
          <a:xfrm>
            <a:off x="9074490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/>
        </p:nvGrpSpPr>
        <p:grpSpPr>
          <a:xfrm rot="10800000">
            <a:off x="9394227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/>
        </p:nvCxnSpPr>
        <p:spPr>
          <a:xfrm>
            <a:off x="1259945" y="4333278"/>
            <a:ext cx="59685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2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2778" y="2856819"/>
            <a:ext cx="8494866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2789" y="1647826"/>
            <a:ext cx="2614846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5538" y="4028395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/>
        </p:nvSpPr>
        <p:spPr>
          <a:xfrm>
            <a:off x="1045801" y="4917551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/>
        </p:nvSpPr>
        <p:spPr>
          <a:xfrm>
            <a:off x="8272881" y="380608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/>
        </p:nvCxnSpPr>
        <p:spPr>
          <a:xfrm>
            <a:off x="3465538" y="3643322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90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1600" y="3388487"/>
            <a:ext cx="7250775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1555" y="2179494"/>
            <a:ext cx="2950868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314" y="4560063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/>
        </p:nvSpPr>
        <p:spPr>
          <a:xfrm>
            <a:off x="11209680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/>
        </p:nvSpPr>
        <p:spPr>
          <a:xfrm>
            <a:off x="2815474" y="5723112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/>
        </p:nvCxnSpPr>
        <p:spPr>
          <a:xfrm>
            <a:off x="4992314" y="4154941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4"/>
            <a:ext cx="2624142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644" y="367141"/>
            <a:ext cx="7842712" cy="8402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464" y="2946856"/>
            <a:ext cx="4791227" cy="3018128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10" y="2946856"/>
            <a:ext cx="4791227" cy="301812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3160" y="2427289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9122" y="2427288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1709" y="1968384"/>
            <a:ext cx="5548583" cy="8667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1709" y="2851784"/>
            <a:ext cx="5548583" cy="2676180"/>
          </a:xfrm>
        </p:spPr>
        <p:txBody>
          <a:bodyPr anchor="t">
            <a:noAutofit/>
          </a:bodyPr>
          <a:lstStyle>
            <a:lvl1pPr algn="ctr">
              <a:defRPr sz="2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/>
        </p:nvCxnSpPr>
        <p:spPr>
          <a:xfrm>
            <a:off x="3321709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12;p32">
            <a:extLst>
              <a:ext uri="{FF2B5EF4-FFF2-40B4-BE49-F238E27FC236}">
                <a16:creationId xmlns:a16="http://schemas.microsoft.com/office/drawing/2014/main" id="{C997EBE4-32F4-8AF5-1060-AC97007A0C07}"/>
              </a:ext>
            </a:extLst>
          </p:cNvPr>
          <p:cNvSpPr/>
          <p:nvPr userDrawn="1"/>
        </p:nvSpPr>
        <p:spPr>
          <a:xfrm>
            <a:off x="635225" y="4456273"/>
            <a:ext cx="836352" cy="8363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13;p32">
            <a:extLst>
              <a:ext uri="{FF2B5EF4-FFF2-40B4-BE49-F238E27FC236}">
                <a16:creationId xmlns:a16="http://schemas.microsoft.com/office/drawing/2014/main" id="{0D655A7D-6A94-4493-446C-78F351C96E1B}"/>
              </a:ext>
            </a:extLst>
          </p:cNvPr>
          <p:cNvSpPr/>
          <p:nvPr userDrawn="1"/>
        </p:nvSpPr>
        <p:spPr>
          <a:xfrm>
            <a:off x="6935780" y="620040"/>
            <a:ext cx="576000" cy="5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14;p32">
            <a:extLst>
              <a:ext uri="{FF2B5EF4-FFF2-40B4-BE49-F238E27FC236}">
                <a16:creationId xmlns:a16="http://schemas.microsoft.com/office/drawing/2014/main" id="{816180C5-D552-CF5D-7F2A-C3D8F593E5E6}"/>
              </a:ext>
            </a:extLst>
          </p:cNvPr>
          <p:cNvSpPr/>
          <p:nvPr userDrawn="1"/>
        </p:nvSpPr>
        <p:spPr>
          <a:xfrm>
            <a:off x="11429609" y="2683266"/>
            <a:ext cx="1056300" cy="1056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A8D497-DDC2-B8DC-9BE9-636ADC782892}"/>
              </a:ext>
            </a:extLst>
          </p:cNvPr>
          <p:cNvCxnSpPr/>
          <p:nvPr userDrawn="1"/>
        </p:nvCxnSpPr>
        <p:spPr>
          <a:xfrm>
            <a:off x="3321708" y="2710467"/>
            <a:ext cx="554858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05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/>
        </p:nvSpPr>
        <p:spPr>
          <a:xfrm>
            <a:off x="-22069" y="2508869"/>
            <a:ext cx="2139908" cy="4349131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1" y="365126"/>
            <a:ext cx="7980449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33201"/>
            <a:ext cx="9542464" cy="47183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7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/>
        </p:nvCxnSpPr>
        <p:spPr>
          <a:xfrm>
            <a:off x="2044701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821" y="3464588"/>
            <a:ext cx="2139908" cy="24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5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633201"/>
            <a:ext cx="10748964" cy="47183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10533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2" y="1717964"/>
            <a:ext cx="10531764" cy="4633625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531842" y="523765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9645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9186948" cy="84022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51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/>
        </p:nvSpPr>
        <p:spPr>
          <a:xfrm>
            <a:off x="2660686" y="1920896"/>
            <a:ext cx="6870629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35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3928" y="3448050"/>
            <a:ext cx="7040763" cy="866775"/>
          </a:xfrm>
        </p:spPr>
        <p:txBody>
          <a:bodyPr anchor="ctr">
            <a:noAutofit/>
          </a:bodyPr>
          <a:lstStyle>
            <a:lvl1pPr algn="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7531" y="2343151"/>
            <a:ext cx="2157159" cy="1085850"/>
          </a:xfrm>
        </p:spPr>
        <p:txBody>
          <a:bodyPr anchor="ctr">
            <a:noAutofit/>
          </a:bodyPr>
          <a:lstStyle>
            <a:lvl1pPr algn="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5750" y="4695826"/>
            <a:ext cx="5549663" cy="74295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/>
        </p:nvSpPr>
        <p:spPr>
          <a:xfrm>
            <a:off x="1" y="0"/>
            <a:ext cx="3264124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/>
        </p:nvGrpSpPr>
        <p:grpSpPr>
          <a:xfrm flipH="1">
            <a:off x="1463564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/>
        </p:nvSpPr>
        <p:spPr>
          <a:xfrm>
            <a:off x="4949450" y="1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A606265-4DB5-D067-6CFD-74F94EA3CA75}"/>
              </a:ext>
            </a:extLst>
          </p:cNvPr>
          <p:cNvSpPr/>
          <p:nvPr userDrawn="1"/>
        </p:nvSpPr>
        <p:spPr>
          <a:xfrm>
            <a:off x="0" y="0"/>
            <a:ext cx="3264125" cy="3906825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oogle Shape;255;p34">
            <a:extLst>
              <a:ext uri="{FF2B5EF4-FFF2-40B4-BE49-F238E27FC236}">
                <a16:creationId xmlns:a16="http://schemas.microsoft.com/office/drawing/2014/main" id="{3FE1B2CD-8C70-778A-6ECE-0779E6F71633}"/>
              </a:ext>
            </a:extLst>
          </p:cNvPr>
          <p:cNvGrpSpPr/>
          <p:nvPr userDrawn="1"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5" name="Google Shape;256;p34">
              <a:extLst>
                <a:ext uri="{FF2B5EF4-FFF2-40B4-BE49-F238E27FC236}">
                  <a16:creationId xmlns:a16="http://schemas.microsoft.com/office/drawing/2014/main" id="{084A2E74-308D-3A50-FC3E-4136DDB6D323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7;p34">
              <a:extLst>
                <a:ext uri="{FF2B5EF4-FFF2-40B4-BE49-F238E27FC236}">
                  <a16:creationId xmlns:a16="http://schemas.microsoft.com/office/drawing/2014/main" id="{BAA95003-45BE-019D-5272-1F61931FA017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58;p34">
              <a:extLst>
                <a:ext uri="{FF2B5EF4-FFF2-40B4-BE49-F238E27FC236}">
                  <a16:creationId xmlns:a16="http://schemas.microsoft.com/office/drawing/2014/main" id="{C791B248-277D-3561-4569-E086DAB47025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259;p34">
            <a:extLst>
              <a:ext uri="{FF2B5EF4-FFF2-40B4-BE49-F238E27FC236}">
                <a16:creationId xmlns:a16="http://schemas.microsoft.com/office/drawing/2014/main" id="{AD42DE21-047D-BF76-DF75-D23C6DB31FB0}"/>
              </a:ext>
            </a:extLst>
          </p:cNvPr>
          <p:cNvSpPr/>
          <p:nvPr userDrawn="1"/>
        </p:nvSpPr>
        <p:spPr>
          <a:xfrm>
            <a:off x="2521047" y="5921874"/>
            <a:ext cx="433500" cy="4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04DBFC-E115-3B1C-15CD-BE90487535CB}"/>
              </a:ext>
            </a:extLst>
          </p:cNvPr>
          <p:cNvSpPr/>
          <p:nvPr userDrawn="1"/>
        </p:nvSpPr>
        <p:spPr>
          <a:xfrm>
            <a:off x="11837980" y="4107152"/>
            <a:ext cx="354020" cy="4335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667190-8254-C0DE-DA5D-9C92DA939180}"/>
              </a:ext>
            </a:extLst>
          </p:cNvPr>
          <p:cNvSpPr/>
          <p:nvPr userDrawn="1"/>
        </p:nvSpPr>
        <p:spPr>
          <a:xfrm>
            <a:off x="4949450" y="0"/>
            <a:ext cx="1056300" cy="813825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2BF2D2-4BEB-2905-FF66-9857C613B16E}"/>
              </a:ext>
            </a:extLst>
          </p:cNvPr>
          <p:cNvCxnSpPr>
            <a:cxnSpLocks/>
          </p:cNvCxnSpPr>
          <p:nvPr userDrawn="1"/>
        </p:nvCxnSpPr>
        <p:spPr>
          <a:xfrm>
            <a:off x="6005750" y="4206757"/>
            <a:ext cx="55489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1106" y="3560605"/>
            <a:ext cx="7007943" cy="868680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0963" y="2381251"/>
            <a:ext cx="2581714" cy="1169831"/>
          </a:xfrm>
        </p:spPr>
        <p:txBody>
          <a:bodyPr anchor="ctr">
            <a:noAutofit/>
          </a:bodyPr>
          <a:lstStyle>
            <a:lvl1pPr algn="l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9945" y="4721179"/>
            <a:ext cx="5968512" cy="62086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/>
        </p:nvSpPr>
        <p:spPr>
          <a:xfrm>
            <a:off x="9074490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/>
        </p:nvGrpSpPr>
        <p:grpSpPr>
          <a:xfrm rot="10800000">
            <a:off x="9394227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/>
        </p:nvCxnSpPr>
        <p:spPr>
          <a:xfrm>
            <a:off x="1259945" y="4333278"/>
            <a:ext cx="59685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23;p38">
            <a:extLst>
              <a:ext uri="{FF2B5EF4-FFF2-40B4-BE49-F238E27FC236}">
                <a16:creationId xmlns:a16="http://schemas.microsoft.com/office/drawing/2014/main" id="{D5337893-B867-9A3D-0686-46123D6F3095}"/>
              </a:ext>
            </a:extLst>
          </p:cNvPr>
          <p:cNvSpPr/>
          <p:nvPr userDrawn="1"/>
        </p:nvSpPr>
        <p:spPr>
          <a:xfrm>
            <a:off x="9074489" y="3097650"/>
            <a:ext cx="3117511" cy="37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24;p38">
            <a:extLst>
              <a:ext uri="{FF2B5EF4-FFF2-40B4-BE49-F238E27FC236}">
                <a16:creationId xmlns:a16="http://schemas.microsoft.com/office/drawing/2014/main" id="{002FDFBD-202A-DEC3-FB0A-A20B4E844CCC}"/>
              </a:ext>
            </a:extLst>
          </p:cNvPr>
          <p:cNvGrpSpPr/>
          <p:nvPr userDrawn="1"/>
        </p:nvGrpSpPr>
        <p:grpSpPr>
          <a:xfrm rot="10800000">
            <a:off x="9394226" y="2299288"/>
            <a:ext cx="473925" cy="3207888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24" name="Google Shape;325;p38">
              <a:extLst>
                <a:ext uri="{FF2B5EF4-FFF2-40B4-BE49-F238E27FC236}">
                  <a16:creationId xmlns:a16="http://schemas.microsoft.com/office/drawing/2014/main" id="{26F39C25-D30E-028F-AFD0-0DD8EA40977F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6;p38">
              <a:extLst>
                <a:ext uri="{FF2B5EF4-FFF2-40B4-BE49-F238E27FC236}">
                  <a16:creationId xmlns:a16="http://schemas.microsoft.com/office/drawing/2014/main" id="{BE2D5BEC-4AA5-CB0F-B103-25EA16FEC246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7;p38">
              <a:extLst>
                <a:ext uri="{FF2B5EF4-FFF2-40B4-BE49-F238E27FC236}">
                  <a16:creationId xmlns:a16="http://schemas.microsoft.com/office/drawing/2014/main" id="{65C9A58E-329A-86E8-62CF-752783CFAFAC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8;p38">
              <a:extLst>
                <a:ext uri="{FF2B5EF4-FFF2-40B4-BE49-F238E27FC236}">
                  <a16:creationId xmlns:a16="http://schemas.microsoft.com/office/drawing/2014/main" id="{81884C90-ED88-654F-4EB1-5D86C2749E11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9;p38">
              <a:extLst>
                <a:ext uri="{FF2B5EF4-FFF2-40B4-BE49-F238E27FC236}">
                  <a16:creationId xmlns:a16="http://schemas.microsoft.com/office/drawing/2014/main" id="{747CD8D3-2B39-D69E-9909-3C215225ECE8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0;p38">
              <a:extLst>
                <a:ext uri="{FF2B5EF4-FFF2-40B4-BE49-F238E27FC236}">
                  <a16:creationId xmlns:a16="http://schemas.microsoft.com/office/drawing/2014/main" id="{1F89E989-1AC9-0D16-A6AD-9948A1F50308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31;p38">
              <a:extLst>
                <a:ext uri="{FF2B5EF4-FFF2-40B4-BE49-F238E27FC236}">
                  <a16:creationId xmlns:a16="http://schemas.microsoft.com/office/drawing/2014/main" id="{D4D87196-CF81-88A4-BF0D-49B11709C69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32;p38">
              <a:extLst>
                <a:ext uri="{FF2B5EF4-FFF2-40B4-BE49-F238E27FC236}">
                  <a16:creationId xmlns:a16="http://schemas.microsoft.com/office/drawing/2014/main" id="{98BD3E6E-5807-28AF-88FB-22FADF97392C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3;p38">
              <a:extLst>
                <a:ext uri="{FF2B5EF4-FFF2-40B4-BE49-F238E27FC236}">
                  <a16:creationId xmlns:a16="http://schemas.microsoft.com/office/drawing/2014/main" id="{69123E2D-6236-4F46-7838-41BC5AB8B572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4;p38">
              <a:extLst>
                <a:ext uri="{FF2B5EF4-FFF2-40B4-BE49-F238E27FC236}">
                  <a16:creationId xmlns:a16="http://schemas.microsoft.com/office/drawing/2014/main" id="{E29F1B61-2544-B5F4-FAF3-3259023E6941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35;p38">
              <a:extLst>
                <a:ext uri="{FF2B5EF4-FFF2-40B4-BE49-F238E27FC236}">
                  <a16:creationId xmlns:a16="http://schemas.microsoft.com/office/drawing/2014/main" id="{5B0FAE9E-C48A-5529-D865-0AAFE410D843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36;p38">
            <a:extLst>
              <a:ext uri="{FF2B5EF4-FFF2-40B4-BE49-F238E27FC236}">
                <a16:creationId xmlns:a16="http://schemas.microsoft.com/office/drawing/2014/main" id="{74F26584-FBDC-8DA8-605B-B206978B91CB}"/>
              </a:ext>
            </a:extLst>
          </p:cNvPr>
          <p:cNvSpPr/>
          <p:nvPr userDrawn="1"/>
        </p:nvSpPr>
        <p:spPr>
          <a:xfrm>
            <a:off x="251399" y="4124936"/>
            <a:ext cx="510601" cy="52724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7;p38">
            <a:extLst>
              <a:ext uri="{FF2B5EF4-FFF2-40B4-BE49-F238E27FC236}">
                <a16:creationId xmlns:a16="http://schemas.microsoft.com/office/drawing/2014/main" id="{AA0568EE-FA63-4394-13C1-E5AF6A6DAC84}"/>
              </a:ext>
            </a:extLst>
          </p:cNvPr>
          <p:cNvSpPr/>
          <p:nvPr userDrawn="1"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38;p38">
            <a:extLst>
              <a:ext uri="{FF2B5EF4-FFF2-40B4-BE49-F238E27FC236}">
                <a16:creationId xmlns:a16="http://schemas.microsoft.com/office/drawing/2014/main" id="{62B774BF-3EBE-47D9-8259-4847E50E3EFC}"/>
              </a:ext>
            </a:extLst>
          </p:cNvPr>
          <p:cNvSpPr/>
          <p:nvPr userDrawn="1"/>
        </p:nvSpPr>
        <p:spPr>
          <a:xfrm>
            <a:off x="7114693" y="2136822"/>
            <a:ext cx="433500" cy="4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3E0C38-848B-907A-03C3-F96C28F09674}"/>
              </a:ext>
            </a:extLst>
          </p:cNvPr>
          <p:cNvCxnSpPr>
            <a:cxnSpLocks/>
          </p:cNvCxnSpPr>
          <p:nvPr userDrawn="1"/>
        </p:nvCxnSpPr>
        <p:spPr>
          <a:xfrm>
            <a:off x="1259943" y="4333278"/>
            <a:ext cx="59685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2778" y="2856819"/>
            <a:ext cx="8494866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2789" y="1647826"/>
            <a:ext cx="2614846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65538" y="4028395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/>
        </p:nvSpPr>
        <p:spPr>
          <a:xfrm>
            <a:off x="1045801" y="4917551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/>
        </p:nvSpPr>
        <p:spPr>
          <a:xfrm>
            <a:off x="8272881" y="380608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/>
        </p:nvSpPr>
        <p:spPr>
          <a:xfrm>
            <a:off x="0" y="0"/>
            <a:ext cx="2222197" cy="231715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/>
        </p:nvCxnSpPr>
        <p:spPr>
          <a:xfrm>
            <a:off x="3465538" y="3643322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439;p42">
            <a:extLst>
              <a:ext uri="{FF2B5EF4-FFF2-40B4-BE49-F238E27FC236}">
                <a16:creationId xmlns:a16="http://schemas.microsoft.com/office/drawing/2014/main" id="{61E60C68-438A-710E-F4D4-8533A22D4293}"/>
              </a:ext>
            </a:extLst>
          </p:cNvPr>
          <p:cNvSpPr/>
          <p:nvPr userDrawn="1"/>
        </p:nvSpPr>
        <p:spPr>
          <a:xfrm>
            <a:off x="9063791" y="1273800"/>
            <a:ext cx="718800" cy="7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40;p42">
            <a:extLst>
              <a:ext uri="{FF2B5EF4-FFF2-40B4-BE49-F238E27FC236}">
                <a16:creationId xmlns:a16="http://schemas.microsoft.com/office/drawing/2014/main" id="{1669C636-7215-154B-FC85-ED529DAF752D}"/>
              </a:ext>
            </a:extLst>
          </p:cNvPr>
          <p:cNvSpPr/>
          <p:nvPr userDrawn="1"/>
        </p:nvSpPr>
        <p:spPr>
          <a:xfrm>
            <a:off x="1045800" y="4917550"/>
            <a:ext cx="787101" cy="78710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41;p42">
            <a:extLst>
              <a:ext uri="{FF2B5EF4-FFF2-40B4-BE49-F238E27FC236}">
                <a16:creationId xmlns:a16="http://schemas.microsoft.com/office/drawing/2014/main" id="{E8C54E67-0862-7BD4-4066-F4003B3BDCA3}"/>
              </a:ext>
            </a:extLst>
          </p:cNvPr>
          <p:cNvSpPr/>
          <p:nvPr userDrawn="1"/>
        </p:nvSpPr>
        <p:spPr>
          <a:xfrm>
            <a:off x="6220211" y="487611"/>
            <a:ext cx="520179" cy="5201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3EBFB6-5D70-3258-7078-7D5DBBED04A7}"/>
              </a:ext>
            </a:extLst>
          </p:cNvPr>
          <p:cNvSpPr/>
          <p:nvPr userDrawn="1"/>
        </p:nvSpPr>
        <p:spPr>
          <a:xfrm>
            <a:off x="10837500" y="3429000"/>
            <a:ext cx="1354500" cy="2709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3B21A-68DC-5FF7-D01C-A0297983B8BE}"/>
              </a:ext>
            </a:extLst>
          </p:cNvPr>
          <p:cNvCxnSpPr>
            <a:cxnSpLocks/>
          </p:cNvCxnSpPr>
          <p:nvPr userDrawn="1"/>
        </p:nvCxnSpPr>
        <p:spPr>
          <a:xfrm>
            <a:off x="3465537" y="3643322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9755;p77">
            <a:extLst>
              <a:ext uri="{FF2B5EF4-FFF2-40B4-BE49-F238E27FC236}">
                <a16:creationId xmlns:a16="http://schemas.microsoft.com/office/drawing/2014/main" id="{30A7860F-8731-E13C-4F72-A6DA8847EE6D}"/>
              </a:ext>
            </a:extLst>
          </p:cNvPr>
          <p:cNvSpPr/>
          <p:nvPr userDrawn="1"/>
        </p:nvSpPr>
        <p:spPr>
          <a:xfrm>
            <a:off x="1408441" y="1495230"/>
            <a:ext cx="890526" cy="89043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6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1600" y="3388487"/>
            <a:ext cx="7250775" cy="86868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1555" y="2179494"/>
            <a:ext cx="2950868" cy="1199469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314" y="4560063"/>
            <a:ext cx="5509346" cy="600252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/>
        </p:nvSpPr>
        <p:spPr>
          <a:xfrm>
            <a:off x="11209680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/>
        </p:nvSpPr>
        <p:spPr>
          <a:xfrm>
            <a:off x="2815474" y="5723112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/>
        </p:nvCxnSpPr>
        <p:spPr>
          <a:xfrm>
            <a:off x="4992314" y="4154941"/>
            <a:ext cx="550934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4"/>
            <a:ext cx="2624142" cy="2161495"/>
          </a:xfrm>
          <a:prstGeom prst="rect">
            <a:avLst/>
          </a:prstGeom>
        </p:spPr>
      </p:pic>
      <p:sp>
        <p:nvSpPr>
          <p:cNvPr id="2" name="Google Shape;504;p46">
            <a:extLst>
              <a:ext uri="{FF2B5EF4-FFF2-40B4-BE49-F238E27FC236}">
                <a16:creationId xmlns:a16="http://schemas.microsoft.com/office/drawing/2014/main" id="{D9027FF7-579E-AF54-46B0-8024CEF371A7}"/>
              </a:ext>
            </a:extLst>
          </p:cNvPr>
          <p:cNvSpPr/>
          <p:nvPr userDrawn="1"/>
        </p:nvSpPr>
        <p:spPr>
          <a:xfrm>
            <a:off x="0" y="0"/>
            <a:ext cx="2006400" cy="4784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1;p46">
            <a:extLst>
              <a:ext uri="{FF2B5EF4-FFF2-40B4-BE49-F238E27FC236}">
                <a16:creationId xmlns:a16="http://schemas.microsoft.com/office/drawing/2014/main" id="{B800BDD3-BA58-58E7-BB14-F74B44EF4E67}"/>
              </a:ext>
            </a:extLst>
          </p:cNvPr>
          <p:cNvSpPr/>
          <p:nvPr userDrawn="1"/>
        </p:nvSpPr>
        <p:spPr>
          <a:xfrm>
            <a:off x="7952484" y="378400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22;p46">
            <a:extLst>
              <a:ext uri="{FF2B5EF4-FFF2-40B4-BE49-F238E27FC236}">
                <a16:creationId xmlns:a16="http://schemas.microsoft.com/office/drawing/2014/main" id="{6981159D-18A0-D185-7F94-07E08369F4E1}"/>
              </a:ext>
            </a:extLst>
          </p:cNvPr>
          <p:cNvSpPr/>
          <p:nvPr userDrawn="1"/>
        </p:nvSpPr>
        <p:spPr>
          <a:xfrm>
            <a:off x="3624123" y="816600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23;p46">
            <a:extLst>
              <a:ext uri="{FF2B5EF4-FFF2-40B4-BE49-F238E27FC236}">
                <a16:creationId xmlns:a16="http://schemas.microsoft.com/office/drawing/2014/main" id="{05B935BE-DB71-0909-CB24-5CBDFD53F389}"/>
              </a:ext>
            </a:extLst>
          </p:cNvPr>
          <p:cNvSpPr/>
          <p:nvPr userDrawn="1"/>
        </p:nvSpPr>
        <p:spPr>
          <a:xfrm>
            <a:off x="11209679" y="4094403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81C69E0B-D35A-7FDF-F87D-C54A16A94BCA}"/>
              </a:ext>
            </a:extLst>
          </p:cNvPr>
          <p:cNvSpPr/>
          <p:nvPr userDrawn="1"/>
        </p:nvSpPr>
        <p:spPr>
          <a:xfrm>
            <a:off x="2815473" y="5723111"/>
            <a:ext cx="520179" cy="5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DFA58-20A5-CCF7-DF01-E0833D25E426}"/>
              </a:ext>
            </a:extLst>
          </p:cNvPr>
          <p:cNvCxnSpPr>
            <a:cxnSpLocks/>
          </p:cNvCxnSpPr>
          <p:nvPr userDrawn="1"/>
        </p:nvCxnSpPr>
        <p:spPr>
          <a:xfrm>
            <a:off x="4992314" y="4154941"/>
            <a:ext cx="550934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7B9A70E1-FBE3-3609-4A45-9B8901B30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50" y="2587953"/>
            <a:ext cx="2624142" cy="21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644" y="367141"/>
            <a:ext cx="7842712" cy="84022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464" y="2946856"/>
            <a:ext cx="4791227" cy="3018128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10" y="2946856"/>
            <a:ext cx="4791227" cy="3018128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914355" indent="-457177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3160" y="2427289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9122" y="2427288"/>
            <a:ext cx="3599720" cy="382587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21;p46">
            <a:extLst>
              <a:ext uri="{FF2B5EF4-FFF2-40B4-BE49-F238E27FC236}">
                <a16:creationId xmlns:a16="http://schemas.microsoft.com/office/drawing/2014/main" id="{0CFB5D8A-36BE-530C-747A-3E7015E5ADA6}"/>
              </a:ext>
            </a:extLst>
          </p:cNvPr>
          <p:cNvSpPr/>
          <p:nvPr userDrawn="1"/>
        </p:nvSpPr>
        <p:spPr>
          <a:xfrm>
            <a:off x="11319139" y="3113287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23;p46">
            <a:extLst>
              <a:ext uri="{FF2B5EF4-FFF2-40B4-BE49-F238E27FC236}">
                <a16:creationId xmlns:a16="http://schemas.microsoft.com/office/drawing/2014/main" id="{2F5E4B9A-89F2-16E8-FE07-57F6F892AFC7}"/>
              </a:ext>
            </a:extLst>
          </p:cNvPr>
          <p:cNvSpPr/>
          <p:nvPr userDrawn="1"/>
        </p:nvSpPr>
        <p:spPr>
          <a:xfrm>
            <a:off x="8379081" y="1597214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68644-4DA8-BEAE-D913-FECEDDD79C90}"/>
              </a:ext>
            </a:extLst>
          </p:cNvPr>
          <p:cNvCxnSpPr>
            <a:cxnSpLocks/>
          </p:cNvCxnSpPr>
          <p:nvPr userDrawn="1"/>
        </p:nvCxnSpPr>
        <p:spPr>
          <a:xfrm>
            <a:off x="2174644" y="1112483"/>
            <a:ext cx="784271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/>
        </p:nvSpPr>
        <p:spPr>
          <a:xfrm>
            <a:off x="-95207" y="2508869"/>
            <a:ext cx="2139908" cy="4349131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01" y="365127"/>
            <a:ext cx="7980449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633201"/>
            <a:ext cx="9542464" cy="47183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/>
        </p:nvCxnSpPr>
        <p:spPr>
          <a:xfrm>
            <a:off x="2044701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436" y="3464588"/>
            <a:ext cx="2139908" cy="2437694"/>
          </a:xfrm>
          <a:prstGeom prst="rect">
            <a:avLst/>
          </a:prstGeom>
        </p:spPr>
      </p:pic>
      <p:sp>
        <p:nvSpPr>
          <p:cNvPr id="5" name="Google Shape;521;p46">
            <a:extLst>
              <a:ext uri="{FF2B5EF4-FFF2-40B4-BE49-F238E27FC236}">
                <a16:creationId xmlns:a16="http://schemas.microsoft.com/office/drawing/2014/main" id="{202D2EDE-46C4-0AD0-0CC3-FB55DC6C2841}"/>
              </a:ext>
            </a:extLst>
          </p:cNvPr>
          <p:cNvSpPr/>
          <p:nvPr userDrawn="1"/>
        </p:nvSpPr>
        <p:spPr>
          <a:xfrm>
            <a:off x="11651778" y="4057753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45510-3D69-C05F-0E10-BE11BC3677DD}"/>
              </a:ext>
            </a:extLst>
          </p:cNvPr>
          <p:cNvCxnSpPr>
            <a:cxnSpLocks/>
          </p:cNvCxnSpPr>
          <p:nvPr userDrawn="1"/>
        </p:nvCxnSpPr>
        <p:spPr>
          <a:xfrm>
            <a:off x="2044700" y="1087545"/>
            <a:ext cx="79804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/>
        </p:nvSpPr>
        <p:spPr>
          <a:xfrm>
            <a:off x="838200" y="240492"/>
            <a:ext cx="8385788" cy="108949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/>
        </p:nvCxnSpPr>
        <p:spPr>
          <a:xfrm>
            <a:off x="838202" y="1112483"/>
            <a:ext cx="91869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95" y="1633201"/>
            <a:ext cx="10510768" cy="47183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19" tIns="91419" rIns="91419" bIns="9141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96" y="365127"/>
            <a:ext cx="8948754" cy="722418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67FC57-F4CD-9FA5-1E3E-939F406718A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2483"/>
            <a:ext cx="91869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21;p46">
            <a:extLst>
              <a:ext uri="{FF2B5EF4-FFF2-40B4-BE49-F238E27FC236}">
                <a16:creationId xmlns:a16="http://schemas.microsoft.com/office/drawing/2014/main" id="{5AC7EECD-28F0-55DC-594F-0BEC13EF0C65}"/>
              </a:ext>
            </a:extLst>
          </p:cNvPr>
          <p:cNvSpPr/>
          <p:nvPr userDrawn="1"/>
        </p:nvSpPr>
        <p:spPr>
          <a:xfrm>
            <a:off x="11661052" y="4969796"/>
            <a:ext cx="429900" cy="429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E2D6CDF4-FDF2-D962-ABCE-5C51C0165641}"/>
              </a:ext>
            </a:extLst>
          </p:cNvPr>
          <p:cNvSpPr/>
          <p:nvPr userDrawn="1"/>
        </p:nvSpPr>
        <p:spPr>
          <a:xfrm>
            <a:off x="138724" y="3543187"/>
            <a:ext cx="537600" cy="53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523;p46">
            <a:extLst>
              <a:ext uri="{FF2B5EF4-FFF2-40B4-BE49-F238E27FC236}">
                <a16:creationId xmlns:a16="http://schemas.microsoft.com/office/drawing/2014/main" id="{5739271B-99E6-5256-492F-1D78AA5655F3}"/>
              </a:ext>
            </a:extLst>
          </p:cNvPr>
          <p:cNvSpPr/>
          <p:nvPr userDrawn="1"/>
        </p:nvSpPr>
        <p:spPr>
          <a:xfrm>
            <a:off x="11667908" y="1958109"/>
            <a:ext cx="429900" cy="4299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7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/>
        </p:nvSpPr>
        <p:spPr>
          <a:xfrm>
            <a:off x="824753" y="61914"/>
            <a:ext cx="11298187" cy="6734493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9673" y="1012661"/>
            <a:ext cx="9920139" cy="1721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673" y="3115037"/>
            <a:ext cx="9920139" cy="280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323850"/>
            <a:ext cx="381625" cy="381600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1587364" y="323850"/>
            <a:ext cx="381625" cy="3816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489673" y="4254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8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/>
        </p:nvCxnSpPr>
        <p:spPr>
          <a:xfrm>
            <a:off x="1951566" y="444382"/>
            <a:ext cx="0" cy="1314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1811" y="322563"/>
            <a:ext cx="314318" cy="3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/>
        </p:nvGrpSpPr>
        <p:grpSpPr>
          <a:xfrm>
            <a:off x="9398428" y="-1"/>
            <a:ext cx="2793572" cy="2163536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21AD8F4-5BAC-27B3-137F-F28815906359}"/>
              </a:ext>
            </a:extLst>
          </p:cNvPr>
          <p:cNvSpPr txBox="1">
            <a:spLocks/>
          </p:cNvSpPr>
          <p:nvPr userDrawn="1"/>
        </p:nvSpPr>
        <p:spPr>
          <a:xfrm>
            <a:off x="-9230" y="6485684"/>
            <a:ext cx="480263" cy="4614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2CDC38A5-072D-4F0E-8539-059C8318D1B9}" type="slidenum">
              <a:rPr lang="en-US" sz="1100" smtClean="0">
                <a:solidFill>
                  <a:schemeClr val="tx2"/>
                </a:solidFill>
                <a:latin typeface="Roboto Condensed" panose="020B0604020202020204" charset="0"/>
                <a:ea typeface="Roboto Condensed" panose="020B0604020202020204" charset="0"/>
              </a:rPr>
              <a:pPr algn="ctr"/>
              <a:t>‹#›</a:t>
            </a:fld>
            <a:endParaRPr lang="en-US" dirty="0">
              <a:solidFill>
                <a:schemeClr val="tx2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457177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914355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1371532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1828709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/>
        </p:nvSpPr>
        <p:spPr>
          <a:xfrm>
            <a:off x="824753" y="61914"/>
            <a:ext cx="11298187" cy="6734493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9673" y="1012661"/>
            <a:ext cx="9920139" cy="1721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673" y="3115037"/>
            <a:ext cx="9920139" cy="280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4" y="6426195"/>
            <a:ext cx="128603" cy="12700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 rot="16200000">
            <a:off x="-126927" y="585848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12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323850"/>
            <a:ext cx="381625" cy="381600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11587364" y="323850"/>
            <a:ext cx="381625" cy="3816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90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1489673" y="4254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/>
        </p:nvCxnSpPr>
        <p:spPr>
          <a:xfrm>
            <a:off x="1951566" y="444382"/>
            <a:ext cx="0" cy="1314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1811" y="322563"/>
            <a:ext cx="314318" cy="3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/>
        </p:nvGrpSpPr>
        <p:grpSpPr>
          <a:xfrm>
            <a:off x="9398428" y="-1"/>
            <a:ext cx="2793572" cy="2163536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9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5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457177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914355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1371532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1828709" indent="0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473" y="3341915"/>
            <a:ext cx="5691218" cy="972910"/>
          </a:xfrm>
        </p:spPr>
        <p:txBody>
          <a:bodyPr/>
          <a:lstStyle/>
          <a:p>
            <a:r>
              <a:rPr lang="en" sz="6000" b="1" dirty="0"/>
              <a:t>Parameters</a:t>
            </a:r>
            <a:endParaRPr lang="en-US" sz="6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088" y="4695826"/>
            <a:ext cx="5692326" cy="742950"/>
          </a:xfrm>
          <a:ln>
            <a:prstDash val="dash"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" sz="5400" dirty="0"/>
              <a:t>Passing values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0" y="1480457"/>
            <a:ext cx="9542463" cy="48711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Function can take parameters: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call the function, passing the appropriate arguments:</a:t>
            </a:r>
            <a:endParaRPr lang="en-US" sz="32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124DE7B-0118-4E48-919D-10B53DC745D6}"/>
              </a:ext>
            </a:extLst>
          </p:cNvPr>
          <p:cNvSpPr txBox="1">
            <a:spLocks/>
          </p:cNvSpPr>
          <p:nvPr/>
        </p:nvSpPr>
        <p:spPr>
          <a:xfrm>
            <a:off x="3210292" y="2204358"/>
            <a:ext cx="6359243" cy="20138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/>
              <a:t>function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printNumbers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 start, end) {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= start;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&lt;= end;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" sz="2000" dirty="0">
                <a:solidFill>
                  <a:srgbClr val="A31515"/>
                </a:solidFill>
                <a:latin typeface="Consolas" panose="020B0609020204030204" pitchFamily="49" charset="0"/>
              </a:rPr>
              <a:t>`${i}`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F4523B4-EFD7-46D5-BB88-F424BBD8A438}"/>
              </a:ext>
            </a:extLst>
          </p:cNvPr>
          <p:cNvSpPr txBox="1">
            <a:spLocks/>
          </p:cNvSpPr>
          <p:nvPr/>
        </p:nvSpPr>
        <p:spPr>
          <a:xfrm>
            <a:off x="4713018" y="5491844"/>
            <a:ext cx="3353792" cy="7565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 err="1">
                <a:solidFill>
                  <a:srgbClr val="000000"/>
                </a:solidFill>
              </a:rPr>
              <a:t>printNumbers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, 5 </a:t>
            </a:r>
            <a:r>
              <a:rPr lang="en" sz="2000" dirty="0">
                <a:solidFill>
                  <a:srgbClr val="000000"/>
                </a:solidFill>
              </a:rPr>
              <a:t>);</a:t>
            </a:r>
          </a:p>
          <a:p>
            <a:r>
              <a:rPr lang="en" sz="2000" dirty="0" err="1">
                <a:solidFill>
                  <a:srgbClr val="000000"/>
                </a:solidFill>
              </a:rPr>
              <a:t>printNumbers </a:t>
            </a:r>
            <a:r>
              <a:rPr lang="en" sz="2000" dirty="0">
                <a:solidFill>
                  <a:srgbClr val="000000"/>
                </a:solidFill>
              </a:rPr>
              <a:t>(10, 100);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0" y="1480457"/>
            <a:ext cx="9542463" cy="48711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0 or more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Each parameter has a name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820D96C-0E9D-4311-A0BC-C61202312239}"/>
              </a:ext>
            </a:extLst>
          </p:cNvPr>
          <p:cNvSpPr txBox="1">
            <a:spLocks/>
          </p:cNvSpPr>
          <p:nvPr/>
        </p:nvSpPr>
        <p:spPr>
          <a:xfrm>
            <a:off x="2656113" y="4572000"/>
            <a:ext cx="8306855" cy="161108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/>
              <a:t>function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printStudent (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, age, grade) {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	console.log( </a:t>
            </a:r>
            <a:r>
              <a:rPr lang="en" sz="2000" dirty="0">
                <a:solidFill>
                  <a:srgbClr val="A31515"/>
                </a:solidFill>
              </a:rPr>
              <a:t>`</a:t>
            </a:r>
            <a:r>
              <a:rPr lang="en" sz="2000" dirty="0">
                <a:solidFill>
                  <a:srgbClr val="A31515"/>
                </a:solidFill>
                <a:latin typeface="Consolas" panose="020B0609020204030204" pitchFamily="49" charset="0"/>
              </a:rPr>
              <a:t>Student: $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{name} - </a:t>
            </a:r>
            <a:r>
              <a:rPr lang="en" sz="2000" dirty="0">
                <a:solidFill>
                  <a:srgbClr val="A31515"/>
                </a:solidFill>
                <a:latin typeface="Consolas" panose="020B0609020204030204" pitchFamily="49" charset="0"/>
              </a:rPr>
              <a:t>$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{age} </a:t>
            </a:r>
            <a:r>
              <a:rPr lang="en" sz="2000" dirty="0">
                <a:solidFill>
                  <a:srgbClr val="A31515"/>
                </a:solidFill>
              </a:rPr>
              <a:t>- $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{grade}</a:t>
            </a:r>
            <a:r>
              <a:rPr lang="en" sz="2000" dirty="0">
                <a:solidFill>
                  <a:srgbClr val="A31515"/>
                </a:solidFill>
              </a:rPr>
              <a:t>`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200" dirty="0"/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27CB0823-0212-4574-BA1E-9B593E3E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931" y="3476635"/>
            <a:ext cx="1905000" cy="878775"/>
          </a:xfrm>
          <a:prstGeom prst="wedgeRoundRectCallout">
            <a:avLst>
              <a:gd name="adj1" fmla="val -20927"/>
              <a:gd name="adj2" fmla="val 7810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noProof="1">
                <a:solidFill>
                  <a:schemeClr val="tx2"/>
                </a:solidFill>
              </a:rPr>
              <a:t>Name</a:t>
            </a:r>
            <a:endParaRPr lang="en-US" sz="2800" b="1" noProof="1">
              <a:solidFill>
                <a:schemeClr val="tx2"/>
              </a:solidFill>
            </a:endParaRPr>
          </a:p>
        </p:txBody>
      </p:sp>
      <p:sp>
        <p:nvSpPr>
          <p:cNvPr id="15" name="AutoShape 23">
            <a:extLst>
              <a:ext uri="{FF2B5EF4-FFF2-40B4-BE49-F238E27FC236}">
                <a16:creationId xmlns:a16="http://schemas.microsoft.com/office/drawing/2014/main" id="{BD817F47-7DF9-4C42-ABC2-7E30139C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84465"/>
            <a:ext cx="3352800" cy="1038128"/>
          </a:xfrm>
          <a:prstGeom prst="wedgeRoundRectCallout">
            <a:avLst>
              <a:gd name="adj1" fmla="val 22351"/>
              <a:gd name="adj2" fmla="val 4369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noProof="1">
                <a:solidFill>
                  <a:schemeClr val="tx2"/>
                </a:solidFill>
              </a:rPr>
              <a:t>Multiple parameters</a:t>
            </a:r>
            <a:endParaRPr lang="en-US" sz="2800" b="1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49F2D-D389-4A4D-BD33-DA1B9475D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Write a function that prints the sign of an integer,</a:t>
            </a:r>
          </a:p>
          <a:p>
            <a:r>
              <a:rPr lang="en" dirty="0"/>
              <a:t>which receives as an argument: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A26D08-D335-4573-93BC-7C690EC4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 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11E85-022C-4201-97E3-324F41F7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528" y="3166929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A8312-A64D-4614-9EC2-0D6B851E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857" y="3167390"/>
            <a:ext cx="234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positive</a:t>
            </a:r>
          </a:p>
        </p:txBody>
      </p:sp>
      <p:sp>
        <p:nvSpPr>
          <p:cNvPr id="8" name="Right Arrow 12">
            <a:extLst>
              <a:ext uri="{FF2B5EF4-FFF2-40B4-BE49-F238E27FC236}">
                <a16:creationId xmlns:a16="http://schemas.microsoft.com/office/drawing/2014/main" id="{84C0021D-8FF3-429D-AE20-66BA58C47EE1}"/>
              </a:ext>
            </a:extLst>
          </p:cNvPr>
          <p:cNvSpPr/>
          <p:nvPr/>
        </p:nvSpPr>
        <p:spPr>
          <a:xfrm>
            <a:off x="3541292" y="323803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A5EF9-4625-4D24-B6CF-C6178435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528" y="43383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B082F-3483-4920-BA38-75C3D93D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855" y="5546593"/>
            <a:ext cx="234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zero</a:t>
            </a:r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8CBA6E6E-5556-443A-970C-09F0940DFF99}"/>
              </a:ext>
            </a:extLst>
          </p:cNvPr>
          <p:cNvSpPr/>
          <p:nvPr/>
        </p:nvSpPr>
        <p:spPr>
          <a:xfrm>
            <a:off x="3541292" y="556578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3B42D-7238-4F44-B364-C07AFC0F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528" y="549467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ight Arrow 15">
            <a:extLst>
              <a:ext uri="{FF2B5EF4-FFF2-40B4-BE49-F238E27FC236}">
                <a16:creationId xmlns:a16="http://schemas.microsoft.com/office/drawing/2014/main" id="{13E8352F-E3FD-4045-B9EE-23A77EEE2EDD}"/>
              </a:ext>
            </a:extLst>
          </p:cNvPr>
          <p:cNvSpPr/>
          <p:nvPr/>
        </p:nvSpPr>
        <p:spPr>
          <a:xfrm>
            <a:off x="3541292" y="44094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292EC-3AA6-4400-B2A3-B06AC0C6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645" y="4409497"/>
            <a:ext cx="232985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7895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E349-0134-4BB8-BF61-07D615EAA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633201"/>
            <a:ext cx="8447314" cy="4718388"/>
          </a:xfrm>
        </p:spPr>
        <p:txBody>
          <a:bodyPr>
            <a:normAutofit/>
          </a:bodyPr>
          <a:lstStyle/>
          <a:p>
            <a:r>
              <a:rPr lang="en" sz="3200" dirty="0"/>
              <a:t>Write a function that, given a real number score, prints the score in 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2.00 - 2.99 - "Fail"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3.00 - 3.49 - "Poor"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3.50 - 4.49 - "Good"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4.50 - 5.49 - "Very good"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5.50 - 6.00 - "Excellent"</a:t>
            </a:r>
          </a:p>
          <a:p>
            <a:endParaRPr lang="bg-BG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Assessment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303F0-D9AC-4613-BD52-70B33334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767" y="332806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7E4FF-04C5-4242-8A79-483E1965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54" y="3328523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8A93443D-8B54-4A7D-B9EE-FAB4738BF2E5}"/>
              </a:ext>
            </a:extLst>
          </p:cNvPr>
          <p:cNvSpPr/>
          <p:nvPr/>
        </p:nvSpPr>
        <p:spPr>
          <a:xfrm>
            <a:off x="8316189" y="33991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19E22-2D26-41BB-A6AB-3E73296E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767" y="4177984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8" name="Right Arrow 15">
            <a:extLst>
              <a:ext uri="{FF2B5EF4-FFF2-40B4-BE49-F238E27FC236}">
                <a16:creationId xmlns:a16="http://schemas.microsoft.com/office/drawing/2014/main" id="{0ABB6B6E-1AAC-4844-A666-4BC3D9D5AC86}"/>
              </a:ext>
            </a:extLst>
          </p:cNvPr>
          <p:cNvSpPr/>
          <p:nvPr/>
        </p:nvSpPr>
        <p:spPr>
          <a:xfrm>
            <a:off x="8316189" y="424909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B4751-8ECC-4C15-885F-055679AC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542" y="4249094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5F57A-575E-4F0C-A2E3-05A19B0B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767" y="5098555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7897EFD6-A09A-4CFF-B042-E5A61581FFD0}"/>
              </a:ext>
            </a:extLst>
          </p:cNvPr>
          <p:cNvSpPr/>
          <p:nvPr/>
        </p:nvSpPr>
        <p:spPr>
          <a:xfrm>
            <a:off x="8316189" y="516966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11FFBE-66BE-4037-A0D2-981A8325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542" y="5169665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5513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Assessment</a:t>
            </a:r>
            <a:endParaRPr lang="bg-BG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37CC188-3601-43E2-A7EE-05EE6D066833}"/>
              </a:ext>
            </a:extLst>
          </p:cNvPr>
          <p:cNvSpPr txBox="1">
            <a:spLocks/>
          </p:cNvSpPr>
          <p:nvPr/>
        </p:nvSpPr>
        <p:spPr>
          <a:xfrm>
            <a:off x="1169916" y="2210434"/>
            <a:ext cx="8784771" cy="30930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/>
              <a:t>function </a:t>
            </a:r>
            <a:r>
              <a:rPr lang="en" dirty="0">
                <a:solidFill>
                  <a:srgbClr val="000000"/>
                </a:solidFill>
              </a:rPr>
              <a:t>pr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intGrade (grade) {</a:t>
            </a:r>
          </a:p>
          <a:p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(grade &gt;= 2 &amp;&amp; grade &lt;= 2.99){</a:t>
            </a:r>
          </a:p>
          <a:p>
            <a:r>
              <a:rPr lang="en" dirty="0">
                <a:solidFill>
                  <a:srgbClr val="000000"/>
                </a:solidFill>
              </a:rPr>
              <a:t>		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console.log(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"Fail"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 else if 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8000"/>
                </a:solidFill>
                <a:latin typeface="Consolas" panose="020B0609020204030204" pitchFamily="49" charset="0"/>
              </a:rPr>
              <a:t>// TODO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60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Default value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480457"/>
            <a:ext cx="7327900" cy="48711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can set an initial value to the parameters: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We can call the function without passing any arguments: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8E7857DB-92F8-4F88-9679-79E2A68EE34F}"/>
              </a:ext>
            </a:extLst>
          </p:cNvPr>
          <p:cNvSpPr txBox="1">
            <a:spLocks/>
          </p:cNvSpPr>
          <p:nvPr/>
        </p:nvSpPr>
        <p:spPr>
          <a:xfrm>
            <a:off x="2819399" y="2572669"/>
            <a:ext cx="7489372" cy="20138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printNumbers (start = 1 , end = 10 ){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2000" dirty="0"/>
              <a:t>let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i=start; i&lt;=end; i++)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" sz="2000" dirty="0">
                <a:solidFill>
                  <a:srgbClr val="A31515"/>
                </a:solidFill>
              </a:rPr>
              <a:t>i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4BB5D6E-E283-411F-9D84-09ED4F4AC9DB}"/>
              </a:ext>
            </a:extLst>
          </p:cNvPr>
          <p:cNvSpPr txBox="1">
            <a:spLocks/>
          </p:cNvSpPr>
          <p:nvPr/>
        </p:nvSpPr>
        <p:spPr>
          <a:xfrm>
            <a:off x="7695705" y="5457583"/>
            <a:ext cx="3353792" cy="7565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 err="1">
                <a:solidFill>
                  <a:srgbClr val="000000"/>
                </a:solidFill>
              </a:rPr>
              <a:t>printNumbers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, 5 </a:t>
            </a:r>
            <a:r>
              <a:rPr lang="en" sz="2000" dirty="0">
                <a:solidFill>
                  <a:srgbClr val="000000"/>
                </a:solidFill>
              </a:rPr>
              <a:t>);</a:t>
            </a:r>
          </a:p>
          <a:p>
            <a:r>
              <a:rPr lang="en" sz="2000" dirty="0" err="1">
                <a:solidFill>
                  <a:srgbClr val="000000"/>
                </a:solidFill>
              </a:rPr>
              <a:t>printNumbers </a:t>
            </a:r>
            <a:r>
              <a:rPr lang="en" sz="2000" dirty="0">
                <a:solidFill>
                  <a:srgbClr val="000000"/>
                </a:solidFill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9ED5C-CAD4-455D-8673-DEFF2CB64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3201"/>
            <a:ext cx="8588829" cy="4718388"/>
          </a:xfrm>
        </p:spPr>
        <p:txBody>
          <a:bodyPr/>
          <a:lstStyle/>
          <a:p>
            <a:r>
              <a:rPr lang="en" dirty="0"/>
              <a:t>Write a function that prints the triangle shape as shown: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8E688-E49E-46BF-B132-9558409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A38C0-B39F-42E6-B6BB-AE382A61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057" y="2978030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2BF29-446C-4B0E-8676-05933E2A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474" y="2562819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Arrow 12">
            <a:extLst>
              <a:ext uri="{FF2B5EF4-FFF2-40B4-BE49-F238E27FC236}">
                <a16:creationId xmlns:a16="http://schemas.microsoft.com/office/drawing/2014/main" id="{1FEA12A5-41D9-4B50-9700-D8C3F701962B}"/>
              </a:ext>
            </a:extLst>
          </p:cNvPr>
          <p:cNvSpPr/>
          <p:nvPr/>
        </p:nvSpPr>
        <p:spPr>
          <a:xfrm>
            <a:off x="2483071" y="399770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BDB05-15F9-4CF7-8362-0F84814E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240" y="3855480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C4E83F06-876B-4643-BF2F-E92BF9AABEDE}"/>
              </a:ext>
            </a:extLst>
          </p:cNvPr>
          <p:cNvSpPr/>
          <p:nvPr/>
        </p:nvSpPr>
        <p:spPr>
          <a:xfrm>
            <a:off x="7241748" y="39265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55E96-243A-4C09-A481-CBFB6197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57" y="392658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68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5C634-A99F-4110-BBAE-7AD6156A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3201"/>
            <a:ext cx="8599713" cy="471838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600" dirty="0"/>
              <a:t>Create a function that prints only 1 row of the figure: printLine()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600" dirty="0"/>
              <a:t>Create a function printTriangle , which prints the entire shape by calling function printLine();</a:t>
            </a:r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DC13-D671-4507-BAAE-62132F95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Triangle - Guidelines</a:t>
            </a:r>
          </a:p>
        </p:txBody>
      </p:sp>
    </p:spTree>
    <p:extLst>
      <p:ext uri="{BB962C8B-B14F-4D97-AF65-F5344CB8AC3E}">
        <p14:creationId xmlns:p14="http://schemas.microsoft.com/office/powerpoint/2010/main" val="37694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DA87-8080-486E-B46C-9D60BA837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4345" y="3388487"/>
            <a:ext cx="6865284" cy="868680"/>
          </a:xfrm>
        </p:spPr>
        <p:txBody>
          <a:bodyPr/>
          <a:lstStyle/>
          <a:p>
            <a:r>
              <a:rPr lang="en" dirty="0"/>
              <a:t>Return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78887-7A4B-4025-BE03-521481A17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56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59" y="347186"/>
            <a:ext cx="10515600" cy="840220"/>
          </a:xfrm>
        </p:spPr>
        <p:txBody>
          <a:bodyPr/>
          <a:lstStyle/>
          <a:p>
            <a:r>
              <a:rPr lang="en" b="1" dirty="0"/>
              <a:t>Content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761139" y="1338128"/>
            <a:ext cx="703262" cy="660930"/>
            <a:chOff x="761139" y="1338128"/>
            <a:chExt cx="703262" cy="660930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61139" y="1414283"/>
              <a:ext cx="703262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1691812" y="1370407"/>
            <a:ext cx="303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What is a function?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784379" y="2048320"/>
            <a:ext cx="703261" cy="660930"/>
            <a:chOff x="768598" y="2099096"/>
            <a:chExt cx="703261" cy="660930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8598" y="2175251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02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1691812" y="2122303"/>
            <a:ext cx="3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Declaration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765941" y="2811160"/>
            <a:ext cx="703261" cy="660930"/>
            <a:chOff x="765941" y="2811160"/>
            <a:chExt cx="703261" cy="660930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65941" y="2887315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03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1691812" y="2838346"/>
            <a:ext cx="484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Parameters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5882B8-A1F2-479F-AB57-A56EEFBF4105}"/>
              </a:ext>
            </a:extLst>
          </p:cNvPr>
          <p:cNvGrpSpPr/>
          <p:nvPr/>
        </p:nvGrpSpPr>
        <p:grpSpPr>
          <a:xfrm>
            <a:off x="761139" y="3571332"/>
            <a:ext cx="703261" cy="660930"/>
            <a:chOff x="761139" y="3571332"/>
            <a:chExt cx="703261" cy="660930"/>
          </a:xfrm>
        </p:grpSpPr>
        <p:sp>
          <p:nvSpPr>
            <p:cNvPr id="19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E1D32406-0EF1-47B6-9AAD-2D456A5CAACE}"/>
                </a:ext>
              </a:extLst>
            </p:cNvPr>
            <p:cNvSpPr/>
            <p:nvPr/>
          </p:nvSpPr>
          <p:spPr>
            <a:xfrm>
              <a:off x="805782" y="3571332"/>
              <a:ext cx="613975" cy="613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6FC54D-4950-45FD-85BB-F975C2F3FFBC}"/>
                </a:ext>
              </a:extLst>
            </p:cNvPr>
            <p:cNvSpPr txBox="1"/>
            <p:nvPr/>
          </p:nvSpPr>
          <p:spPr>
            <a:xfrm>
              <a:off x="761139" y="3647487"/>
              <a:ext cx="70326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9FDF67-76CC-4BB1-A44E-0B1672F3140E}"/>
              </a:ext>
            </a:extLst>
          </p:cNvPr>
          <p:cNvSpPr txBox="1"/>
          <p:nvPr/>
        </p:nvSpPr>
        <p:spPr>
          <a:xfrm>
            <a:off x="1642760" y="3573519"/>
            <a:ext cx="345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Return value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FC12D5-7046-4312-9883-CB7DC480DB41}"/>
              </a:ext>
            </a:extLst>
          </p:cNvPr>
          <p:cNvGrpSpPr/>
          <p:nvPr/>
        </p:nvGrpSpPr>
        <p:grpSpPr>
          <a:xfrm>
            <a:off x="745509" y="4351888"/>
            <a:ext cx="701671" cy="660930"/>
            <a:chOff x="745509" y="4351888"/>
            <a:chExt cx="701671" cy="660930"/>
          </a:xfrm>
        </p:grpSpPr>
        <p:sp>
          <p:nvSpPr>
            <p:cNvPr id="2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53803852-3F9B-438A-BB76-9A16AF6BAB42}"/>
                </a:ext>
              </a:extLst>
            </p:cNvPr>
            <p:cNvSpPr/>
            <p:nvPr/>
          </p:nvSpPr>
          <p:spPr>
            <a:xfrm>
              <a:off x="789357" y="4351888"/>
              <a:ext cx="613975" cy="6139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77C6C7-C089-4EC9-87B4-55FDBD933AD7}"/>
                </a:ext>
              </a:extLst>
            </p:cNvPr>
            <p:cNvSpPr txBox="1"/>
            <p:nvPr/>
          </p:nvSpPr>
          <p:spPr>
            <a:xfrm>
              <a:off x="745509" y="4428043"/>
              <a:ext cx="70167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05</a:t>
              </a:r>
              <a:endParaRPr lang="en-US" sz="2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BE35ED-8E05-4EF5-9311-7652ADA9E823}"/>
              </a:ext>
            </a:extLst>
          </p:cNvPr>
          <p:cNvSpPr txBox="1"/>
          <p:nvPr/>
        </p:nvSpPr>
        <p:spPr>
          <a:xfrm>
            <a:off x="1642760" y="4360376"/>
            <a:ext cx="46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Phenomena Bold" panose="00000800000000000000" pitchFamily="50" charset="-52"/>
              </a:rPr>
              <a:t>Reference and Value</a:t>
            </a:r>
            <a:endParaRPr lang="en-US" sz="2800" dirty="0">
              <a:solidFill>
                <a:schemeClr val="tx2"/>
              </a:solidFill>
              <a:latin typeface="Phenomena Bold" panose="00000800000000000000" pitchFamily="50" charset="-52"/>
            </a:endParaRP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2DF5A6F3-55FA-4A6D-846E-D04064F9B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21" y="2787379"/>
            <a:ext cx="3018843" cy="34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350D-2F88-4CB9-ABFD-18633DB50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3201"/>
            <a:ext cx="10748963" cy="26252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The keyword </a:t>
            </a:r>
            <a:r>
              <a:rPr lang="en" b="1" dirty="0">
                <a:solidFill>
                  <a:schemeClr val="accent2"/>
                </a:solidFill>
              </a:rPr>
              <a:t>return</a:t>
            </a:r>
            <a:r>
              <a:rPr lang="en" dirty="0"/>
              <a:t> terminates the execution of </a:t>
            </a:r>
            <a:br>
              <a:rPr lang="bg-BG" dirty="0"/>
            </a:br>
            <a:r>
              <a:rPr lang="en" dirty="0"/>
              <a:t>the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Returns the specified value back to the function that called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nsolas" panose="020B0609020204030204" pitchFamily="49" charset="0"/>
              </a:rPr>
              <a:t>Return</a:t>
            </a:r>
            <a:endParaRPr lang="bg-BG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37CC188-3601-43E2-A7EE-05EE6D066833}"/>
              </a:ext>
            </a:extLst>
          </p:cNvPr>
          <p:cNvSpPr txBox="1">
            <a:spLocks/>
          </p:cNvSpPr>
          <p:nvPr/>
        </p:nvSpPr>
        <p:spPr>
          <a:xfrm>
            <a:off x="1474839" y="3230880"/>
            <a:ext cx="8174258" cy="316121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2000" dirty="0"/>
              <a:t>function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getFullName( firstName, lastName ) {</a:t>
            </a:r>
          </a:p>
          <a:p>
            <a:pPr>
              <a:lnSpc>
                <a:spcPct val="120000"/>
              </a:lnSpc>
            </a:pP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	return firstName + " " + lastName ;</a:t>
            </a:r>
          </a:p>
          <a:p>
            <a:pPr>
              <a:lnSpc>
                <a:spcPct val="120000"/>
              </a:lnSpc>
            </a:pP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2000" dirty="0"/>
              <a:t>let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fullName = readFullName(" John","Smith ");</a:t>
            </a:r>
          </a:p>
          <a:p>
            <a:pPr>
              <a:lnSpc>
                <a:spcPct val="120000"/>
              </a:lnSpc>
            </a:pP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console.log(fullName) </a:t>
            </a:r>
            <a:r>
              <a:rPr lang="en" sz="2000" dirty="0">
                <a:solidFill>
                  <a:srgbClr val="00801F"/>
                </a:solidFill>
                <a:latin typeface="Consolas" panose="020B0609020204030204" pitchFamily="49" charset="0"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4039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350D-2F88-4CB9-ABFD-18633DB50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3201"/>
            <a:ext cx="10748963" cy="47588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check if an index in an array is valid: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Whether the student passed the exam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nsolas" panose="020B0609020204030204" pitchFamily="49" charset="0"/>
              </a:rPr>
              <a:t>Sample usage</a:t>
            </a:r>
            <a:endParaRPr lang="bg-BG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37CC188-3601-43E2-A7EE-05EE6D066833}"/>
              </a:ext>
            </a:extLst>
          </p:cNvPr>
          <p:cNvSpPr txBox="1">
            <a:spLocks/>
          </p:cNvSpPr>
          <p:nvPr/>
        </p:nvSpPr>
        <p:spPr>
          <a:xfrm>
            <a:off x="1486690" y="2255521"/>
            <a:ext cx="7283684" cy="28651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1800" dirty="0"/>
              <a:t>function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isIndexValid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(arr, index) {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if (index &lt; 0 || index &gt;= arr.length ){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 false;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} else {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return true;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DA1DBF2-C46F-4A55-B40E-C19513DF4B01}"/>
              </a:ext>
            </a:extLst>
          </p:cNvPr>
          <p:cNvSpPr txBox="1">
            <a:spLocks/>
          </p:cNvSpPr>
          <p:nvPr/>
        </p:nvSpPr>
        <p:spPr>
          <a:xfrm>
            <a:off x="7730877" y="5377683"/>
            <a:ext cx="3455423" cy="12322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" sz="1800" dirty="0"/>
              <a:t>function </a:t>
            </a:r>
            <a:r>
              <a:rPr lang="en" sz="1800" dirty="0">
                <a:solidFill>
                  <a:schemeClr val="tx1"/>
                </a:solidFill>
              </a:rPr>
              <a:t>pass(grade) {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chemeClr val="tx1"/>
                </a:solidFill>
              </a:rPr>
              <a:t>	return grade &gt;= 3;</a:t>
            </a:r>
          </a:p>
          <a:p>
            <a:pPr>
              <a:lnSpc>
                <a:spcPct val="100000"/>
              </a:lnSpc>
            </a:pPr>
            <a:r>
              <a:rPr lang="e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1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DA87-8080-486E-B46C-9D60BA837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4345" y="3388487"/>
            <a:ext cx="6865284" cy="868680"/>
          </a:xfrm>
        </p:spPr>
        <p:txBody>
          <a:bodyPr/>
          <a:lstStyle/>
          <a:p>
            <a:r>
              <a:rPr lang="en" b="1" dirty="0"/>
              <a:t>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78887-7A4B-4025-BE03-521481A17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69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B67474-0CA1-48F5-9F8A-28AA7868D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B2CA1-B7F1-4850-B56A-09AD0A9D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 and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67BC4-091C-4FC5-BD3C-E11AB603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3201"/>
            <a:ext cx="8534400" cy="4608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3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6615F7-BAD8-4DC8-92AD-9B99628DE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3570" y="2351313"/>
            <a:ext cx="4931229" cy="400027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600" dirty="0"/>
              <a:t>Reference types:</a:t>
            </a:r>
          </a:p>
          <a:p>
            <a:pPr marL="1257300" lvl="1" indent="-571500"/>
            <a:r>
              <a:rPr lang="en" sz="3200" dirty="0"/>
              <a:t>arrays, objects</a:t>
            </a:r>
          </a:p>
          <a:p>
            <a:pPr marL="1257300" lvl="1" indent="-571500"/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3600" dirty="0"/>
              <a:t>They keep a reference to their value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123A-906C-4AF8-9A52-9A4AAD33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 types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37CC188-3601-43E2-A7EE-05EE6D066833}"/>
              </a:ext>
            </a:extLst>
          </p:cNvPr>
          <p:cNvSpPr txBox="1">
            <a:spLocks/>
          </p:cNvSpPr>
          <p:nvPr/>
        </p:nvSpPr>
        <p:spPr>
          <a:xfrm>
            <a:off x="951905" y="1812471"/>
            <a:ext cx="5633952" cy="413112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(names) {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names[0] = </a:t>
            </a:r>
            <a:r>
              <a:rPr lang="en" sz="1800" dirty="0">
                <a:solidFill>
                  <a:srgbClr val="A31515"/>
                </a:solidFill>
                <a:latin typeface="Consolas" panose="020B0609020204030204" pitchFamily="49" charset="0"/>
              </a:rPr>
              <a:t>"Ivan"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sz="1800" dirty="0">
                <a:solidFill>
                  <a:srgbClr val="000000"/>
                </a:solidFill>
              </a:rPr>
              <a:t>resolve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let names = [ </a:t>
            </a:r>
            <a:r>
              <a:rPr lang="en" sz="1800" dirty="0">
                <a:solidFill>
                  <a:srgbClr val="A31515"/>
                </a:solidFill>
                <a:latin typeface="Consolas" panose="020B0609020204030204" pitchFamily="49" charset="0"/>
              </a:rPr>
              <a:t>"George"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800" dirty="0">
                <a:solidFill>
                  <a:srgbClr val="A31515"/>
                </a:solidFill>
                <a:latin typeface="Consolas" panose="020B0609020204030204" pitchFamily="49" charset="0"/>
              </a:rPr>
              <a:t>"Peter" 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1800" dirty="0">
                <a:solidFill>
                  <a:srgbClr val="000000"/>
                </a:solidFill>
              </a:rPr>
              <a:t>changeName(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names);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console.log(names[0]);</a:t>
            </a:r>
          </a:p>
          <a:p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99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7770" y="1968383"/>
            <a:ext cx="7576460" cy="866775"/>
          </a:xfrm>
        </p:spPr>
        <p:txBody>
          <a:bodyPr/>
          <a:lstStyle/>
          <a:p>
            <a:r>
              <a:rPr lang="en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9690" y="2851783"/>
            <a:ext cx="7332620" cy="35315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Functions break a problem into small parts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They have definition and body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They are called by their name + 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They can receive value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" dirty="0"/>
              <a:t>They can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Functions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9943" y="4721178"/>
            <a:ext cx="5968513" cy="756344"/>
          </a:xfrm>
          <a:ln>
            <a:prstDash val="dash"/>
          </a:ln>
        </p:spPr>
        <p:txBody>
          <a:bodyPr>
            <a:normAutofit/>
          </a:bodyPr>
          <a:lstStyle/>
          <a:p>
            <a:r>
              <a:rPr lang="en" dirty="0"/>
              <a:t>What is a function</a:t>
            </a:r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 function?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5519" y="1502089"/>
            <a:ext cx="7073835" cy="4849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A named piece of code that we can call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Example function definition: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We can call the function repeatedly with: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3ABA5E4-1B0E-4A4A-BBB9-B9312D29605D}"/>
              </a:ext>
            </a:extLst>
          </p:cNvPr>
          <p:cNvSpPr txBox="1">
            <a:spLocks/>
          </p:cNvSpPr>
          <p:nvPr/>
        </p:nvSpPr>
        <p:spPr>
          <a:xfrm>
            <a:off x="2862646" y="2917371"/>
            <a:ext cx="5998029" cy="184968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dirty="0">
                <a:solidFill>
                  <a:srgbClr val="000000"/>
                </a:solidFill>
              </a:rPr>
              <a:t>printHello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console.</a:t>
            </a:r>
            <a:r>
              <a:rPr lang="en" dirty="0">
                <a:solidFill>
                  <a:srgbClr val="000000"/>
                </a:solidFill>
              </a:rPr>
              <a:t>log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3200" dirty="0"/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CDA643D7-F441-4909-A7AA-9CFB4C0D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73" y="2564721"/>
            <a:ext cx="2549982" cy="1519330"/>
          </a:xfrm>
          <a:prstGeom prst="wedgeRoundRectCallout">
            <a:avLst>
              <a:gd name="adj1" fmla="val -68791"/>
              <a:gd name="adj2" fmla="val -39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Function named</a:t>
            </a:r>
          </a:p>
          <a:p>
            <a:pPr algn="ctr"/>
            <a:r>
              <a:rPr lang="en" sz="2800" b="1" dirty="0">
                <a:solidFill>
                  <a:schemeClr val="tx2"/>
                </a:solidFill>
              </a:rPr>
              <a:t>printHello</a:t>
            </a:r>
            <a:endParaRPr lang="bg-BG" sz="2800" b="1" dirty="0">
              <a:solidFill>
                <a:schemeClr val="tx2"/>
              </a:solidFill>
            </a:endParaRP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49D40528-B539-40C1-98CC-2BEB466A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696" y="4084051"/>
            <a:ext cx="3242121" cy="652770"/>
          </a:xfrm>
          <a:prstGeom prst="wedgeRoundRectCallout">
            <a:avLst>
              <a:gd name="adj1" fmla="val -43105"/>
              <a:gd name="adj2" fmla="val -7979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Function body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D5CD52E4-DEA3-41C7-B3E1-26B44D8F7635}"/>
              </a:ext>
            </a:extLst>
          </p:cNvPr>
          <p:cNvSpPr txBox="1">
            <a:spLocks/>
          </p:cNvSpPr>
          <p:nvPr/>
        </p:nvSpPr>
        <p:spPr>
          <a:xfrm>
            <a:off x="5716682" y="5477271"/>
            <a:ext cx="2906207" cy="90505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00"/>
                </a:solidFill>
              </a:rPr>
              <a:t>printHello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</a:rPr>
              <a:t>printHello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50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uiExpand="1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CFB-4E31-4935-A102-1021C95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do we use functions?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6A35-7AB1-4C98-86A1-A30E0D4A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1" y="1271452"/>
            <a:ext cx="9830924" cy="50801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Easier code management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We break down a problem into small steps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Better code organization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Higher readability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Easier to understand code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We avoid repeating code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We're improving code support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Code reusability</a:t>
            </a:r>
          </a:p>
          <a:p>
            <a:pPr marL="1143000" lvl="1" indent="-457200">
              <a:lnSpc>
                <a:spcPct val="100000"/>
              </a:lnSpc>
            </a:pPr>
            <a:r>
              <a:rPr lang="en" sz="2800" dirty="0">
                <a:latin typeface="Calibri" panose="020F0502020204030204" pitchFamily="34" charset="0"/>
                <a:cs typeface="Calibri" panose="020F0502020204030204" pitchFamily="34" charset="0"/>
              </a:rPr>
              <a:t>We can call the method multiple times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1" indent="-457200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Execute the code between the curly braces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They do not return a result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Functions that do not return a value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1D071B4-E15F-4A8A-8F62-E55B45257B69}"/>
              </a:ext>
            </a:extLst>
          </p:cNvPr>
          <p:cNvSpPr txBox="1">
            <a:spLocks/>
          </p:cNvSpPr>
          <p:nvPr/>
        </p:nvSpPr>
        <p:spPr>
          <a:xfrm>
            <a:off x="1752302" y="3007077"/>
            <a:ext cx="5998029" cy="14094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dirty="0">
                <a:solidFill>
                  <a:srgbClr val="000000"/>
                </a:solidFill>
              </a:rPr>
              <a:t>printHello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console.</a:t>
            </a:r>
            <a:r>
              <a:rPr lang="en" dirty="0">
                <a:solidFill>
                  <a:srgbClr val="000000"/>
                </a:solidFill>
              </a:rPr>
              <a:t>log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3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5333275-0ACF-424C-B065-AA95D7ADC4CB}"/>
              </a:ext>
            </a:extLst>
          </p:cNvPr>
          <p:cNvSpPr txBox="1">
            <a:spLocks/>
          </p:cNvSpPr>
          <p:nvPr/>
        </p:nvSpPr>
        <p:spPr>
          <a:xfrm>
            <a:off x="1752302" y="4942091"/>
            <a:ext cx="5998029" cy="14094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dirty="0">
                <a:solidFill>
                  <a:srgbClr val="000000"/>
                </a:solidFill>
              </a:rPr>
              <a:t>main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console.</a:t>
            </a:r>
            <a:r>
              <a:rPr lang="en" dirty="0">
                <a:solidFill>
                  <a:srgbClr val="000000"/>
                </a:solidFill>
              </a:rPr>
              <a:t>log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242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775" y="2856819"/>
            <a:ext cx="9288870" cy="868680"/>
          </a:xfrm>
        </p:spPr>
        <p:txBody>
          <a:bodyPr/>
          <a:lstStyle/>
          <a:p>
            <a:r>
              <a:rPr lang="en" b="1" dirty="0"/>
              <a:t>Declaring a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" dirty="0"/>
              <a:t>Calling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4F369-0457-4B9A-BADF-71E5A13D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Declaring a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D757E-672A-4DAC-A5EC-86B50641C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00" y="1447800"/>
            <a:ext cx="7256843" cy="49037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Methods are declared using the function keyword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Variables in a function are local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E9920-371C-445F-B89D-8F19E57590E1}"/>
              </a:ext>
            </a:extLst>
          </p:cNvPr>
          <p:cNvSpPr txBox="1">
            <a:spLocks/>
          </p:cNvSpPr>
          <p:nvPr/>
        </p:nvSpPr>
        <p:spPr>
          <a:xfrm>
            <a:off x="2890457" y="3808446"/>
            <a:ext cx="6945086" cy="16017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dirty="0"/>
              <a:t>function </a:t>
            </a:r>
            <a:r>
              <a:rPr lang="en" dirty="0">
                <a:solidFill>
                  <a:srgbClr val="000000"/>
                </a:solidFill>
              </a:rPr>
              <a:t>printText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(text) {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	console.log(text);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536DACF7-EDA6-4EDE-A2B5-23A8FEC8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109" y="2919369"/>
            <a:ext cx="1681524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Name</a:t>
            </a:r>
            <a:endParaRPr lang="bg-BG" sz="2800" b="1" dirty="0">
              <a:solidFill>
                <a:schemeClr val="tx2"/>
              </a:solidFill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CFC76300-EB94-4A81-8667-AF146E81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067" y="2953204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Parameters</a:t>
            </a:r>
            <a:endParaRPr lang="bg-BG" sz="2800" b="1" dirty="0">
              <a:solidFill>
                <a:schemeClr val="tx2"/>
              </a:solidFill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88C7F826-BA8F-4D8A-A9C4-B92F6CBD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551" y="4306197"/>
            <a:ext cx="1620387" cy="553498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</a:rPr>
              <a:t>Body</a:t>
            </a:r>
            <a:endParaRPr lang="bg-BG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Calling a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53BCA-7B18-43EC-8F3C-1B664550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dirty="0"/>
              <a:t>After declaring a function, </a:t>
            </a:r>
            <a:br>
              <a:rPr lang="en" sz="3200" dirty="0"/>
            </a:br>
            <a:r>
              <a:rPr lang="en" sz="3200" dirty="0"/>
              <a:t>we can call it multiple times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D3B268B-D110-4501-916B-B345C9FF6075}"/>
              </a:ext>
            </a:extLst>
          </p:cNvPr>
          <p:cNvSpPr txBox="1">
            <a:spLocks/>
          </p:cNvSpPr>
          <p:nvPr/>
        </p:nvSpPr>
        <p:spPr>
          <a:xfrm>
            <a:off x="2645230" y="2726418"/>
            <a:ext cx="5094513" cy="16278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2000" dirty="0"/>
              <a:t>function </a:t>
            </a:r>
            <a:r>
              <a:rPr lang="e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printLine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000000"/>
                </a:solidFill>
              </a:rPr>
              <a:t>c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onsole.log( </a:t>
            </a:r>
            <a:r>
              <a:rPr lang="en" sz="2000" dirty="0">
                <a:solidFill>
                  <a:srgbClr val="A31515"/>
                </a:solidFill>
                <a:latin typeface="Consolas" panose="020B0609020204030204" pitchFamily="49" charset="0"/>
              </a:rPr>
              <a:t>"----------" 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FED83C9-81BB-4A05-B432-685CAC42E927}"/>
              </a:ext>
            </a:extLst>
          </p:cNvPr>
          <p:cNvSpPr txBox="1">
            <a:spLocks/>
          </p:cNvSpPr>
          <p:nvPr/>
        </p:nvSpPr>
        <p:spPr>
          <a:xfrm>
            <a:off x="2645229" y="4528457"/>
            <a:ext cx="5094513" cy="196441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resolve() {</a:t>
            </a:r>
          </a:p>
          <a:p>
            <a:pPr>
              <a:lnSpc>
                <a:spcPct val="110000"/>
              </a:lnSpc>
            </a:pP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" sz="2400" dirty="0">
                <a:solidFill>
                  <a:srgbClr val="000000"/>
                </a:solidFill>
              </a:rPr>
              <a:t>printLine</a:t>
            </a: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lnSpc>
                <a:spcPct val="110000"/>
              </a:lnSpc>
            </a:pP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" sz="2400" dirty="0">
                <a:solidFill>
                  <a:srgbClr val="000000"/>
                </a:solidFill>
              </a:rPr>
              <a:t>printLine</a:t>
            </a: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lnSpc>
                <a:spcPct val="110000"/>
              </a:lnSpc>
            </a:pP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426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rma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irmaTheme" id="{DEB255DF-99E2-48AB-87E4-13656C164068}" vid="{795FCE3F-352E-402F-BC78-AE2F27C4C486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  <wetp:taskpane dockstate="right" visibility="0" width="438" row="1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FD910E-E9FD-4A1E-BDDC-66C65B8ACD83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4D08ECF-B376-43F9-86D2-AF506816E74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371330F-B0BF-4B3F-BB1B-DDE8FCFCE7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SirmaTheme</Template>
  <TotalTime>8751</TotalTime>
  <Words>835</Words>
  <Application>Microsoft Office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SirmaTheme</vt:lpstr>
      <vt:lpstr>Dark_Theme</vt:lpstr>
      <vt:lpstr>Functions</vt:lpstr>
      <vt:lpstr>Content</vt:lpstr>
      <vt:lpstr>PowerPoint Presentation</vt:lpstr>
      <vt:lpstr>What is a function?</vt:lpstr>
      <vt:lpstr>Why do we use functions?</vt:lpstr>
      <vt:lpstr>Functions that do not return a value</vt:lpstr>
      <vt:lpstr>PowerPoint Presentation</vt:lpstr>
      <vt:lpstr>Declaring a function</vt:lpstr>
      <vt:lpstr>Calling a function</vt:lpstr>
      <vt:lpstr>PowerPoint Presentation</vt:lpstr>
      <vt:lpstr>Parameters</vt:lpstr>
      <vt:lpstr>Parameters</vt:lpstr>
      <vt:lpstr>Number sign</vt:lpstr>
      <vt:lpstr>Assessment</vt:lpstr>
      <vt:lpstr>Assessment</vt:lpstr>
      <vt:lpstr>Default value</vt:lpstr>
      <vt:lpstr>Triangle</vt:lpstr>
      <vt:lpstr>Triangle - Guidelines</vt:lpstr>
      <vt:lpstr>PowerPoint Presentation</vt:lpstr>
      <vt:lpstr>Return</vt:lpstr>
      <vt:lpstr>Sample usage</vt:lpstr>
      <vt:lpstr>PowerPoint Presentation</vt:lpstr>
      <vt:lpstr>Reference and Value</vt:lpstr>
      <vt:lpstr>Reference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TeachMe</dc:title>
  <dc:creator>TeachMe</dc:creator>
  <cp:keywords>programming, програмиране, teachme</cp:keywords>
  <cp:lastModifiedBy>Alen Paunov</cp:lastModifiedBy>
  <cp:revision>159</cp:revision>
  <dcterms:created xsi:type="dcterms:W3CDTF">2021-02-19T09:44:35Z</dcterms:created>
  <dcterms:modified xsi:type="dcterms:W3CDTF">2023-09-13T06:24:58Z</dcterms:modified>
  <cp:category/>
</cp:coreProperties>
</file>