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notesMasterIdLst>
    <p:notesMasterId r:id="rId41"/>
  </p:notesMasterIdLst>
  <p:handoutMasterIdLst>
    <p:handoutMasterId r:id="rId42"/>
  </p:handoutMasterIdLst>
  <p:sldIdLst>
    <p:sldId id="438" r:id="rId3"/>
    <p:sldId id="538" r:id="rId4"/>
    <p:sldId id="568" r:id="rId5"/>
    <p:sldId id="319" r:id="rId6"/>
    <p:sldId id="440" r:id="rId7"/>
    <p:sldId id="315" r:id="rId8"/>
    <p:sldId id="280" r:id="rId9"/>
    <p:sldId id="279" r:id="rId10"/>
    <p:sldId id="281" r:id="rId11"/>
    <p:sldId id="282" r:id="rId12"/>
    <p:sldId id="283" r:id="rId13"/>
    <p:sldId id="285" r:id="rId14"/>
    <p:sldId id="297" r:id="rId15"/>
    <p:sldId id="479" r:id="rId16"/>
    <p:sldId id="292" r:id="rId17"/>
    <p:sldId id="286" r:id="rId18"/>
    <p:sldId id="293" r:id="rId19"/>
    <p:sldId id="298" r:id="rId20"/>
    <p:sldId id="296" r:id="rId21"/>
    <p:sldId id="295" r:id="rId22"/>
    <p:sldId id="569" r:id="rId23"/>
    <p:sldId id="299" r:id="rId24"/>
    <p:sldId id="300" r:id="rId25"/>
    <p:sldId id="570" r:id="rId26"/>
    <p:sldId id="302" r:id="rId27"/>
    <p:sldId id="303" r:id="rId28"/>
    <p:sldId id="311" r:id="rId29"/>
    <p:sldId id="312" r:id="rId30"/>
    <p:sldId id="314" r:id="rId31"/>
    <p:sldId id="571" r:id="rId32"/>
    <p:sldId id="309" r:id="rId33"/>
    <p:sldId id="572" r:id="rId34"/>
    <p:sldId id="305" r:id="rId35"/>
    <p:sldId id="306" r:id="rId36"/>
    <p:sldId id="307" r:id="rId37"/>
    <p:sldId id="310" r:id="rId38"/>
    <p:sldId id="313" r:id="rId39"/>
    <p:sldId id="467" r:id="rId40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2A2859"/>
    <a:srgbClr val="F4F4F7"/>
    <a:srgbClr val="403E6A"/>
    <a:srgbClr val="92A1B4"/>
    <a:srgbClr val="41CFFD"/>
    <a:srgbClr val="E9E9EE"/>
    <a:srgbClr val="67D9FD"/>
    <a:srgbClr val="8DE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71" autoAdjust="0"/>
    <p:restoredTop sz="71608" autoAdjust="0"/>
  </p:normalViewPr>
  <p:slideViewPr>
    <p:cSldViewPr snapToGrid="0">
      <p:cViewPr varScale="1">
        <p:scale>
          <a:sx n="42" d="100"/>
          <a:sy n="42" d="100"/>
        </p:scale>
        <p:origin x="5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C0FD2-9C52-4B0A-84C5-4F23CD538C90}" type="datetimeFigureOut">
              <a:rPr lang="bg-BG" smtClean="0"/>
              <a:t>13.5.2024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0322B-894A-4068-89CC-A2C9D8171B4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83131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67955-FDC7-4567-8D00-867BE7D50A8B}" type="datetimeFigureOut">
              <a:rPr lang="bg-BG" smtClean="0"/>
              <a:t>13.5.2024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46463-3B0F-4722-BB97-411B3FF6239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619141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35046-EF9E-40C0-9DFB-48AC147C14D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99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7802" y="4857750"/>
            <a:ext cx="11608724" cy="1619250"/>
          </a:xfrm>
        </p:spPr>
        <p:txBody>
          <a:bodyPr anchor="b">
            <a:noAutofit/>
          </a:bodyPr>
          <a:lstStyle>
            <a:lvl1pPr algn="l">
              <a:defRPr sz="8800" b="1">
                <a:solidFill>
                  <a:srgbClr val="41CFF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7802" y="6858000"/>
            <a:ext cx="11608724" cy="1619250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6" name="Картина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752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1964" userDrawn="1">
          <p15:clr>
            <a:srgbClr val="FBAE40"/>
          </p15:clr>
        </p15:guide>
        <p15:guide id="3" pos="777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2" y="3435927"/>
            <a:ext cx="20585799" cy="9267250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062183" y="104753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ABCD34A-92E2-C2E9-B662-9420AF14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698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3F18E08F-1F12-D326-DCBE-4D762900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3205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 userDrawn="1"/>
        </p:nvSpPr>
        <p:spPr>
          <a:xfrm>
            <a:off x="5321025" y="3887957"/>
            <a:ext cx="13740364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01059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C76350-06A1-4489-BC28-52DF425B7565}"/>
              </a:ext>
            </a:extLst>
          </p:cNvPr>
          <p:cNvSpPr/>
          <p:nvPr userDrawn="1"/>
        </p:nvSpPr>
        <p:spPr>
          <a:xfrm>
            <a:off x="1676292" y="3905407"/>
            <a:ext cx="8404544" cy="88478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Phenomena Bold" panose="00000800000000000000" pitchFamily="50" charset="-52"/>
              </a:defRPr>
            </a:lvl1pPr>
          </a:lstStyle>
          <a:p>
            <a:r>
              <a:rPr lang="en-US" dirty="0"/>
              <a:t>Team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5364EBB-C471-4F88-B595-74D4C85AC58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04158" y="4183367"/>
            <a:ext cx="7773311" cy="823756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2C39AD-4703-496F-95C1-AC09047A82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323044" y="3905404"/>
            <a:ext cx="11594827" cy="8847808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Google Shape;521;p46">
            <a:extLst>
              <a:ext uri="{FF2B5EF4-FFF2-40B4-BE49-F238E27FC236}">
                <a16:creationId xmlns:a16="http://schemas.microsoft.com/office/drawing/2014/main" id="{3D85CB96-DCDD-4881-9684-4E57DED70F7E}"/>
              </a:ext>
            </a:extLst>
          </p:cNvPr>
          <p:cNvSpPr/>
          <p:nvPr userDrawn="1"/>
        </p:nvSpPr>
        <p:spPr>
          <a:xfrm>
            <a:off x="11114567" y="285988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0" name="Google Shape;522;p46">
            <a:extLst>
              <a:ext uri="{FF2B5EF4-FFF2-40B4-BE49-F238E27FC236}">
                <a16:creationId xmlns:a16="http://schemas.microsoft.com/office/drawing/2014/main" id="{89239862-02DF-4FE6-9D85-0A6FB098E010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1" name="Google Shape;523;p46">
            <a:extLst>
              <a:ext uri="{FF2B5EF4-FFF2-40B4-BE49-F238E27FC236}">
                <a16:creationId xmlns:a16="http://schemas.microsoft.com/office/drawing/2014/main" id="{2DC7DDE5-E884-4DFF-842D-7AE0806A736F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4F6AF09-A798-42CD-9D99-65E121B61406}"/>
              </a:ext>
            </a:extLst>
          </p:cNvPr>
          <p:cNvSpPr/>
          <p:nvPr userDrawn="1"/>
        </p:nvSpPr>
        <p:spPr>
          <a:xfrm>
            <a:off x="14454165" y="1"/>
            <a:ext cx="1144320" cy="627614"/>
          </a:xfrm>
          <a:custGeom>
            <a:avLst/>
            <a:gdLst>
              <a:gd name="connsiteX0" fmla="*/ 0 w 572197"/>
              <a:gd name="connsiteY0" fmla="*/ 0 h 313807"/>
              <a:gd name="connsiteX1" fmla="*/ 572197 w 572197"/>
              <a:gd name="connsiteY1" fmla="*/ 0 h 313807"/>
              <a:gd name="connsiteX2" fmla="*/ 572197 w 572197"/>
              <a:gd name="connsiteY2" fmla="*/ 313807 h 313807"/>
              <a:gd name="connsiteX3" fmla="*/ 0 w 572197"/>
              <a:gd name="connsiteY3" fmla="*/ 313807 h 313807"/>
              <a:gd name="connsiteX4" fmla="*/ 0 w 572197"/>
              <a:gd name="connsiteY4" fmla="*/ 0 h 313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197" h="313807">
                <a:moveTo>
                  <a:pt x="0" y="0"/>
                </a:moveTo>
                <a:lnTo>
                  <a:pt x="572197" y="0"/>
                </a:lnTo>
                <a:lnTo>
                  <a:pt x="572197" y="313807"/>
                </a:lnTo>
                <a:lnTo>
                  <a:pt x="0" y="313807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07787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292" y="730252"/>
            <a:ext cx="18372702" cy="168044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Phenomena Bold" panose="00000800000000000000" pitchFamily="50" charset="-52"/>
              </a:defRPr>
            </a:lvl1pPr>
          </a:lstStyle>
          <a:p>
            <a:r>
              <a:rPr lang="en-US" dirty="0"/>
              <a:t>Important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2" y="2224966"/>
            <a:ext cx="1837270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1" y="5547987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13441979" y="11579448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8B15D83-4AF9-4533-919F-709545C43C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5799" y="29396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30EB253D-65B5-4830-BC46-BF324BEAA8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6294" y="4455439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CB8E611C-4FDE-4138-B35B-AD1AEEFE52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38655" y="5684329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C26CB5BF-E838-479E-9DB6-910CEF9600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48163" y="3076004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007A04E-AEC9-48C4-8A9C-10729AB524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38658" y="4591781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BAFB35F-C398-4D20-ABE7-895A976F59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738655" y="10771087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4276BA17-371A-4910-9363-3A73CB9719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748163" y="81627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BFE6EEBE-A060-47BC-8AE6-FAC96D60790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738658" y="9678539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207FEA51-E80D-45A6-A839-8506735F553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76291" y="10771087"/>
            <a:ext cx="7855485" cy="2081982"/>
          </a:xfrm>
          <a:noFill/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33003648-E950-4F88-9FDD-4B180F8DC9A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85799" y="81627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1C33B778-0C19-420D-B2BD-16E42344E8F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676294" y="9678539"/>
            <a:ext cx="7855483" cy="1075202"/>
          </a:xfrm>
          <a:noFill/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grpSp>
        <p:nvGrpSpPr>
          <p:cNvPr id="29" name="Google Shape;1299;p65">
            <a:extLst>
              <a:ext uri="{FF2B5EF4-FFF2-40B4-BE49-F238E27FC236}">
                <a16:creationId xmlns:a16="http://schemas.microsoft.com/office/drawing/2014/main" id="{324E4678-38E1-4D8C-867C-0A030B67A754}"/>
              </a:ext>
            </a:extLst>
          </p:cNvPr>
          <p:cNvGrpSpPr/>
          <p:nvPr userDrawn="1"/>
        </p:nvGrpSpPr>
        <p:grpSpPr>
          <a:xfrm>
            <a:off x="10303631" y="5474397"/>
            <a:ext cx="3775152" cy="4299154"/>
            <a:chOff x="7668625" y="1383375"/>
            <a:chExt cx="402750" cy="458625"/>
          </a:xfrm>
          <a:solidFill>
            <a:schemeClr val="tx2"/>
          </a:solidFill>
        </p:grpSpPr>
        <p:sp>
          <p:nvSpPr>
            <p:cNvPr id="30" name="Google Shape;1300;p65">
              <a:extLst>
                <a:ext uri="{FF2B5EF4-FFF2-40B4-BE49-F238E27FC236}">
                  <a16:creationId xmlns:a16="http://schemas.microsoft.com/office/drawing/2014/main" id="{2C9274B5-85CA-4B4F-81E6-4DC012390798}"/>
                </a:ext>
              </a:extLst>
            </p:cNvPr>
            <p:cNvSpPr/>
            <p:nvPr/>
          </p:nvSpPr>
          <p:spPr>
            <a:xfrm>
              <a:off x="7715250" y="1465275"/>
              <a:ext cx="293250" cy="376725"/>
            </a:xfrm>
            <a:custGeom>
              <a:avLst/>
              <a:gdLst/>
              <a:ahLst/>
              <a:cxnLst/>
              <a:rect l="l" t="t" r="r" b="b"/>
              <a:pathLst>
                <a:path w="11730" h="15069" extrusionOk="0">
                  <a:moveTo>
                    <a:pt x="4405" y="3659"/>
                  </a:moveTo>
                  <a:cubicBezTo>
                    <a:pt x="4425" y="3659"/>
                    <a:pt x="4446" y="3661"/>
                    <a:pt x="4467" y="3664"/>
                  </a:cubicBezTo>
                  <a:cubicBezTo>
                    <a:pt x="4640" y="3686"/>
                    <a:pt x="4770" y="3860"/>
                    <a:pt x="4770" y="4033"/>
                  </a:cubicBezTo>
                  <a:lnTo>
                    <a:pt x="4770" y="4380"/>
                  </a:lnTo>
                  <a:lnTo>
                    <a:pt x="4423" y="4380"/>
                  </a:lnTo>
                  <a:cubicBezTo>
                    <a:pt x="4228" y="4380"/>
                    <a:pt x="4076" y="4250"/>
                    <a:pt x="4055" y="4076"/>
                  </a:cubicBezTo>
                  <a:cubicBezTo>
                    <a:pt x="4015" y="3859"/>
                    <a:pt x="4192" y="3659"/>
                    <a:pt x="4405" y="3659"/>
                  </a:cubicBezTo>
                  <a:close/>
                  <a:moveTo>
                    <a:pt x="7915" y="3662"/>
                  </a:moveTo>
                  <a:cubicBezTo>
                    <a:pt x="8133" y="3662"/>
                    <a:pt x="8304" y="3810"/>
                    <a:pt x="8304" y="4033"/>
                  </a:cubicBezTo>
                  <a:cubicBezTo>
                    <a:pt x="8304" y="4217"/>
                    <a:pt x="8150" y="4382"/>
                    <a:pt x="7969" y="4382"/>
                  </a:cubicBezTo>
                  <a:cubicBezTo>
                    <a:pt x="7958" y="4382"/>
                    <a:pt x="7947" y="4381"/>
                    <a:pt x="7935" y="4380"/>
                  </a:cubicBezTo>
                  <a:lnTo>
                    <a:pt x="7567" y="4380"/>
                  </a:lnTo>
                  <a:lnTo>
                    <a:pt x="7567" y="4033"/>
                  </a:lnTo>
                  <a:cubicBezTo>
                    <a:pt x="7567" y="3860"/>
                    <a:pt x="7697" y="3708"/>
                    <a:pt x="7870" y="3664"/>
                  </a:cubicBezTo>
                  <a:cubicBezTo>
                    <a:pt x="7886" y="3663"/>
                    <a:pt x="7900" y="3662"/>
                    <a:pt x="7915" y="3662"/>
                  </a:cubicBezTo>
                  <a:close/>
                  <a:moveTo>
                    <a:pt x="7047" y="4922"/>
                  </a:moveTo>
                  <a:lnTo>
                    <a:pt x="7047" y="8694"/>
                  </a:lnTo>
                  <a:lnTo>
                    <a:pt x="5312" y="8694"/>
                  </a:lnTo>
                  <a:lnTo>
                    <a:pt x="5312" y="4922"/>
                  </a:lnTo>
                  <a:close/>
                  <a:moveTo>
                    <a:pt x="6174" y="521"/>
                  </a:moveTo>
                  <a:cubicBezTo>
                    <a:pt x="6183" y="521"/>
                    <a:pt x="6192" y="521"/>
                    <a:pt x="6201" y="521"/>
                  </a:cubicBezTo>
                  <a:lnTo>
                    <a:pt x="6244" y="521"/>
                  </a:lnTo>
                  <a:cubicBezTo>
                    <a:pt x="9908" y="542"/>
                    <a:pt x="11730" y="4944"/>
                    <a:pt x="9171" y="7567"/>
                  </a:cubicBezTo>
                  <a:cubicBezTo>
                    <a:pt x="8868" y="7870"/>
                    <a:pt x="8673" y="8261"/>
                    <a:pt x="8629" y="8673"/>
                  </a:cubicBezTo>
                  <a:lnTo>
                    <a:pt x="8608" y="8694"/>
                  </a:lnTo>
                  <a:lnTo>
                    <a:pt x="7567" y="8694"/>
                  </a:lnTo>
                  <a:lnTo>
                    <a:pt x="7567" y="4922"/>
                  </a:lnTo>
                  <a:lnTo>
                    <a:pt x="7935" y="4922"/>
                  </a:lnTo>
                  <a:cubicBezTo>
                    <a:pt x="8738" y="4922"/>
                    <a:pt x="9150" y="3968"/>
                    <a:pt x="8586" y="3404"/>
                  </a:cubicBezTo>
                  <a:cubicBezTo>
                    <a:pt x="8402" y="3214"/>
                    <a:pt x="8175" y="3129"/>
                    <a:pt x="7952" y="3129"/>
                  </a:cubicBezTo>
                  <a:cubicBezTo>
                    <a:pt x="7490" y="3129"/>
                    <a:pt x="7047" y="3492"/>
                    <a:pt x="7047" y="4033"/>
                  </a:cubicBezTo>
                  <a:lnTo>
                    <a:pt x="7047" y="4380"/>
                  </a:lnTo>
                  <a:lnTo>
                    <a:pt x="5312" y="4380"/>
                  </a:lnTo>
                  <a:lnTo>
                    <a:pt x="5312" y="4033"/>
                  </a:lnTo>
                  <a:cubicBezTo>
                    <a:pt x="5312" y="3599"/>
                    <a:pt x="5009" y="3231"/>
                    <a:pt x="4575" y="3144"/>
                  </a:cubicBezTo>
                  <a:cubicBezTo>
                    <a:pt x="4519" y="3134"/>
                    <a:pt x="4463" y="3129"/>
                    <a:pt x="4409" y="3129"/>
                  </a:cubicBezTo>
                  <a:cubicBezTo>
                    <a:pt x="3876" y="3129"/>
                    <a:pt x="3454" y="3591"/>
                    <a:pt x="3513" y="4141"/>
                  </a:cubicBezTo>
                  <a:cubicBezTo>
                    <a:pt x="3578" y="4575"/>
                    <a:pt x="3968" y="4922"/>
                    <a:pt x="4423" y="4922"/>
                  </a:cubicBezTo>
                  <a:lnTo>
                    <a:pt x="4792" y="4922"/>
                  </a:lnTo>
                  <a:lnTo>
                    <a:pt x="4792" y="8694"/>
                  </a:lnTo>
                  <a:lnTo>
                    <a:pt x="3773" y="8694"/>
                  </a:lnTo>
                  <a:cubicBezTo>
                    <a:pt x="3708" y="8261"/>
                    <a:pt x="3513" y="7870"/>
                    <a:pt x="3231" y="7567"/>
                  </a:cubicBezTo>
                  <a:cubicBezTo>
                    <a:pt x="657" y="4928"/>
                    <a:pt x="2528" y="521"/>
                    <a:pt x="6174" y="521"/>
                  </a:cubicBezTo>
                  <a:close/>
                  <a:moveTo>
                    <a:pt x="8836" y="9235"/>
                  </a:moveTo>
                  <a:cubicBezTo>
                    <a:pt x="9037" y="9235"/>
                    <a:pt x="9193" y="9421"/>
                    <a:pt x="9193" y="9627"/>
                  </a:cubicBezTo>
                  <a:cubicBezTo>
                    <a:pt x="9193" y="9692"/>
                    <a:pt x="9128" y="9757"/>
                    <a:pt x="9041" y="9757"/>
                  </a:cubicBezTo>
                  <a:lnTo>
                    <a:pt x="8174" y="9757"/>
                  </a:lnTo>
                  <a:cubicBezTo>
                    <a:pt x="8044" y="9757"/>
                    <a:pt x="7914" y="9865"/>
                    <a:pt x="7892" y="9995"/>
                  </a:cubicBezTo>
                  <a:cubicBezTo>
                    <a:pt x="7892" y="10169"/>
                    <a:pt x="8000" y="10299"/>
                    <a:pt x="8174" y="10299"/>
                  </a:cubicBezTo>
                  <a:lnTo>
                    <a:pt x="8803" y="10299"/>
                  </a:lnTo>
                  <a:cubicBezTo>
                    <a:pt x="9019" y="10299"/>
                    <a:pt x="9193" y="10472"/>
                    <a:pt x="9193" y="10711"/>
                  </a:cubicBezTo>
                  <a:cubicBezTo>
                    <a:pt x="9193" y="10776"/>
                    <a:pt x="9128" y="10841"/>
                    <a:pt x="9041" y="10841"/>
                  </a:cubicBezTo>
                  <a:lnTo>
                    <a:pt x="3361" y="10841"/>
                  </a:lnTo>
                  <a:cubicBezTo>
                    <a:pt x="3274" y="10841"/>
                    <a:pt x="3231" y="10776"/>
                    <a:pt x="3209" y="10711"/>
                  </a:cubicBezTo>
                  <a:cubicBezTo>
                    <a:pt x="3209" y="10472"/>
                    <a:pt x="3404" y="10299"/>
                    <a:pt x="3621" y="10299"/>
                  </a:cubicBezTo>
                  <a:lnTo>
                    <a:pt x="6938" y="10299"/>
                  </a:lnTo>
                  <a:cubicBezTo>
                    <a:pt x="7068" y="10299"/>
                    <a:pt x="7198" y="10212"/>
                    <a:pt x="7198" y="10060"/>
                  </a:cubicBezTo>
                  <a:cubicBezTo>
                    <a:pt x="7220" y="9908"/>
                    <a:pt x="7090" y="9757"/>
                    <a:pt x="6938" y="9757"/>
                  </a:cubicBezTo>
                  <a:lnTo>
                    <a:pt x="3339" y="9757"/>
                  </a:lnTo>
                  <a:cubicBezTo>
                    <a:pt x="3252" y="9757"/>
                    <a:pt x="3187" y="9713"/>
                    <a:pt x="3187" y="9627"/>
                  </a:cubicBezTo>
                  <a:cubicBezTo>
                    <a:pt x="3187" y="9421"/>
                    <a:pt x="3363" y="9235"/>
                    <a:pt x="3566" y="9235"/>
                  </a:cubicBezTo>
                  <a:cubicBezTo>
                    <a:pt x="3577" y="9235"/>
                    <a:pt x="3588" y="9235"/>
                    <a:pt x="3599" y="9236"/>
                  </a:cubicBezTo>
                  <a:lnTo>
                    <a:pt x="8803" y="9236"/>
                  </a:lnTo>
                  <a:cubicBezTo>
                    <a:pt x="8814" y="9235"/>
                    <a:pt x="8825" y="9235"/>
                    <a:pt x="8836" y="9235"/>
                  </a:cubicBezTo>
                  <a:close/>
                  <a:moveTo>
                    <a:pt x="8781" y="11383"/>
                  </a:moveTo>
                  <a:cubicBezTo>
                    <a:pt x="8998" y="11383"/>
                    <a:pt x="9171" y="11556"/>
                    <a:pt x="9171" y="11773"/>
                  </a:cubicBezTo>
                  <a:cubicBezTo>
                    <a:pt x="9171" y="11860"/>
                    <a:pt x="9106" y="11925"/>
                    <a:pt x="9041" y="11925"/>
                  </a:cubicBezTo>
                  <a:lnTo>
                    <a:pt x="5876" y="11925"/>
                  </a:lnTo>
                  <a:cubicBezTo>
                    <a:pt x="5863" y="11923"/>
                    <a:pt x="5850" y="11922"/>
                    <a:pt x="5837" y="11922"/>
                  </a:cubicBezTo>
                  <a:cubicBezTo>
                    <a:pt x="5706" y="11922"/>
                    <a:pt x="5614" y="12023"/>
                    <a:pt x="5594" y="12142"/>
                  </a:cubicBezTo>
                  <a:cubicBezTo>
                    <a:pt x="5572" y="12315"/>
                    <a:pt x="5702" y="12445"/>
                    <a:pt x="5876" y="12445"/>
                  </a:cubicBezTo>
                  <a:lnTo>
                    <a:pt x="8564" y="12445"/>
                  </a:lnTo>
                  <a:lnTo>
                    <a:pt x="8564" y="12835"/>
                  </a:lnTo>
                  <a:cubicBezTo>
                    <a:pt x="8564" y="13052"/>
                    <a:pt x="8391" y="13204"/>
                    <a:pt x="8196" y="13204"/>
                  </a:cubicBezTo>
                  <a:lnTo>
                    <a:pt x="4228" y="13204"/>
                  </a:lnTo>
                  <a:cubicBezTo>
                    <a:pt x="4033" y="13204"/>
                    <a:pt x="3859" y="13052"/>
                    <a:pt x="3859" y="12835"/>
                  </a:cubicBezTo>
                  <a:lnTo>
                    <a:pt x="3859" y="12445"/>
                  </a:lnTo>
                  <a:lnTo>
                    <a:pt x="4618" y="12445"/>
                  </a:lnTo>
                  <a:cubicBezTo>
                    <a:pt x="4748" y="12445"/>
                    <a:pt x="4878" y="12358"/>
                    <a:pt x="4878" y="12228"/>
                  </a:cubicBezTo>
                  <a:cubicBezTo>
                    <a:pt x="4899" y="12066"/>
                    <a:pt x="4786" y="11923"/>
                    <a:pt x="4647" y="11923"/>
                  </a:cubicBezTo>
                  <a:cubicBezTo>
                    <a:pt x="4638" y="11923"/>
                    <a:pt x="4628" y="11923"/>
                    <a:pt x="4618" y="11925"/>
                  </a:cubicBezTo>
                  <a:lnTo>
                    <a:pt x="3339" y="11925"/>
                  </a:lnTo>
                  <a:cubicBezTo>
                    <a:pt x="3252" y="11925"/>
                    <a:pt x="3187" y="11860"/>
                    <a:pt x="3187" y="11773"/>
                  </a:cubicBezTo>
                  <a:cubicBezTo>
                    <a:pt x="3187" y="11556"/>
                    <a:pt x="3361" y="11383"/>
                    <a:pt x="3578" y="11383"/>
                  </a:cubicBezTo>
                  <a:close/>
                  <a:moveTo>
                    <a:pt x="7372" y="13746"/>
                  </a:moveTo>
                  <a:lnTo>
                    <a:pt x="7372" y="14526"/>
                  </a:lnTo>
                  <a:lnTo>
                    <a:pt x="5030" y="14526"/>
                  </a:lnTo>
                  <a:lnTo>
                    <a:pt x="5030" y="13746"/>
                  </a:lnTo>
                  <a:close/>
                  <a:moveTo>
                    <a:pt x="6201" y="0"/>
                  </a:moveTo>
                  <a:cubicBezTo>
                    <a:pt x="2082" y="22"/>
                    <a:pt x="0" y="4987"/>
                    <a:pt x="2862" y="7936"/>
                  </a:cubicBezTo>
                  <a:cubicBezTo>
                    <a:pt x="3079" y="8152"/>
                    <a:pt x="3231" y="8434"/>
                    <a:pt x="3252" y="8759"/>
                  </a:cubicBezTo>
                  <a:cubicBezTo>
                    <a:pt x="2906" y="8889"/>
                    <a:pt x="2689" y="9236"/>
                    <a:pt x="2689" y="9605"/>
                  </a:cubicBezTo>
                  <a:cubicBezTo>
                    <a:pt x="2689" y="9800"/>
                    <a:pt x="2754" y="9974"/>
                    <a:pt x="2906" y="10104"/>
                  </a:cubicBezTo>
                  <a:cubicBezTo>
                    <a:pt x="2775" y="10277"/>
                    <a:pt x="2689" y="10472"/>
                    <a:pt x="2689" y="10689"/>
                  </a:cubicBezTo>
                  <a:cubicBezTo>
                    <a:pt x="2689" y="10862"/>
                    <a:pt x="2775" y="11036"/>
                    <a:pt x="2906" y="11166"/>
                  </a:cubicBezTo>
                  <a:cubicBezTo>
                    <a:pt x="2754" y="11339"/>
                    <a:pt x="2667" y="11535"/>
                    <a:pt x="2689" y="11751"/>
                  </a:cubicBezTo>
                  <a:cubicBezTo>
                    <a:pt x="2689" y="12120"/>
                    <a:pt x="2971" y="12423"/>
                    <a:pt x="3339" y="12445"/>
                  </a:cubicBezTo>
                  <a:lnTo>
                    <a:pt x="3339" y="12987"/>
                  </a:lnTo>
                  <a:cubicBezTo>
                    <a:pt x="3339" y="13399"/>
                    <a:pt x="3664" y="13746"/>
                    <a:pt x="4076" y="13746"/>
                  </a:cubicBezTo>
                  <a:lnTo>
                    <a:pt x="4510" y="13746"/>
                  </a:lnTo>
                  <a:lnTo>
                    <a:pt x="4510" y="14787"/>
                  </a:lnTo>
                  <a:cubicBezTo>
                    <a:pt x="4510" y="14938"/>
                    <a:pt x="4640" y="15068"/>
                    <a:pt x="4792" y="15068"/>
                  </a:cubicBezTo>
                  <a:lnTo>
                    <a:pt x="7654" y="15068"/>
                  </a:lnTo>
                  <a:cubicBezTo>
                    <a:pt x="7805" y="15068"/>
                    <a:pt x="7914" y="14938"/>
                    <a:pt x="7914" y="14787"/>
                  </a:cubicBezTo>
                  <a:lnTo>
                    <a:pt x="7914" y="13746"/>
                  </a:lnTo>
                  <a:lnTo>
                    <a:pt x="8347" y="13746"/>
                  </a:lnTo>
                  <a:cubicBezTo>
                    <a:pt x="8759" y="13724"/>
                    <a:pt x="9106" y="13399"/>
                    <a:pt x="9106" y="12987"/>
                  </a:cubicBezTo>
                  <a:lnTo>
                    <a:pt x="9106" y="12445"/>
                  </a:lnTo>
                  <a:cubicBezTo>
                    <a:pt x="9453" y="12402"/>
                    <a:pt x="9713" y="12120"/>
                    <a:pt x="9713" y="11773"/>
                  </a:cubicBezTo>
                  <a:cubicBezTo>
                    <a:pt x="9713" y="11556"/>
                    <a:pt x="9648" y="11361"/>
                    <a:pt x="9518" y="11188"/>
                  </a:cubicBezTo>
                  <a:cubicBezTo>
                    <a:pt x="9648" y="11058"/>
                    <a:pt x="9735" y="10884"/>
                    <a:pt x="9735" y="10689"/>
                  </a:cubicBezTo>
                  <a:cubicBezTo>
                    <a:pt x="9735" y="10472"/>
                    <a:pt x="9670" y="10255"/>
                    <a:pt x="9518" y="10104"/>
                  </a:cubicBezTo>
                  <a:cubicBezTo>
                    <a:pt x="9648" y="9974"/>
                    <a:pt x="9735" y="9800"/>
                    <a:pt x="9713" y="9627"/>
                  </a:cubicBezTo>
                  <a:cubicBezTo>
                    <a:pt x="9713" y="9236"/>
                    <a:pt x="9496" y="8889"/>
                    <a:pt x="9150" y="8759"/>
                  </a:cubicBezTo>
                  <a:cubicBezTo>
                    <a:pt x="9193" y="8456"/>
                    <a:pt x="9323" y="8152"/>
                    <a:pt x="9540" y="7936"/>
                  </a:cubicBezTo>
                  <a:cubicBezTo>
                    <a:pt x="10407" y="7068"/>
                    <a:pt x="10884" y="5898"/>
                    <a:pt x="10884" y="4662"/>
                  </a:cubicBezTo>
                  <a:lnTo>
                    <a:pt x="10884" y="4662"/>
                  </a:lnTo>
                  <a:lnTo>
                    <a:pt x="10862" y="4683"/>
                  </a:lnTo>
                  <a:cubicBezTo>
                    <a:pt x="10862" y="2125"/>
                    <a:pt x="8803" y="44"/>
                    <a:pt x="62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1" name="Google Shape;1301;p65">
              <a:extLst>
                <a:ext uri="{FF2B5EF4-FFF2-40B4-BE49-F238E27FC236}">
                  <a16:creationId xmlns:a16="http://schemas.microsoft.com/office/drawing/2014/main" id="{C1B69697-D015-447C-9046-6CBD20D6D635}"/>
                </a:ext>
              </a:extLst>
            </p:cNvPr>
            <p:cNvSpPr/>
            <p:nvPr/>
          </p:nvSpPr>
          <p:spPr>
            <a:xfrm>
              <a:off x="7863250" y="1383375"/>
              <a:ext cx="14075" cy="57050"/>
            </a:xfrm>
            <a:custGeom>
              <a:avLst/>
              <a:gdLst/>
              <a:ahLst/>
              <a:cxnLst/>
              <a:rect l="l" t="t" r="r" b="b"/>
              <a:pathLst>
                <a:path w="563" h="2282" extrusionOk="0">
                  <a:moveTo>
                    <a:pt x="287" y="0"/>
                  </a:moveTo>
                  <a:cubicBezTo>
                    <a:pt x="130" y="0"/>
                    <a:pt x="1" y="124"/>
                    <a:pt x="21" y="285"/>
                  </a:cubicBezTo>
                  <a:lnTo>
                    <a:pt x="21" y="2019"/>
                  </a:lnTo>
                  <a:cubicBezTo>
                    <a:pt x="1" y="2160"/>
                    <a:pt x="129" y="2282"/>
                    <a:pt x="286" y="2282"/>
                  </a:cubicBezTo>
                  <a:cubicBezTo>
                    <a:pt x="299" y="2282"/>
                    <a:pt x="312" y="2281"/>
                    <a:pt x="324" y="2279"/>
                  </a:cubicBezTo>
                  <a:cubicBezTo>
                    <a:pt x="454" y="2279"/>
                    <a:pt x="563" y="2149"/>
                    <a:pt x="541" y="1997"/>
                  </a:cubicBezTo>
                  <a:lnTo>
                    <a:pt x="541" y="285"/>
                  </a:lnTo>
                  <a:cubicBezTo>
                    <a:pt x="541" y="133"/>
                    <a:pt x="454" y="24"/>
                    <a:pt x="324" y="3"/>
                  </a:cubicBezTo>
                  <a:cubicBezTo>
                    <a:pt x="312" y="1"/>
                    <a:pt x="299" y="0"/>
                    <a:pt x="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2" name="Google Shape;1302;p65">
              <a:extLst>
                <a:ext uri="{FF2B5EF4-FFF2-40B4-BE49-F238E27FC236}">
                  <a16:creationId xmlns:a16="http://schemas.microsoft.com/office/drawing/2014/main" id="{3A6194CE-730F-4EB8-8699-E1ED661DD029}"/>
                </a:ext>
              </a:extLst>
            </p:cNvPr>
            <p:cNvSpPr/>
            <p:nvPr/>
          </p:nvSpPr>
          <p:spPr>
            <a:xfrm>
              <a:off x="7668625" y="1575850"/>
              <a:ext cx="58025" cy="13575"/>
            </a:xfrm>
            <a:custGeom>
              <a:avLst/>
              <a:gdLst/>
              <a:ahLst/>
              <a:cxnLst/>
              <a:rect l="l" t="t" r="r" b="b"/>
              <a:pathLst>
                <a:path w="2321" h="543" extrusionOk="0">
                  <a:moveTo>
                    <a:pt x="283" y="0"/>
                  </a:moveTo>
                  <a:cubicBezTo>
                    <a:pt x="153" y="0"/>
                    <a:pt x="44" y="109"/>
                    <a:pt x="22" y="239"/>
                  </a:cubicBezTo>
                  <a:cubicBezTo>
                    <a:pt x="1" y="391"/>
                    <a:pt x="131" y="542"/>
                    <a:pt x="283" y="542"/>
                  </a:cubicBezTo>
                  <a:lnTo>
                    <a:pt x="2039" y="542"/>
                  </a:lnTo>
                  <a:cubicBezTo>
                    <a:pt x="2169" y="542"/>
                    <a:pt x="2277" y="434"/>
                    <a:pt x="2299" y="304"/>
                  </a:cubicBezTo>
                  <a:cubicBezTo>
                    <a:pt x="2321" y="152"/>
                    <a:pt x="2191" y="0"/>
                    <a:pt x="20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3" name="Google Shape;1303;p65">
              <a:extLst>
                <a:ext uri="{FF2B5EF4-FFF2-40B4-BE49-F238E27FC236}">
                  <a16:creationId xmlns:a16="http://schemas.microsoft.com/office/drawing/2014/main" id="{606E8448-F04C-4460-AEB6-30BF21E92C77}"/>
                </a:ext>
              </a:extLst>
            </p:cNvPr>
            <p:cNvSpPr/>
            <p:nvPr/>
          </p:nvSpPr>
          <p:spPr>
            <a:xfrm>
              <a:off x="8012800" y="1575850"/>
              <a:ext cx="58575" cy="13575"/>
            </a:xfrm>
            <a:custGeom>
              <a:avLst/>
              <a:gdLst/>
              <a:ahLst/>
              <a:cxnLst/>
              <a:rect l="l" t="t" r="r" b="b"/>
              <a:pathLst>
                <a:path w="2343" h="543" extrusionOk="0">
                  <a:moveTo>
                    <a:pt x="304" y="0"/>
                  </a:moveTo>
                  <a:cubicBezTo>
                    <a:pt x="174" y="0"/>
                    <a:pt x="44" y="109"/>
                    <a:pt x="23" y="239"/>
                  </a:cubicBezTo>
                  <a:cubicBezTo>
                    <a:pt x="1" y="391"/>
                    <a:pt x="131" y="542"/>
                    <a:pt x="304" y="542"/>
                  </a:cubicBezTo>
                  <a:lnTo>
                    <a:pt x="2039" y="542"/>
                  </a:lnTo>
                  <a:cubicBezTo>
                    <a:pt x="2191" y="542"/>
                    <a:pt x="2299" y="434"/>
                    <a:pt x="2321" y="304"/>
                  </a:cubicBezTo>
                  <a:cubicBezTo>
                    <a:pt x="2342" y="152"/>
                    <a:pt x="2212" y="0"/>
                    <a:pt x="20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4" name="Google Shape;1304;p65">
              <a:extLst>
                <a:ext uri="{FF2B5EF4-FFF2-40B4-BE49-F238E27FC236}">
                  <a16:creationId xmlns:a16="http://schemas.microsoft.com/office/drawing/2014/main" id="{0DC1B5C1-9E78-4F59-85A4-F1AC1D2C6153}"/>
                </a:ext>
              </a:extLst>
            </p:cNvPr>
            <p:cNvSpPr/>
            <p:nvPr/>
          </p:nvSpPr>
          <p:spPr>
            <a:xfrm>
              <a:off x="7724950" y="1438850"/>
              <a:ext cx="47225" cy="43800"/>
            </a:xfrm>
            <a:custGeom>
              <a:avLst/>
              <a:gdLst/>
              <a:ahLst/>
              <a:cxnLst/>
              <a:rect l="l" t="t" r="r" b="b"/>
              <a:pathLst>
                <a:path w="1889" h="1752" extrusionOk="0">
                  <a:moveTo>
                    <a:pt x="375" y="1"/>
                  </a:moveTo>
                  <a:cubicBezTo>
                    <a:pt x="169" y="1"/>
                    <a:pt x="1" y="246"/>
                    <a:pt x="154" y="450"/>
                  </a:cubicBezTo>
                  <a:lnTo>
                    <a:pt x="1390" y="1686"/>
                  </a:lnTo>
                  <a:cubicBezTo>
                    <a:pt x="1455" y="1730"/>
                    <a:pt x="1520" y="1751"/>
                    <a:pt x="1585" y="1751"/>
                  </a:cubicBezTo>
                  <a:cubicBezTo>
                    <a:pt x="1650" y="1751"/>
                    <a:pt x="1715" y="1730"/>
                    <a:pt x="1780" y="1686"/>
                  </a:cubicBezTo>
                  <a:cubicBezTo>
                    <a:pt x="1889" y="1578"/>
                    <a:pt x="1889" y="1404"/>
                    <a:pt x="1780" y="1296"/>
                  </a:cubicBezTo>
                  <a:lnTo>
                    <a:pt x="545" y="60"/>
                  </a:lnTo>
                  <a:cubicBezTo>
                    <a:pt x="489" y="19"/>
                    <a:pt x="431" y="1"/>
                    <a:pt x="3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5" name="Google Shape;1305;p65">
              <a:extLst>
                <a:ext uri="{FF2B5EF4-FFF2-40B4-BE49-F238E27FC236}">
                  <a16:creationId xmlns:a16="http://schemas.microsoft.com/office/drawing/2014/main" id="{A82A6CBC-664C-4872-BD77-968BD5E0E440}"/>
                </a:ext>
              </a:extLst>
            </p:cNvPr>
            <p:cNvSpPr/>
            <p:nvPr/>
          </p:nvSpPr>
          <p:spPr>
            <a:xfrm>
              <a:off x="7967825" y="1438300"/>
              <a:ext cx="47175" cy="44350"/>
            </a:xfrm>
            <a:custGeom>
              <a:avLst/>
              <a:gdLst/>
              <a:ahLst/>
              <a:cxnLst/>
              <a:rect l="l" t="t" r="r" b="b"/>
              <a:pathLst>
                <a:path w="1887" h="1774" extrusionOk="0">
                  <a:moveTo>
                    <a:pt x="1602" y="1"/>
                  </a:moveTo>
                  <a:cubicBezTo>
                    <a:pt x="1534" y="1"/>
                    <a:pt x="1464" y="28"/>
                    <a:pt x="1410" y="82"/>
                  </a:cubicBezTo>
                  <a:lnTo>
                    <a:pt x="174" y="1318"/>
                  </a:lnTo>
                  <a:cubicBezTo>
                    <a:pt x="0" y="1491"/>
                    <a:pt x="131" y="1773"/>
                    <a:pt x="369" y="1773"/>
                  </a:cubicBezTo>
                  <a:cubicBezTo>
                    <a:pt x="434" y="1773"/>
                    <a:pt x="499" y="1752"/>
                    <a:pt x="542" y="1708"/>
                  </a:cubicBezTo>
                  <a:lnTo>
                    <a:pt x="1778" y="472"/>
                  </a:lnTo>
                  <a:cubicBezTo>
                    <a:pt x="1887" y="364"/>
                    <a:pt x="1887" y="191"/>
                    <a:pt x="1778" y="82"/>
                  </a:cubicBezTo>
                  <a:cubicBezTo>
                    <a:pt x="1735" y="28"/>
                    <a:pt x="1670" y="1"/>
                    <a:pt x="16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1087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Картина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032" y="123825"/>
            <a:ext cx="24136350" cy="13468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7802" y="4857750"/>
            <a:ext cx="11608724" cy="1619250"/>
          </a:xfrm>
        </p:spPr>
        <p:txBody>
          <a:bodyPr anchor="b">
            <a:noAutofit/>
          </a:bodyPr>
          <a:lstStyle>
            <a:lvl1pPr algn="l">
              <a:defRPr sz="8800" b="1">
                <a:solidFill>
                  <a:srgbClr val="41CFF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7802" y="6858000"/>
            <a:ext cx="11608724" cy="1619250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1" name="Картина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77" y="923862"/>
            <a:ext cx="3143250" cy="1228852"/>
          </a:xfrm>
          <a:prstGeom prst="rect">
            <a:avLst/>
          </a:prstGeom>
        </p:spPr>
      </p:pic>
      <p:pic>
        <p:nvPicPr>
          <p:cNvPr id="26" name="Картина 2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636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1964" userDrawn="1">
          <p15:clr>
            <a:srgbClr val="FBAE40"/>
          </p15:clr>
        </p15:guide>
        <p15:guide id="3" pos="777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2986" y="3936767"/>
            <a:ext cx="11096444" cy="17335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2986" y="5703568"/>
            <a:ext cx="11096444" cy="5352360"/>
          </a:xfrm>
        </p:spPr>
        <p:txBody>
          <a:bodyPr anchor="t">
            <a:noAutofit/>
          </a:bodyPr>
          <a:lstStyle>
            <a:lvl1pPr algn="ctr">
              <a:defRPr sz="5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 userDrawn="1"/>
        </p:nvCxnSpPr>
        <p:spPr>
          <a:xfrm>
            <a:off x="6642986" y="5420934"/>
            <a:ext cx="110964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839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7268" y="6896099"/>
            <a:ext cx="14080609" cy="1733550"/>
          </a:xfrm>
        </p:spPr>
        <p:txBody>
          <a:bodyPr anchor="ctr">
            <a:noAutofit/>
          </a:bodyPr>
          <a:lstStyle>
            <a:lvl1pPr algn="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93839" y="4686302"/>
            <a:ext cx="4314038" cy="2171700"/>
          </a:xfrm>
        </p:spPr>
        <p:txBody>
          <a:bodyPr anchor="ctr">
            <a:noAutofit/>
          </a:bodyPr>
          <a:lstStyle>
            <a:lvl1pPr algn="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10719" y="9391652"/>
            <a:ext cx="11098604" cy="1485900"/>
          </a:xfr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 userDrawn="1"/>
        </p:nvSpPr>
        <p:spPr>
          <a:xfrm>
            <a:off x="2" y="1"/>
            <a:ext cx="6527824" cy="7813650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 userDrawn="1"/>
        </p:nvGrpSpPr>
        <p:grpSpPr>
          <a:xfrm flipH="1">
            <a:off x="2926937" y="2175528"/>
            <a:ext cx="5020253" cy="502058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 userDrawn="1"/>
        </p:nvSpPr>
        <p:spPr>
          <a:xfrm>
            <a:off x="5041766" y="11843748"/>
            <a:ext cx="866944" cy="8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 userDrawn="1"/>
        </p:nvSpPr>
        <p:spPr>
          <a:xfrm>
            <a:off x="23674419" y="8214304"/>
            <a:ext cx="707994" cy="8670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 userDrawn="1"/>
        </p:nvSpPr>
        <p:spPr>
          <a:xfrm>
            <a:off x="9898255" y="1"/>
            <a:ext cx="2112463" cy="1627650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 userDrawn="1"/>
        </p:nvCxnSpPr>
        <p:spPr>
          <a:xfrm>
            <a:off x="12010718" y="8413514"/>
            <a:ext cx="110971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937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2047" y="7121210"/>
            <a:ext cx="14014974" cy="1737360"/>
          </a:xfrm>
        </p:spPr>
        <p:txBody>
          <a:bodyPr anchor="ctr">
            <a:noAutofit/>
          </a:bodyPr>
          <a:lstStyle>
            <a:lvl1pPr algn="l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1761" y="4762501"/>
            <a:ext cx="5163091" cy="2339662"/>
          </a:xfrm>
        </p:spPr>
        <p:txBody>
          <a:bodyPr anchor="ctr">
            <a:noAutofit/>
          </a:bodyPr>
          <a:lstStyle>
            <a:lvl1pPr algn="l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9725" y="9442357"/>
            <a:ext cx="11936248" cy="1241738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 userDrawn="1"/>
        </p:nvSpPr>
        <p:spPr>
          <a:xfrm>
            <a:off x="18147799" y="6195300"/>
            <a:ext cx="6234616" cy="7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 userDrawn="1"/>
        </p:nvGrpSpPr>
        <p:grpSpPr>
          <a:xfrm rot="10800000">
            <a:off x="18787231" y="4598576"/>
            <a:ext cx="947788" cy="6415776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5265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 userDrawn="1"/>
        </p:nvSpPr>
        <p:spPr>
          <a:xfrm>
            <a:off x="502766" y="8249872"/>
            <a:ext cx="1021136" cy="10544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 userDrawn="1"/>
        </p:nvSpPr>
        <p:spPr>
          <a:xfrm>
            <a:off x="6969646" y="816650"/>
            <a:ext cx="1781884" cy="178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 userDrawn="1"/>
        </p:nvSpPr>
        <p:spPr>
          <a:xfrm>
            <a:off x="14228460" y="4273644"/>
            <a:ext cx="866944" cy="86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 userDrawn="1"/>
        </p:nvCxnSpPr>
        <p:spPr>
          <a:xfrm>
            <a:off x="2519725" y="8666556"/>
            <a:ext cx="119362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3687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5299" y="5713638"/>
            <a:ext cx="1698862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4938" y="3295651"/>
            <a:ext cx="5229352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0625" y="8056790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 userDrawn="1"/>
        </p:nvSpPr>
        <p:spPr>
          <a:xfrm>
            <a:off x="2091465" y="9835101"/>
            <a:ext cx="1574100" cy="157420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 userDrawn="1"/>
        </p:nvSpPr>
        <p:spPr>
          <a:xfrm>
            <a:off x="16544686" y="761215"/>
            <a:ext cx="1040290" cy="10403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 userDrawn="1"/>
        </p:nvSpPr>
        <p:spPr>
          <a:xfrm>
            <a:off x="0" y="0"/>
            <a:ext cx="4444105" cy="463430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 userDrawn="1"/>
        </p:nvSpPr>
        <p:spPr>
          <a:xfrm>
            <a:off x="21673589" y="6858000"/>
            <a:ext cx="2708824" cy="5418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 userDrawn="1"/>
        </p:nvCxnSpPr>
        <p:spPr>
          <a:xfrm>
            <a:off x="6930625" y="7286644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86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2986" y="3936767"/>
            <a:ext cx="11096444" cy="17335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2986" y="5703568"/>
            <a:ext cx="11096444" cy="5352360"/>
          </a:xfrm>
        </p:spPr>
        <p:txBody>
          <a:bodyPr anchor="t">
            <a:noAutofit/>
          </a:bodyPr>
          <a:lstStyle>
            <a:lvl1pPr algn="ctr">
              <a:defRPr sz="56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 userDrawn="1"/>
        </p:nvCxnSpPr>
        <p:spPr>
          <a:xfrm>
            <a:off x="6642986" y="5420934"/>
            <a:ext cx="110964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959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663" y="6776974"/>
            <a:ext cx="1450060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42293" y="4358987"/>
            <a:ext cx="5901351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83979" y="9120126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 userDrawn="1"/>
        </p:nvSpPr>
        <p:spPr>
          <a:xfrm>
            <a:off x="0" y="0"/>
            <a:ext cx="4012539" cy="956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 userDrawn="1"/>
        </p:nvSpPr>
        <p:spPr>
          <a:xfrm>
            <a:off x="15903933" y="7568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 userDrawn="1"/>
        </p:nvSpPr>
        <p:spPr>
          <a:xfrm>
            <a:off x="7247774" y="1633200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 userDrawn="1"/>
        </p:nvSpPr>
        <p:spPr>
          <a:xfrm>
            <a:off x="22417900" y="8188806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 userDrawn="1"/>
        </p:nvSpPr>
        <p:spPr>
          <a:xfrm>
            <a:off x="5630581" y="11446223"/>
            <a:ext cx="1040290" cy="1040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 userDrawn="1"/>
        </p:nvCxnSpPr>
        <p:spPr>
          <a:xfrm>
            <a:off x="9983979" y="8309882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9355" y="5175907"/>
            <a:ext cx="5247942" cy="43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683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005" y="734282"/>
            <a:ext cx="15684403" cy="168044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 userDrawn="1"/>
        </p:nvSpPr>
        <p:spPr>
          <a:xfrm>
            <a:off x="22636805" y="6226574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 userDrawn="1"/>
        </p:nvSpPr>
        <p:spPr>
          <a:xfrm>
            <a:off x="16757071" y="319442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96" y="5893712"/>
            <a:ext cx="9581830" cy="6036256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5790" y="5893712"/>
            <a:ext cx="9581830" cy="603625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6113" y="4854577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17331" y="4854575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 userDrawn="1"/>
        </p:nvCxnSpPr>
        <p:spPr>
          <a:xfrm>
            <a:off x="4349005" y="2224966"/>
            <a:ext cx="1568440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650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 userDrawn="1"/>
        </p:nvSpPr>
        <p:spPr>
          <a:xfrm>
            <a:off x="-44136" y="5017738"/>
            <a:ext cx="4279537" cy="8698262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136" y="730252"/>
            <a:ext cx="15959859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266402"/>
            <a:ext cx="19083685" cy="9436776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 userDrawn="1"/>
        </p:nvSpPr>
        <p:spPr>
          <a:xfrm>
            <a:off x="23302039" y="8115506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 userDrawn="1"/>
        </p:nvCxnSpPr>
        <p:spPr>
          <a:xfrm>
            <a:off x="4089136" y="2175090"/>
            <a:ext cx="1595985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622" y="6929175"/>
            <a:ext cx="4279537" cy="48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933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3" y="3266402"/>
            <a:ext cx="21496528" cy="943677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320586" y="9939592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2039120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4" y="3435927"/>
            <a:ext cx="21062157" cy="9267250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062183" y="104753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4065987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3827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 userDrawn="1"/>
        </p:nvSpPr>
        <p:spPr>
          <a:xfrm>
            <a:off x="5321025" y="3887957"/>
            <a:ext cx="13740364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7847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7268" y="6896099"/>
            <a:ext cx="14080609" cy="1733550"/>
          </a:xfrm>
        </p:spPr>
        <p:txBody>
          <a:bodyPr anchor="ctr">
            <a:noAutofit/>
          </a:bodyPr>
          <a:lstStyle>
            <a:lvl1pPr algn="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93839" y="4686302"/>
            <a:ext cx="4314038" cy="2171700"/>
          </a:xfrm>
        </p:spPr>
        <p:txBody>
          <a:bodyPr anchor="ctr">
            <a:noAutofit/>
          </a:bodyPr>
          <a:lstStyle>
            <a:lvl1pPr algn="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10719" y="9391652"/>
            <a:ext cx="11098604" cy="1485900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 userDrawn="1"/>
        </p:nvSpPr>
        <p:spPr>
          <a:xfrm>
            <a:off x="2" y="1"/>
            <a:ext cx="6527824" cy="7813650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 userDrawn="1"/>
        </p:nvGrpSpPr>
        <p:grpSpPr>
          <a:xfrm flipH="1">
            <a:off x="2926937" y="2175528"/>
            <a:ext cx="5020253" cy="502058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 userDrawn="1"/>
        </p:nvSpPr>
        <p:spPr>
          <a:xfrm>
            <a:off x="5041766" y="11843748"/>
            <a:ext cx="866944" cy="8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 userDrawn="1"/>
        </p:nvSpPr>
        <p:spPr>
          <a:xfrm>
            <a:off x="23674419" y="8214304"/>
            <a:ext cx="707994" cy="8670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 userDrawn="1"/>
        </p:nvSpPr>
        <p:spPr>
          <a:xfrm>
            <a:off x="9898255" y="1"/>
            <a:ext cx="2112463" cy="1627650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 userDrawn="1"/>
        </p:nvCxnSpPr>
        <p:spPr>
          <a:xfrm>
            <a:off x="12010718" y="8413514"/>
            <a:ext cx="110971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73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2047" y="7121210"/>
            <a:ext cx="14014974" cy="1737360"/>
          </a:xfrm>
        </p:spPr>
        <p:txBody>
          <a:bodyPr anchor="ctr">
            <a:noAutofit/>
          </a:bodyPr>
          <a:lstStyle>
            <a:lvl1pPr algn="l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1761" y="4762501"/>
            <a:ext cx="5163091" cy="2339662"/>
          </a:xfrm>
        </p:spPr>
        <p:txBody>
          <a:bodyPr anchor="ctr">
            <a:noAutofit/>
          </a:bodyPr>
          <a:lstStyle>
            <a:lvl1pPr algn="l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9725" y="9442357"/>
            <a:ext cx="11936248" cy="1241738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 userDrawn="1"/>
        </p:nvSpPr>
        <p:spPr>
          <a:xfrm>
            <a:off x="18147799" y="6195300"/>
            <a:ext cx="6234616" cy="7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 userDrawn="1"/>
        </p:nvGrpSpPr>
        <p:grpSpPr>
          <a:xfrm rot="10800000">
            <a:off x="18787231" y="4598576"/>
            <a:ext cx="947788" cy="6415776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9350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 userDrawn="1"/>
        </p:nvSpPr>
        <p:spPr>
          <a:xfrm>
            <a:off x="502766" y="8249872"/>
            <a:ext cx="1021136" cy="10544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 userDrawn="1"/>
        </p:nvSpPr>
        <p:spPr>
          <a:xfrm>
            <a:off x="6969646" y="816650"/>
            <a:ext cx="1781884" cy="178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 userDrawn="1"/>
        </p:nvSpPr>
        <p:spPr>
          <a:xfrm>
            <a:off x="14228460" y="4273644"/>
            <a:ext cx="866944" cy="86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 userDrawn="1"/>
        </p:nvCxnSpPr>
        <p:spPr>
          <a:xfrm>
            <a:off x="2519725" y="8666556"/>
            <a:ext cx="119362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35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5299" y="5713638"/>
            <a:ext cx="1698862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4938" y="3295651"/>
            <a:ext cx="5229352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0625" y="8056790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 userDrawn="1"/>
        </p:nvSpPr>
        <p:spPr>
          <a:xfrm>
            <a:off x="2091465" y="9835101"/>
            <a:ext cx="1574100" cy="157420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 userDrawn="1"/>
        </p:nvSpPr>
        <p:spPr>
          <a:xfrm>
            <a:off x="16544686" y="761215"/>
            <a:ext cx="1040290" cy="10403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 userDrawn="1"/>
        </p:nvSpPr>
        <p:spPr>
          <a:xfrm>
            <a:off x="0" y="0"/>
            <a:ext cx="4444105" cy="463430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 userDrawn="1"/>
        </p:nvSpPr>
        <p:spPr>
          <a:xfrm>
            <a:off x="21673589" y="6858000"/>
            <a:ext cx="2708824" cy="5418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 userDrawn="1"/>
        </p:nvCxnSpPr>
        <p:spPr>
          <a:xfrm>
            <a:off x="6930625" y="7286644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43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663" y="6776974"/>
            <a:ext cx="1450060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42293" y="4358987"/>
            <a:ext cx="5901351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83979" y="9120126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 userDrawn="1"/>
        </p:nvSpPr>
        <p:spPr>
          <a:xfrm>
            <a:off x="0" y="0"/>
            <a:ext cx="4012539" cy="956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 userDrawn="1"/>
        </p:nvSpPr>
        <p:spPr>
          <a:xfrm>
            <a:off x="15903933" y="7568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 userDrawn="1"/>
        </p:nvSpPr>
        <p:spPr>
          <a:xfrm>
            <a:off x="7247774" y="1633200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 userDrawn="1"/>
        </p:nvSpPr>
        <p:spPr>
          <a:xfrm>
            <a:off x="22417900" y="8188806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 userDrawn="1"/>
        </p:nvSpPr>
        <p:spPr>
          <a:xfrm>
            <a:off x="5630581" y="11446223"/>
            <a:ext cx="1040290" cy="1040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 userDrawn="1"/>
        </p:nvCxnSpPr>
        <p:spPr>
          <a:xfrm>
            <a:off x="9983979" y="8309882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9355" y="5175907"/>
            <a:ext cx="5247942" cy="43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9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005" y="734282"/>
            <a:ext cx="15684403" cy="168044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 userDrawn="1"/>
        </p:nvSpPr>
        <p:spPr>
          <a:xfrm>
            <a:off x="22636805" y="6226574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 userDrawn="1"/>
        </p:nvSpPr>
        <p:spPr>
          <a:xfrm>
            <a:off x="16757071" y="319442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96" y="5893712"/>
            <a:ext cx="9581830" cy="6036256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5790" y="5893712"/>
            <a:ext cx="9581830" cy="603625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6113" y="4854577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17331" y="4854575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 userDrawn="1"/>
        </p:nvCxnSpPr>
        <p:spPr>
          <a:xfrm>
            <a:off x="4349005" y="2224966"/>
            <a:ext cx="1568440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5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 userDrawn="1"/>
        </p:nvSpPr>
        <p:spPr>
          <a:xfrm>
            <a:off x="-190402" y="5017738"/>
            <a:ext cx="4279537" cy="8698262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136" y="730254"/>
            <a:ext cx="15959859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266402"/>
            <a:ext cx="19083685" cy="9436776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 userDrawn="1"/>
        </p:nvSpPr>
        <p:spPr>
          <a:xfrm>
            <a:off x="23302039" y="8115506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 userDrawn="1"/>
        </p:nvCxnSpPr>
        <p:spPr>
          <a:xfrm>
            <a:off x="4089136" y="2175090"/>
            <a:ext cx="1595985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6821" y="6929175"/>
            <a:ext cx="4279537" cy="48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5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266402"/>
            <a:ext cx="21020168" cy="943677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320586" y="9939592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5FE4105-8AA1-7FFC-0750-BE372AA5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151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 userDrawn="1"/>
        </p:nvSpPr>
        <p:spPr>
          <a:xfrm>
            <a:off x="1649398" y="123827"/>
            <a:ext cx="22594903" cy="13468985"/>
          </a:xfrm>
          <a:prstGeom prst="roundRect">
            <a:avLst>
              <a:gd name="adj" fmla="val 2149"/>
            </a:avLst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152" y="2025321"/>
            <a:ext cx="19838987" cy="3442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152" y="6230074"/>
            <a:ext cx="19838987" cy="560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13.5.2024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647700"/>
            <a:ext cx="763200" cy="763200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23173220" y="647700"/>
            <a:ext cx="763200" cy="7632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Текстово поле 16"/>
          <p:cNvSpPr txBox="1"/>
          <p:nvPr userDrawn="1"/>
        </p:nvSpPr>
        <p:spPr>
          <a:xfrm>
            <a:off x="2979152" y="85088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1600" b="1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 userDrawn="1"/>
        </p:nvCxnSpPr>
        <p:spPr>
          <a:xfrm>
            <a:off x="3902877" y="888765"/>
            <a:ext cx="0" cy="2628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2109" y="645126"/>
            <a:ext cx="628595" cy="75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4535C15-B1FA-B8A6-9EB6-114659B271C1}"/>
              </a:ext>
            </a:extLst>
          </p:cNvPr>
          <p:cNvGrpSpPr/>
          <p:nvPr userDrawn="1"/>
        </p:nvGrpSpPr>
        <p:grpSpPr>
          <a:xfrm>
            <a:off x="18795633" y="-1"/>
            <a:ext cx="5586780" cy="4327071"/>
            <a:chOff x="10083338" y="0"/>
            <a:chExt cx="2108662" cy="16332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337E03-234D-4A8B-30B6-D6DFE218CDCB}"/>
                </a:ext>
              </a:extLst>
            </p:cNvPr>
            <p:cNvSpPr/>
            <p:nvPr userDrawn="1"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AC759B51-EBE4-4FE4-E5C6-7001F85622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483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8" r:id="rId2"/>
    <p:sldLayoutId id="2147483679" r:id="rId3"/>
    <p:sldLayoutId id="2147483680" r:id="rId4"/>
    <p:sldLayoutId id="2147483682" r:id="rId5"/>
    <p:sldLayoutId id="2147483681" r:id="rId6"/>
    <p:sldLayoutId id="2147483683" r:id="rId7"/>
    <p:sldLayoutId id="2147483684" r:id="rId8"/>
    <p:sldLayoutId id="2147483685" r:id="rId9"/>
    <p:sldLayoutId id="2147483686" r:id="rId10"/>
    <p:sldLayoutId id="2147483688" r:id="rId11"/>
    <p:sldLayoutId id="2147483687" r:id="rId12"/>
    <p:sldLayoutId id="2147483702" r:id="rId13"/>
    <p:sldLayoutId id="2147483703" r:id="rId14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72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0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914354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1828709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2743063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3657417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 userDrawn="1"/>
        </p:nvSpPr>
        <p:spPr>
          <a:xfrm>
            <a:off x="1649398" y="123827"/>
            <a:ext cx="22594903" cy="13468985"/>
          </a:xfrm>
          <a:prstGeom prst="roundRect">
            <a:avLst>
              <a:gd name="adj" fmla="val 214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152" y="2025321"/>
            <a:ext cx="19838987" cy="3442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152" y="6230074"/>
            <a:ext cx="19838987" cy="560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13.5.2024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647700"/>
            <a:ext cx="763200" cy="763200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23173220" y="647700"/>
            <a:ext cx="763200" cy="7632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Текстово поле 16"/>
          <p:cNvSpPr txBox="1"/>
          <p:nvPr userDrawn="1"/>
        </p:nvSpPr>
        <p:spPr>
          <a:xfrm>
            <a:off x="2979152" y="85088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1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 userDrawn="1"/>
        </p:nvCxnSpPr>
        <p:spPr>
          <a:xfrm>
            <a:off x="3902877" y="888765"/>
            <a:ext cx="0" cy="2628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2109" y="645126"/>
            <a:ext cx="628595" cy="75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0D99D-8702-41DD-A9DD-47CECE363FE5}"/>
              </a:ext>
            </a:extLst>
          </p:cNvPr>
          <p:cNvGrpSpPr/>
          <p:nvPr userDrawn="1"/>
        </p:nvGrpSpPr>
        <p:grpSpPr>
          <a:xfrm>
            <a:off x="18795633" y="-1"/>
            <a:ext cx="5586780" cy="4327071"/>
            <a:chOff x="10083338" y="0"/>
            <a:chExt cx="2108662" cy="16332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6C9A5D-5C6F-434B-B15C-FEC83185EB28}"/>
                </a:ext>
              </a:extLst>
            </p:cNvPr>
            <p:cNvSpPr/>
            <p:nvPr userDrawn="1"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7BA3EFE9-1832-4BD5-92A9-69D6DE497A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909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72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0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914354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1828709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2743063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3657417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F924-31AE-4834-94D8-61AF45C99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803" y="5497830"/>
            <a:ext cx="17086927" cy="1619250"/>
          </a:xfrm>
        </p:spPr>
        <p:txBody>
          <a:bodyPr/>
          <a:lstStyle/>
          <a:p>
            <a:r>
              <a:rPr lang="en-US" sz="9600" dirty="0">
                <a:solidFill>
                  <a:schemeClr val="tx1"/>
                </a:solidFill>
              </a:rPr>
              <a:t>Basic Syntax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A98C5-AECC-4062-B937-CBA0E55EE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802" y="7498080"/>
            <a:ext cx="12999022" cy="1619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Java Programming Language</a:t>
            </a:r>
          </a:p>
          <a:p>
            <a:r>
              <a:rPr lang="en-US" dirty="0"/>
              <a:t>Data Types &amp; Variables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CA332B-B102-12CD-6014-7F41205DA6B7}"/>
              </a:ext>
            </a:extLst>
          </p:cNvPr>
          <p:cNvGrpSpPr/>
          <p:nvPr/>
        </p:nvGrpSpPr>
        <p:grpSpPr>
          <a:xfrm>
            <a:off x="-5315225" y="2780857"/>
            <a:ext cx="3404500" cy="2972260"/>
            <a:chOff x="759115" y="1338128"/>
            <a:chExt cx="703262" cy="613975"/>
          </a:xfrm>
        </p:grpSpPr>
        <p:sp>
          <p:nvSpPr>
            <p:cNvPr id="9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24B088B7-3CB4-C24D-F15B-3C95C986AF2E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7D832B-87E6-7165-44EC-C2E4245DB66B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5C3F8D-BB5C-77F4-9E7B-ACAC55B74885}"/>
              </a:ext>
            </a:extLst>
          </p:cNvPr>
          <p:cNvGrpSpPr/>
          <p:nvPr/>
        </p:nvGrpSpPr>
        <p:grpSpPr>
          <a:xfrm>
            <a:off x="-10187479" y="6094087"/>
            <a:ext cx="3404496" cy="2972263"/>
            <a:chOff x="761807" y="2099096"/>
            <a:chExt cx="703261" cy="613975"/>
          </a:xfrm>
        </p:grpSpPr>
        <p:sp>
          <p:nvSpPr>
            <p:cNvPr id="12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B8D04F03-97A5-8ED7-2614-E446CB78B01C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1EECF6-6D56-3BCE-CB50-E516BB6F577F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latin typeface="Phenomena Black" panose="00000A00000000000000" pitchFamily="50" charset="-52"/>
                </a:rPr>
                <a:t>2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D29C81-3F7F-DC8E-1A3D-1CF4D4E0C8B0}"/>
              </a:ext>
            </a:extLst>
          </p:cNvPr>
          <p:cNvGrpSpPr/>
          <p:nvPr/>
        </p:nvGrpSpPr>
        <p:grpSpPr>
          <a:xfrm>
            <a:off x="-14724448" y="9487731"/>
            <a:ext cx="3493755" cy="2972260"/>
            <a:chOff x="756722" y="2811160"/>
            <a:chExt cx="721699" cy="613975"/>
          </a:xfrm>
        </p:grpSpPr>
        <p:sp>
          <p:nvSpPr>
            <p:cNvPr id="15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6E4582AB-D9C4-F65F-7E19-610D7CFE9849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8074FB-F5AA-D75F-8F4C-5DCFA19745ED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D39B1DDA-2E23-34E1-2F5C-EA40B2B7236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8779" y="5022442"/>
            <a:ext cx="8348728" cy="55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6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B664E-B17D-4593-9D8D-F137C144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529BD-0E7C-4E45-B3DD-FF654FC9AC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2" y="2751759"/>
            <a:ext cx="21496526" cy="9436162"/>
          </a:xfrm>
        </p:spPr>
        <p:txBody>
          <a:bodyPr/>
          <a:lstStyle/>
          <a:p>
            <a:r>
              <a:rPr lang="en-US" dirty="0"/>
              <a:t>IntelliJ Idea</a:t>
            </a:r>
            <a:endParaRPr lang="en-US" b="1" dirty="0">
              <a:solidFill>
                <a:schemeClr val="bg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F67C86-7E62-4B5F-A54F-30EB2380B0D4}"/>
              </a:ext>
            </a:extLst>
          </p:cNvPr>
          <p:cNvGrpSpPr/>
          <p:nvPr/>
        </p:nvGrpSpPr>
        <p:grpSpPr>
          <a:xfrm>
            <a:off x="3127324" y="4304501"/>
            <a:ext cx="1236276" cy="91432"/>
            <a:chOff x="1544714" y="2347478"/>
            <a:chExt cx="618178" cy="4571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BB2177-43A5-4F73-9E5B-FE8D6B7FAE33}"/>
                </a:ext>
              </a:extLst>
            </p:cNvPr>
            <p:cNvCxnSpPr/>
            <p:nvPr/>
          </p:nvCxnSpPr>
          <p:spPr>
            <a:xfrm>
              <a:off x="1544714" y="2370338"/>
              <a:ext cx="595319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975E89F-3E67-4F61-8A46-D063DCD2B294}"/>
                </a:ext>
              </a:extLst>
            </p:cNvPr>
            <p:cNvSpPr/>
            <p:nvPr/>
          </p:nvSpPr>
          <p:spPr>
            <a:xfrm>
              <a:off x="2117173" y="2347478"/>
              <a:ext cx="45719" cy="4571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EFF90DC-94F9-4D7F-824A-4CB139C8E864}"/>
              </a:ext>
            </a:extLst>
          </p:cNvPr>
          <p:cNvSpPr txBox="1"/>
          <p:nvPr/>
        </p:nvSpPr>
        <p:spPr>
          <a:xfrm>
            <a:off x="346699" y="3693101"/>
            <a:ext cx="2958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henomena Bold" panose="00000800000000000000" pitchFamily="50" charset="0"/>
              </a:rPr>
              <a:t>Navigation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CD2D97-CB9C-4266-B3D0-5E4E2D824E1B}"/>
              </a:ext>
            </a:extLst>
          </p:cNvPr>
          <p:cNvGrpSpPr/>
          <p:nvPr/>
        </p:nvGrpSpPr>
        <p:grpSpPr>
          <a:xfrm>
            <a:off x="3231209" y="6823691"/>
            <a:ext cx="1904084" cy="91432"/>
            <a:chOff x="1544714" y="2347478"/>
            <a:chExt cx="952104" cy="4571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0CFB139-879E-49C7-B5CC-4CB0B9A457D6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1544714" y="2370338"/>
              <a:ext cx="906385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C29E2E5-254A-4314-977D-AD0B46C60D64}"/>
                </a:ext>
              </a:extLst>
            </p:cNvPr>
            <p:cNvSpPr/>
            <p:nvPr/>
          </p:nvSpPr>
          <p:spPr>
            <a:xfrm>
              <a:off x="2451099" y="2347478"/>
              <a:ext cx="45719" cy="4571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C92DFA-BA49-49AF-AEB2-E0F3885C94AE}"/>
              </a:ext>
            </a:extLst>
          </p:cNvPr>
          <p:cNvSpPr txBox="1"/>
          <p:nvPr/>
        </p:nvSpPr>
        <p:spPr>
          <a:xfrm>
            <a:off x="543002" y="6207283"/>
            <a:ext cx="31443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henomena Bold" panose="00000800000000000000" pitchFamily="50" charset="0"/>
              </a:rPr>
              <a:t>Project window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165913-0252-46EB-841F-F151745283F5}"/>
              </a:ext>
            </a:extLst>
          </p:cNvPr>
          <p:cNvGrpSpPr/>
          <p:nvPr/>
        </p:nvGrpSpPr>
        <p:grpSpPr>
          <a:xfrm>
            <a:off x="3231209" y="11077914"/>
            <a:ext cx="1904084" cy="91432"/>
            <a:chOff x="1544714" y="2347478"/>
            <a:chExt cx="952104" cy="45719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5B98FA-2E24-4339-823B-FC2256DEF042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>
              <a:off x="1544714" y="2370338"/>
              <a:ext cx="906385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652BCD8-DAA2-4C10-BE39-1823B91ED34C}"/>
                </a:ext>
              </a:extLst>
            </p:cNvPr>
            <p:cNvSpPr/>
            <p:nvPr/>
          </p:nvSpPr>
          <p:spPr>
            <a:xfrm>
              <a:off x="2451099" y="2347478"/>
              <a:ext cx="45719" cy="4571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BC8264D-DEAA-4985-9066-22974F9274FF}"/>
              </a:ext>
            </a:extLst>
          </p:cNvPr>
          <p:cNvSpPr txBox="1"/>
          <p:nvPr/>
        </p:nvSpPr>
        <p:spPr>
          <a:xfrm>
            <a:off x="419260" y="10370072"/>
            <a:ext cx="3144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henomena Bold" panose="00000800000000000000" pitchFamily="50" charset="0"/>
              </a:rPr>
              <a:t>Output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87C188C-6B0B-490A-B114-5BFAE8E8E133}"/>
              </a:ext>
            </a:extLst>
          </p:cNvPr>
          <p:cNvGrpSpPr/>
          <p:nvPr/>
        </p:nvGrpSpPr>
        <p:grpSpPr>
          <a:xfrm flipH="1">
            <a:off x="19424506" y="4980669"/>
            <a:ext cx="2113292" cy="91432"/>
            <a:chOff x="1109352" y="2347478"/>
            <a:chExt cx="1056715" cy="45719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7859C7-571E-40E1-B8FA-B4C25A481E2C}"/>
                </a:ext>
              </a:extLst>
            </p:cNvPr>
            <p:cNvCxnSpPr>
              <a:cxnSpLocks/>
            </p:cNvCxnSpPr>
            <p:nvPr/>
          </p:nvCxnSpPr>
          <p:spPr>
            <a:xfrm>
              <a:off x="1109352" y="2370338"/>
              <a:ext cx="1030680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DB63DA3-B8C0-4921-A3E2-1D80117CAF2F}"/>
                </a:ext>
              </a:extLst>
            </p:cNvPr>
            <p:cNvSpPr/>
            <p:nvPr/>
          </p:nvSpPr>
          <p:spPr>
            <a:xfrm>
              <a:off x="2120348" y="2347478"/>
              <a:ext cx="45719" cy="4571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6C57C07-0602-49AC-89B4-4CC435173059}"/>
              </a:ext>
            </a:extLst>
          </p:cNvPr>
          <p:cNvSpPr txBox="1"/>
          <p:nvPr/>
        </p:nvSpPr>
        <p:spPr>
          <a:xfrm>
            <a:off x="21040289" y="4318545"/>
            <a:ext cx="22122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henomena Bold" panose="00000800000000000000" pitchFamily="50" charset="0"/>
              </a:rPr>
              <a:t>Code editor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5123EDE-AD12-4792-B4F7-CAEFED654554}"/>
              </a:ext>
            </a:extLst>
          </p:cNvPr>
          <p:cNvGrpSpPr/>
          <p:nvPr/>
        </p:nvGrpSpPr>
        <p:grpSpPr>
          <a:xfrm flipH="1">
            <a:off x="15583006" y="7176735"/>
            <a:ext cx="5954794" cy="99418"/>
            <a:chOff x="1109351" y="2347478"/>
            <a:chExt cx="2977591" cy="45719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57FB902-F0BA-4AB8-9461-70B4F43A4F37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V="1">
              <a:off x="1109351" y="2370338"/>
              <a:ext cx="2931872" cy="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7BACCBC-DA2A-4AB2-B9D6-FCB787A2067C}"/>
                </a:ext>
              </a:extLst>
            </p:cNvPr>
            <p:cNvSpPr/>
            <p:nvPr/>
          </p:nvSpPr>
          <p:spPr>
            <a:xfrm>
              <a:off x="4041223" y="2347478"/>
              <a:ext cx="45719" cy="4571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22195C9-F8A3-421A-A1C1-89D116D62EEC}"/>
              </a:ext>
            </a:extLst>
          </p:cNvPr>
          <p:cNvSpPr txBox="1"/>
          <p:nvPr/>
        </p:nvSpPr>
        <p:spPr>
          <a:xfrm>
            <a:off x="21428133" y="6518605"/>
            <a:ext cx="2411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henomena Bold" panose="00000800000000000000" pitchFamily="50" charset="0"/>
              </a:rPr>
              <a:t>Menus</a:t>
            </a:r>
            <a:endParaRPr lang="bg-BG" sz="4000" dirty="0">
              <a:solidFill>
                <a:schemeClr val="tx2"/>
              </a:solidFill>
              <a:latin typeface="Phenomena Bold" panose="00000800000000000000" pitchFamily="50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D1C5A6-12EE-E3F8-06D2-B825E27FA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300" y="4569285"/>
            <a:ext cx="14120540" cy="7586387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581D621C-EB14-4DB5-B353-BF27C4EE2183}"/>
              </a:ext>
            </a:extLst>
          </p:cNvPr>
          <p:cNvSpPr/>
          <p:nvPr/>
        </p:nvSpPr>
        <p:spPr>
          <a:xfrm>
            <a:off x="4363600" y="4576645"/>
            <a:ext cx="6782990" cy="46985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06F95EB-36CF-4F7B-9543-EA10CBCE5954}"/>
              </a:ext>
            </a:extLst>
          </p:cNvPr>
          <p:cNvSpPr/>
          <p:nvPr/>
        </p:nvSpPr>
        <p:spPr>
          <a:xfrm>
            <a:off x="4820676" y="5364696"/>
            <a:ext cx="2659135" cy="436330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11D175C-2848-4252-8AFE-E4D5610946F5}"/>
              </a:ext>
            </a:extLst>
          </p:cNvPr>
          <p:cNvSpPr/>
          <p:nvPr/>
        </p:nvSpPr>
        <p:spPr>
          <a:xfrm>
            <a:off x="4905935" y="10304674"/>
            <a:ext cx="13517174" cy="157767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90EFD5-4DCA-4990-9548-07E3BF2FF545}"/>
              </a:ext>
            </a:extLst>
          </p:cNvPr>
          <p:cNvSpPr/>
          <p:nvPr/>
        </p:nvSpPr>
        <p:spPr>
          <a:xfrm>
            <a:off x="7571244" y="5359797"/>
            <a:ext cx="10197211" cy="438344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7AEA57B-A01A-4CCB-901A-261A3C495FC7}"/>
              </a:ext>
            </a:extLst>
          </p:cNvPr>
          <p:cNvSpPr/>
          <p:nvPr/>
        </p:nvSpPr>
        <p:spPr>
          <a:xfrm>
            <a:off x="12122013" y="6207283"/>
            <a:ext cx="3236325" cy="520193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6517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20" grpId="0"/>
      <p:bldP spid="27" grpId="0"/>
      <p:bldP spid="31" grpId="0"/>
      <p:bldP spid="32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C4471E7-CC8E-8B4A-CEAE-C51B70CC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365" y="6504465"/>
            <a:ext cx="9611945" cy="637419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C98D4BE-0028-4354-85C7-E221E1B9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2F9F7C-7268-4F0C-8F7D-4D51BB35F5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2" y="5498678"/>
            <a:ext cx="838147" cy="102703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7200" b="1" dirty="0">
                <a:solidFill>
                  <a:schemeClr val="accent2"/>
                </a:solidFill>
              </a:rPr>
              <a:t>2</a:t>
            </a:r>
          </a:p>
        </p:txBody>
      </p:sp>
      <p:pic>
        <p:nvPicPr>
          <p:cNvPr id="3" name="Picture 2" descr="A computer screen shot of a folder&#10;&#10;Description automatically generated">
            <a:extLst>
              <a:ext uri="{FF2B5EF4-FFF2-40B4-BE49-F238E27FC236}">
                <a16:creationId xmlns:a16="http://schemas.microsoft.com/office/drawing/2014/main" id="{12AAEB31-D7EB-966E-C0CF-F9AF7C7F6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164" y="2890346"/>
            <a:ext cx="9171732" cy="2975578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5D7A5BAE-438C-4C80-B301-E76B3FBF58CA}"/>
              </a:ext>
            </a:extLst>
          </p:cNvPr>
          <p:cNvSpPr txBox="1">
            <a:spLocks/>
          </p:cNvSpPr>
          <p:nvPr/>
        </p:nvSpPr>
        <p:spPr>
          <a:xfrm>
            <a:off x="22334671" y="5498676"/>
            <a:ext cx="838147" cy="1027031"/>
          </a:xfrm>
          <a:prstGeom prst="rect">
            <a:avLst/>
          </a:prstGeom>
        </p:spPr>
        <p:txBody>
          <a:bodyPr vert="horz" lIns="182868" tIns="91434" rIns="182868" bIns="91434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b="1" dirty="0">
                <a:solidFill>
                  <a:schemeClr val="accent2"/>
                </a:solidFill>
              </a:rPr>
              <a:t>3</a:t>
            </a:r>
          </a:p>
        </p:txBody>
      </p:sp>
      <p:grpSp>
        <p:nvGrpSpPr>
          <p:cNvPr id="16" name="Google Shape;1609;p71">
            <a:extLst>
              <a:ext uri="{FF2B5EF4-FFF2-40B4-BE49-F238E27FC236}">
                <a16:creationId xmlns:a16="http://schemas.microsoft.com/office/drawing/2014/main" id="{A8931FFB-6D74-4959-8482-1084BE0260C3}"/>
              </a:ext>
            </a:extLst>
          </p:cNvPr>
          <p:cNvGrpSpPr/>
          <p:nvPr/>
        </p:nvGrpSpPr>
        <p:grpSpPr>
          <a:xfrm>
            <a:off x="11888414" y="9174908"/>
            <a:ext cx="1047532" cy="516656"/>
            <a:chOff x="4920150" y="1977875"/>
            <a:chExt cx="68525" cy="33800"/>
          </a:xfrm>
          <a:solidFill>
            <a:schemeClr val="accent2"/>
          </a:solidFill>
        </p:grpSpPr>
        <p:sp>
          <p:nvSpPr>
            <p:cNvPr id="17" name="Google Shape;1610;p71">
              <a:extLst>
                <a:ext uri="{FF2B5EF4-FFF2-40B4-BE49-F238E27FC236}">
                  <a16:creationId xmlns:a16="http://schemas.microsoft.com/office/drawing/2014/main" id="{D286D0CC-324C-4C2B-8943-BA632E577201}"/>
                </a:ext>
              </a:extLst>
            </p:cNvPr>
            <p:cNvSpPr/>
            <p:nvPr/>
          </p:nvSpPr>
          <p:spPr>
            <a:xfrm>
              <a:off x="4949175" y="1977875"/>
              <a:ext cx="39500" cy="33800"/>
            </a:xfrm>
            <a:custGeom>
              <a:avLst/>
              <a:gdLst/>
              <a:ahLst/>
              <a:cxnLst/>
              <a:rect l="l" t="t" r="r" b="b"/>
              <a:pathLst>
                <a:path w="1580" h="1352" extrusionOk="0">
                  <a:moveTo>
                    <a:pt x="891" y="1"/>
                  </a:moveTo>
                  <a:cubicBezTo>
                    <a:pt x="859" y="1"/>
                    <a:pt x="828" y="12"/>
                    <a:pt x="801" y="32"/>
                  </a:cubicBezTo>
                  <a:cubicBezTo>
                    <a:pt x="743" y="89"/>
                    <a:pt x="743" y="176"/>
                    <a:pt x="801" y="226"/>
                  </a:cubicBezTo>
                  <a:lnTo>
                    <a:pt x="1039" y="472"/>
                  </a:lnTo>
                  <a:cubicBezTo>
                    <a:pt x="1068" y="493"/>
                    <a:pt x="1046" y="544"/>
                    <a:pt x="1010" y="544"/>
                  </a:cubicBezTo>
                  <a:lnTo>
                    <a:pt x="152" y="544"/>
                  </a:lnTo>
                  <a:cubicBezTo>
                    <a:pt x="147" y="543"/>
                    <a:pt x="143" y="543"/>
                    <a:pt x="139" y="543"/>
                  </a:cubicBezTo>
                  <a:cubicBezTo>
                    <a:pt x="66" y="543"/>
                    <a:pt x="14" y="598"/>
                    <a:pt x="8" y="666"/>
                  </a:cubicBezTo>
                  <a:cubicBezTo>
                    <a:pt x="0" y="746"/>
                    <a:pt x="65" y="811"/>
                    <a:pt x="145" y="811"/>
                  </a:cubicBezTo>
                  <a:lnTo>
                    <a:pt x="1010" y="811"/>
                  </a:lnTo>
                  <a:cubicBezTo>
                    <a:pt x="1046" y="811"/>
                    <a:pt x="1068" y="854"/>
                    <a:pt x="1039" y="883"/>
                  </a:cubicBezTo>
                  <a:lnTo>
                    <a:pt x="808" y="1113"/>
                  </a:lnTo>
                  <a:cubicBezTo>
                    <a:pt x="758" y="1164"/>
                    <a:pt x="751" y="1251"/>
                    <a:pt x="794" y="1308"/>
                  </a:cubicBezTo>
                  <a:cubicBezTo>
                    <a:pt x="823" y="1337"/>
                    <a:pt x="859" y="1351"/>
                    <a:pt x="895" y="1351"/>
                  </a:cubicBezTo>
                  <a:cubicBezTo>
                    <a:pt x="931" y="1351"/>
                    <a:pt x="967" y="1337"/>
                    <a:pt x="996" y="1308"/>
                  </a:cubicBezTo>
                  <a:lnTo>
                    <a:pt x="1522" y="774"/>
                  </a:lnTo>
                  <a:cubicBezTo>
                    <a:pt x="1580" y="717"/>
                    <a:pt x="1573" y="630"/>
                    <a:pt x="1522" y="573"/>
                  </a:cubicBezTo>
                  <a:lnTo>
                    <a:pt x="996" y="46"/>
                  </a:lnTo>
                  <a:cubicBezTo>
                    <a:pt x="965" y="15"/>
                    <a:pt x="928" y="1"/>
                    <a:pt x="8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>
                <a:solidFill>
                  <a:schemeClr val="accent2"/>
                </a:solidFill>
              </a:endParaRPr>
            </a:p>
          </p:txBody>
        </p:sp>
        <p:sp>
          <p:nvSpPr>
            <p:cNvPr id="18" name="Google Shape;1611;p71">
              <a:extLst>
                <a:ext uri="{FF2B5EF4-FFF2-40B4-BE49-F238E27FC236}">
                  <a16:creationId xmlns:a16="http://schemas.microsoft.com/office/drawing/2014/main" id="{67ECB4D8-54CE-4F6F-87EE-266487E302F4}"/>
                </a:ext>
              </a:extLst>
            </p:cNvPr>
            <p:cNvSpPr/>
            <p:nvPr/>
          </p:nvSpPr>
          <p:spPr>
            <a:xfrm>
              <a:off x="4931875" y="1991450"/>
              <a:ext cx="12825" cy="6700"/>
            </a:xfrm>
            <a:custGeom>
              <a:avLst/>
              <a:gdLst/>
              <a:ahLst/>
              <a:cxnLst/>
              <a:rect l="l" t="t" r="r" b="b"/>
              <a:pathLst>
                <a:path w="513" h="268" extrusionOk="0">
                  <a:moveTo>
                    <a:pt x="180" y="1"/>
                  </a:moveTo>
                  <a:cubicBezTo>
                    <a:pt x="0" y="1"/>
                    <a:pt x="0" y="268"/>
                    <a:pt x="180" y="268"/>
                  </a:cubicBezTo>
                  <a:lnTo>
                    <a:pt x="332" y="268"/>
                  </a:lnTo>
                  <a:cubicBezTo>
                    <a:pt x="512" y="268"/>
                    <a:pt x="512" y="1"/>
                    <a:pt x="3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>
                <a:solidFill>
                  <a:schemeClr val="accent2"/>
                </a:solidFill>
              </a:endParaRPr>
            </a:p>
          </p:txBody>
        </p:sp>
        <p:sp>
          <p:nvSpPr>
            <p:cNvPr id="19" name="Google Shape;1612;p71">
              <a:extLst>
                <a:ext uri="{FF2B5EF4-FFF2-40B4-BE49-F238E27FC236}">
                  <a16:creationId xmlns:a16="http://schemas.microsoft.com/office/drawing/2014/main" id="{80DE71A3-40A0-4F85-86F1-114CF788E3C2}"/>
                </a:ext>
              </a:extLst>
            </p:cNvPr>
            <p:cNvSpPr/>
            <p:nvPr/>
          </p:nvSpPr>
          <p:spPr>
            <a:xfrm>
              <a:off x="4920150" y="1991450"/>
              <a:ext cx="9225" cy="6700"/>
            </a:xfrm>
            <a:custGeom>
              <a:avLst/>
              <a:gdLst/>
              <a:ahLst/>
              <a:cxnLst/>
              <a:rect l="l" t="t" r="r" b="b"/>
              <a:pathLst>
                <a:path w="369" h="268" extrusionOk="0">
                  <a:moveTo>
                    <a:pt x="181" y="1"/>
                  </a:moveTo>
                  <a:cubicBezTo>
                    <a:pt x="0" y="1"/>
                    <a:pt x="0" y="268"/>
                    <a:pt x="181" y="268"/>
                  </a:cubicBezTo>
                  <a:lnTo>
                    <a:pt x="195" y="268"/>
                  </a:lnTo>
                  <a:cubicBezTo>
                    <a:pt x="368" y="268"/>
                    <a:pt x="368" y="1"/>
                    <a:pt x="1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D86BB3D-956B-4F5D-B676-1C05DA887E59}"/>
              </a:ext>
            </a:extLst>
          </p:cNvPr>
          <p:cNvSpPr/>
          <p:nvPr/>
        </p:nvSpPr>
        <p:spPr>
          <a:xfrm>
            <a:off x="8437706" y="3285624"/>
            <a:ext cx="1981071" cy="226852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29F6043B-E240-4D10-B20D-020A9513E9BB}"/>
              </a:ext>
            </a:extLst>
          </p:cNvPr>
          <p:cNvSpPr txBox="1">
            <a:spLocks/>
          </p:cNvSpPr>
          <p:nvPr/>
        </p:nvSpPr>
        <p:spPr>
          <a:xfrm>
            <a:off x="7369911" y="3879343"/>
            <a:ext cx="838147" cy="1027031"/>
          </a:xfrm>
          <a:prstGeom prst="rect">
            <a:avLst/>
          </a:prstGeom>
        </p:spPr>
        <p:txBody>
          <a:bodyPr vert="horz" lIns="182868" tIns="91434" rIns="182868" bIns="91434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b="1" dirty="0">
                <a:solidFill>
                  <a:schemeClr val="accent2"/>
                </a:solidFill>
              </a:rPr>
              <a:t>1</a:t>
            </a:r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BAB1841-1BAB-164B-E25E-9191160968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257"/>
          <a:stretch/>
        </p:blipFill>
        <p:spPr>
          <a:xfrm>
            <a:off x="13238625" y="6504465"/>
            <a:ext cx="10352895" cy="637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1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8968-AC2D-4891-B203-679265ED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3F7BB-A61B-4104-BA60-C9FF0BA57A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37460" y="3266637"/>
            <a:ext cx="20635358" cy="5906705"/>
          </a:xfrm>
        </p:spPr>
        <p:txBody>
          <a:bodyPr>
            <a:normAutofit/>
          </a:bodyPr>
          <a:lstStyle/>
          <a:p>
            <a:r>
              <a:rPr lang="en-US" dirty="0"/>
              <a:t>Elements of our program: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public class Main - our class (file)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public static void main - the starting point of our program</a:t>
            </a:r>
          </a:p>
          <a:p>
            <a:r>
              <a:rPr lang="en-US" dirty="0"/>
              <a:t>The class and the method are followed by an open and closed curly brace.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80F013F-20B2-44B7-9176-E2B785674207}"/>
              </a:ext>
            </a:extLst>
          </p:cNvPr>
          <p:cNvSpPr txBox="1">
            <a:spLocks/>
          </p:cNvSpPr>
          <p:nvPr/>
        </p:nvSpPr>
        <p:spPr>
          <a:xfrm>
            <a:off x="2152651" y="9173342"/>
            <a:ext cx="10736888" cy="3529456"/>
          </a:xfrm>
          <a:prstGeom prst="rect">
            <a:avLst/>
          </a:prstGeom>
        </p:spPr>
        <p:txBody>
          <a:bodyPr vert="horz" lIns="182868" tIns="91434" rIns="182868" bIns="91434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sz="5600" dirty="0"/>
              <a:t>The execution code is written between the innermost opening and closing curly braces.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endParaRPr lang="en-US" sz="5600" dirty="0"/>
          </a:p>
          <a:p>
            <a:pPr marL="914354" indent="-914354">
              <a:buFont typeface="Arial" panose="020B0604020202020204" pitchFamily="34" charset="0"/>
              <a:buChar char="•"/>
            </a:pPr>
            <a:endParaRPr lang="en-US" sz="5600" dirty="0"/>
          </a:p>
          <a:p>
            <a:pPr marL="914354" indent="-914354">
              <a:buFont typeface="Arial" panose="020B0604020202020204" pitchFamily="34" charset="0"/>
              <a:buChar char="•"/>
            </a:pPr>
            <a:endParaRPr lang="en-US" sz="5600" dirty="0"/>
          </a:p>
          <a:p>
            <a:pPr marL="914354" indent="-914354">
              <a:buFont typeface="Arial" panose="020B0604020202020204" pitchFamily="34" charset="0"/>
              <a:buChar char="•"/>
            </a:pP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4142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9C4C8-3BDC-462D-BB2D-1118F90223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2" y="3435927"/>
            <a:ext cx="20585799" cy="683029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public class Main </a:t>
            </a:r>
            <a:r>
              <a:rPr lang="en-US" b="1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public static void main(String[] args) </a:t>
            </a:r>
            <a:r>
              <a:rPr lang="en-US" b="1" dirty="0">
                <a:solidFill>
                  <a:schemeClr val="tx1"/>
                </a:solidFill>
              </a:rPr>
              <a:t>{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System.</a:t>
            </a:r>
            <a:r>
              <a:rPr lang="en-US" i="1" dirty="0">
                <a:solidFill>
                  <a:schemeClr val="tx1"/>
                </a:solidFill>
              </a:rPr>
              <a:t>out</a:t>
            </a:r>
            <a:r>
              <a:rPr lang="en-US" dirty="0">
                <a:solidFill>
                  <a:schemeClr val="tx1"/>
                </a:solidFill>
              </a:rPr>
              <a:t>.println("Hello, world!");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b="1" dirty="0">
                <a:solidFill>
                  <a:schemeClr val="tx1"/>
                </a:solidFill>
              </a:rPr>
              <a:t>}</a:t>
            </a:r>
          </a:p>
          <a:p>
            <a:r>
              <a:rPr lang="en-US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7" name="Google Shape;8915;p75">
            <a:extLst>
              <a:ext uri="{FF2B5EF4-FFF2-40B4-BE49-F238E27FC236}">
                <a16:creationId xmlns:a16="http://schemas.microsoft.com/office/drawing/2014/main" id="{FA650A9C-9347-4C98-8D48-217F89063393}"/>
              </a:ext>
            </a:extLst>
          </p:cNvPr>
          <p:cNvSpPr/>
          <p:nvPr/>
        </p:nvSpPr>
        <p:spPr>
          <a:xfrm rot="10800000">
            <a:off x="10414510" y="6855847"/>
            <a:ext cx="3441928" cy="1722132"/>
          </a:xfrm>
          <a:custGeom>
            <a:avLst/>
            <a:gdLst>
              <a:gd name="connsiteX0" fmla="*/ 729 w 9996"/>
              <a:gd name="connsiteY0" fmla="*/ 0 h 11353"/>
              <a:gd name="connsiteX1" fmla="*/ 0 w 9996"/>
              <a:gd name="connsiteY1" fmla="*/ 637 h 11353"/>
              <a:gd name="connsiteX2" fmla="*/ 0 w 9996"/>
              <a:gd name="connsiteY2" fmla="*/ 8465 h 11353"/>
              <a:gd name="connsiteX3" fmla="*/ 729 w 9996"/>
              <a:gd name="connsiteY3" fmla="*/ 9102 h 11353"/>
              <a:gd name="connsiteX4" fmla="*/ 4321 w 9996"/>
              <a:gd name="connsiteY4" fmla="*/ 9102 h 11353"/>
              <a:gd name="connsiteX5" fmla="*/ 4967 w 9996"/>
              <a:gd name="connsiteY5" fmla="*/ 11353 h 11353"/>
              <a:gd name="connsiteX6" fmla="*/ 5648 w 9996"/>
              <a:gd name="connsiteY6" fmla="*/ 9102 h 11353"/>
              <a:gd name="connsiteX7" fmla="*/ 9267 w 9996"/>
              <a:gd name="connsiteY7" fmla="*/ 9102 h 11353"/>
              <a:gd name="connsiteX8" fmla="*/ 9309 w 9996"/>
              <a:gd name="connsiteY8" fmla="*/ 9104 h 11353"/>
              <a:gd name="connsiteX9" fmla="*/ 9996 w 9996"/>
              <a:gd name="connsiteY9" fmla="*/ 8465 h 11353"/>
              <a:gd name="connsiteX10" fmla="*/ 9996 w 9996"/>
              <a:gd name="connsiteY10" fmla="*/ 637 h 11353"/>
              <a:gd name="connsiteX11" fmla="*/ 9267 w 9996"/>
              <a:gd name="connsiteY11" fmla="*/ 0 h 11353"/>
              <a:gd name="connsiteX12" fmla="*/ 729 w 9996"/>
              <a:gd name="connsiteY12" fmla="*/ 0 h 1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96" h="11353" extrusionOk="0">
                <a:moveTo>
                  <a:pt x="729" y="0"/>
                </a:moveTo>
                <a:cubicBezTo>
                  <a:pt x="311" y="0"/>
                  <a:pt x="0" y="283"/>
                  <a:pt x="0" y="637"/>
                </a:cubicBezTo>
                <a:lnTo>
                  <a:pt x="0" y="8465"/>
                </a:lnTo>
                <a:cubicBezTo>
                  <a:pt x="0" y="8819"/>
                  <a:pt x="311" y="9102"/>
                  <a:pt x="729" y="9102"/>
                </a:cubicBezTo>
                <a:lnTo>
                  <a:pt x="4321" y="9102"/>
                </a:lnTo>
                <a:lnTo>
                  <a:pt x="4967" y="11353"/>
                </a:lnTo>
                <a:lnTo>
                  <a:pt x="5648" y="9102"/>
                </a:lnTo>
                <a:lnTo>
                  <a:pt x="9267" y="9102"/>
                </a:lnTo>
                <a:cubicBezTo>
                  <a:pt x="9282" y="9104"/>
                  <a:pt x="9294" y="9104"/>
                  <a:pt x="9309" y="9104"/>
                </a:cubicBezTo>
                <a:cubicBezTo>
                  <a:pt x="9681" y="9104"/>
                  <a:pt x="9996" y="8808"/>
                  <a:pt x="9996" y="8465"/>
                </a:cubicBezTo>
                <a:lnTo>
                  <a:pt x="9996" y="637"/>
                </a:lnTo>
                <a:cubicBezTo>
                  <a:pt x="9996" y="283"/>
                  <a:pt x="9658" y="0"/>
                  <a:pt x="9267" y="0"/>
                </a:cubicBezTo>
                <a:lnTo>
                  <a:pt x="729" y="0"/>
                </a:lnTo>
                <a:close/>
              </a:path>
            </a:pathLst>
          </a:custGeom>
          <a:solidFill>
            <a:schemeClr val="accent2">
              <a:alpha val="30196"/>
            </a:schemeClr>
          </a:solidFill>
          <a:ln w="127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endParaRPr sz="3600" dirty="0"/>
          </a:p>
        </p:txBody>
      </p:sp>
      <p:sp>
        <p:nvSpPr>
          <p:cNvPr id="16" name="Google Shape;8915;p75">
            <a:extLst>
              <a:ext uri="{FF2B5EF4-FFF2-40B4-BE49-F238E27FC236}">
                <a16:creationId xmlns:a16="http://schemas.microsoft.com/office/drawing/2014/main" id="{0958C99D-4704-460A-B100-F790CA438C02}"/>
              </a:ext>
            </a:extLst>
          </p:cNvPr>
          <p:cNvSpPr/>
          <p:nvPr/>
        </p:nvSpPr>
        <p:spPr>
          <a:xfrm rot="10800000">
            <a:off x="4988245" y="6860923"/>
            <a:ext cx="3202112" cy="1722132"/>
          </a:xfrm>
          <a:custGeom>
            <a:avLst/>
            <a:gdLst>
              <a:gd name="connsiteX0" fmla="*/ 729 w 9996"/>
              <a:gd name="connsiteY0" fmla="*/ 0 h 11353"/>
              <a:gd name="connsiteX1" fmla="*/ 0 w 9996"/>
              <a:gd name="connsiteY1" fmla="*/ 637 h 11353"/>
              <a:gd name="connsiteX2" fmla="*/ 0 w 9996"/>
              <a:gd name="connsiteY2" fmla="*/ 8465 h 11353"/>
              <a:gd name="connsiteX3" fmla="*/ 729 w 9996"/>
              <a:gd name="connsiteY3" fmla="*/ 9102 h 11353"/>
              <a:gd name="connsiteX4" fmla="*/ 4321 w 9996"/>
              <a:gd name="connsiteY4" fmla="*/ 9102 h 11353"/>
              <a:gd name="connsiteX5" fmla="*/ 4967 w 9996"/>
              <a:gd name="connsiteY5" fmla="*/ 11353 h 11353"/>
              <a:gd name="connsiteX6" fmla="*/ 5648 w 9996"/>
              <a:gd name="connsiteY6" fmla="*/ 9102 h 11353"/>
              <a:gd name="connsiteX7" fmla="*/ 9267 w 9996"/>
              <a:gd name="connsiteY7" fmla="*/ 9102 h 11353"/>
              <a:gd name="connsiteX8" fmla="*/ 9309 w 9996"/>
              <a:gd name="connsiteY8" fmla="*/ 9104 h 11353"/>
              <a:gd name="connsiteX9" fmla="*/ 9996 w 9996"/>
              <a:gd name="connsiteY9" fmla="*/ 8465 h 11353"/>
              <a:gd name="connsiteX10" fmla="*/ 9996 w 9996"/>
              <a:gd name="connsiteY10" fmla="*/ 637 h 11353"/>
              <a:gd name="connsiteX11" fmla="*/ 9267 w 9996"/>
              <a:gd name="connsiteY11" fmla="*/ 0 h 11353"/>
              <a:gd name="connsiteX12" fmla="*/ 729 w 9996"/>
              <a:gd name="connsiteY12" fmla="*/ 0 h 1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96" h="11353" extrusionOk="0">
                <a:moveTo>
                  <a:pt x="729" y="0"/>
                </a:moveTo>
                <a:cubicBezTo>
                  <a:pt x="311" y="0"/>
                  <a:pt x="0" y="283"/>
                  <a:pt x="0" y="637"/>
                </a:cubicBezTo>
                <a:lnTo>
                  <a:pt x="0" y="8465"/>
                </a:lnTo>
                <a:cubicBezTo>
                  <a:pt x="0" y="8819"/>
                  <a:pt x="311" y="9102"/>
                  <a:pt x="729" y="9102"/>
                </a:cubicBezTo>
                <a:lnTo>
                  <a:pt x="4321" y="9102"/>
                </a:lnTo>
                <a:lnTo>
                  <a:pt x="4967" y="11353"/>
                </a:lnTo>
                <a:lnTo>
                  <a:pt x="5648" y="9102"/>
                </a:lnTo>
                <a:lnTo>
                  <a:pt x="9267" y="9102"/>
                </a:lnTo>
                <a:cubicBezTo>
                  <a:pt x="9282" y="9104"/>
                  <a:pt x="9294" y="9104"/>
                  <a:pt x="9309" y="9104"/>
                </a:cubicBezTo>
                <a:cubicBezTo>
                  <a:pt x="9681" y="9104"/>
                  <a:pt x="9996" y="8808"/>
                  <a:pt x="9996" y="8465"/>
                </a:cubicBezTo>
                <a:lnTo>
                  <a:pt x="9996" y="637"/>
                </a:lnTo>
                <a:cubicBezTo>
                  <a:pt x="9996" y="283"/>
                  <a:pt x="9658" y="0"/>
                  <a:pt x="9267" y="0"/>
                </a:cubicBezTo>
                <a:lnTo>
                  <a:pt x="729" y="0"/>
                </a:lnTo>
                <a:close/>
              </a:path>
            </a:pathLst>
          </a:custGeom>
          <a:solidFill>
            <a:schemeClr val="accent2">
              <a:alpha val="30196"/>
            </a:schemeClr>
          </a:solidFill>
          <a:ln w="127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endParaRPr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5FA56-F8ED-4AED-BF55-4E41DF9BA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473BB6-84B3-482D-8256-7126B355D231}"/>
              </a:ext>
            </a:extLst>
          </p:cNvPr>
          <p:cNvSpPr txBox="1"/>
          <p:nvPr/>
        </p:nvSpPr>
        <p:spPr>
          <a:xfrm>
            <a:off x="5231994" y="7281742"/>
            <a:ext cx="287102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Print command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8618EC-30A1-44B0-89B5-51E1DCBC6B49}"/>
              </a:ext>
            </a:extLst>
          </p:cNvPr>
          <p:cNvSpPr txBox="1"/>
          <p:nvPr/>
        </p:nvSpPr>
        <p:spPr>
          <a:xfrm>
            <a:off x="10534416" y="7281742"/>
            <a:ext cx="3202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Text to be printed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BFACB7-6A15-4837-BB70-126535AEEE6C}"/>
              </a:ext>
            </a:extLst>
          </p:cNvPr>
          <p:cNvSpPr/>
          <p:nvPr/>
        </p:nvSpPr>
        <p:spPr>
          <a:xfrm>
            <a:off x="3687342" y="5769849"/>
            <a:ext cx="5878690" cy="80039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5E70B92-8E3F-412B-86EB-62D053C07DC1}"/>
              </a:ext>
            </a:extLst>
          </p:cNvPr>
          <p:cNvSpPr/>
          <p:nvPr/>
        </p:nvSpPr>
        <p:spPr>
          <a:xfrm>
            <a:off x="9649707" y="5737026"/>
            <a:ext cx="4574215" cy="80039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FAC2AE-77EC-42EE-9305-9D1DB28634DE}"/>
              </a:ext>
            </a:extLst>
          </p:cNvPr>
          <p:cNvSpPr/>
          <p:nvPr/>
        </p:nvSpPr>
        <p:spPr>
          <a:xfrm>
            <a:off x="14307597" y="5737026"/>
            <a:ext cx="396210" cy="80039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9" name="Google Shape;8915;p75">
            <a:extLst>
              <a:ext uri="{FF2B5EF4-FFF2-40B4-BE49-F238E27FC236}">
                <a16:creationId xmlns:a16="http://schemas.microsoft.com/office/drawing/2014/main" id="{08939A98-9338-4A87-BBA8-74A389F24265}"/>
              </a:ext>
            </a:extLst>
          </p:cNvPr>
          <p:cNvSpPr/>
          <p:nvPr/>
        </p:nvSpPr>
        <p:spPr>
          <a:xfrm rot="5400000">
            <a:off x="15661568" y="4764530"/>
            <a:ext cx="1487039" cy="2695594"/>
          </a:xfrm>
          <a:custGeom>
            <a:avLst/>
            <a:gdLst>
              <a:gd name="connsiteX0" fmla="*/ 729 w 9996"/>
              <a:gd name="connsiteY0" fmla="*/ 0 h 9998"/>
              <a:gd name="connsiteX1" fmla="*/ 0 w 9996"/>
              <a:gd name="connsiteY1" fmla="*/ 637 h 9998"/>
              <a:gd name="connsiteX2" fmla="*/ 0 w 9996"/>
              <a:gd name="connsiteY2" fmla="*/ 8465 h 9998"/>
              <a:gd name="connsiteX3" fmla="*/ 729 w 9996"/>
              <a:gd name="connsiteY3" fmla="*/ 9102 h 9998"/>
              <a:gd name="connsiteX4" fmla="*/ 4022 w 9996"/>
              <a:gd name="connsiteY4" fmla="*/ 9078 h 9998"/>
              <a:gd name="connsiteX5" fmla="*/ 4997 w 9996"/>
              <a:gd name="connsiteY5" fmla="*/ 9998 h 9998"/>
              <a:gd name="connsiteX6" fmla="*/ 5648 w 9996"/>
              <a:gd name="connsiteY6" fmla="*/ 9102 h 9998"/>
              <a:gd name="connsiteX7" fmla="*/ 9267 w 9996"/>
              <a:gd name="connsiteY7" fmla="*/ 9102 h 9998"/>
              <a:gd name="connsiteX8" fmla="*/ 9309 w 9996"/>
              <a:gd name="connsiteY8" fmla="*/ 9104 h 9998"/>
              <a:gd name="connsiteX9" fmla="*/ 9996 w 9996"/>
              <a:gd name="connsiteY9" fmla="*/ 8465 h 9998"/>
              <a:gd name="connsiteX10" fmla="*/ 9996 w 9996"/>
              <a:gd name="connsiteY10" fmla="*/ 637 h 9998"/>
              <a:gd name="connsiteX11" fmla="*/ 9267 w 9996"/>
              <a:gd name="connsiteY11" fmla="*/ 0 h 9998"/>
              <a:gd name="connsiteX12" fmla="*/ 729 w 9996"/>
              <a:gd name="connsiteY12" fmla="*/ 0 h 9998"/>
              <a:gd name="connsiteX0" fmla="*/ 729 w 10000"/>
              <a:gd name="connsiteY0" fmla="*/ 0 h 10000"/>
              <a:gd name="connsiteX1" fmla="*/ 0 w 10000"/>
              <a:gd name="connsiteY1" fmla="*/ 637 h 10000"/>
              <a:gd name="connsiteX2" fmla="*/ 0 w 10000"/>
              <a:gd name="connsiteY2" fmla="*/ 8467 h 10000"/>
              <a:gd name="connsiteX3" fmla="*/ 729 w 10000"/>
              <a:gd name="connsiteY3" fmla="*/ 9104 h 10000"/>
              <a:gd name="connsiteX4" fmla="*/ 4024 w 10000"/>
              <a:gd name="connsiteY4" fmla="*/ 9080 h 10000"/>
              <a:gd name="connsiteX5" fmla="*/ 4999 w 10000"/>
              <a:gd name="connsiteY5" fmla="*/ 10000 h 10000"/>
              <a:gd name="connsiteX6" fmla="*/ 6034 w 10000"/>
              <a:gd name="connsiteY6" fmla="*/ 9080 h 10000"/>
              <a:gd name="connsiteX7" fmla="*/ 9271 w 10000"/>
              <a:gd name="connsiteY7" fmla="*/ 9104 h 10000"/>
              <a:gd name="connsiteX8" fmla="*/ 9313 w 10000"/>
              <a:gd name="connsiteY8" fmla="*/ 9106 h 10000"/>
              <a:gd name="connsiteX9" fmla="*/ 10000 w 10000"/>
              <a:gd name="connsiteY9" fmla="*/ 8467 h 10000"/>
              <a:gd name="connsiteX10" fmla="*/ 10000 w 10000"/>
              <a:gd name="connsiteY10" fmla="*/ 637 h 10000"/>
              <a:gd name="connsiteX11" fmla="*/ 9271 w 10000"/>
              <a:gd name="connsiteY11" fmla="*/ 0 h 10000"/>
              <a:gd name="connsiteX12" fmla="*/ 729 w 10000"/>
              <a:gd name="connsiteY12" fmla="*/ 0 h 10000"/>
              <a:gd name="connsiteX0" fmla="*/ 729 w 10000"/>
              <a:gd name="connsiteY0" fmla="*/ 0 h 10168"/>
              <a:gd name="connsiteX1" fmla="*/ 0 w 10000"/>
              <a:gd name="connsiteY1" fmla="*/ 637 h 10168"/>
              <a:gd name="connsiteX2" fmla="*/ 0 w 10000"/>
              <a:gd name="connsiteY2" fmla="*/ 8467 h 10168"/>
              <a:gd name="connsiteX3" fmla="*/ 729 w 10000"/>
              <a:gd name="connsiteY3" fmla="*/ 9104 h 10168"/>
              <a:gd name="connsiteX4" fmla="*/ 4024 w 10000"/>
              <a:gd name="connsiteY4" fmla="*/ 9080 h 10168"/>
              <a:gd name="connsiteX5" fmla="*/ 4999 w 10000"/>
              <a:gd name="connsiteY5" fmla="*/ 10168 h 10168"/>
              <a:gd name="connsiteX6" fmla="*/ 6034 w 10000"/>
              <a:gd name="connsiteY6" fmla="*/ 9080 h 10168"/>
              <a:gd name="connsiteX7" fmla="*/ 9271 w 10000"/>
              <a:gd name="connsiteY7" fmla="*/ 9104 h 10168"/>
              <a:gd name="connsiteX8" fmla="*/ 9313 w 10000"/>
              <a:gd name="connsiteY8" fmla="*/ 9106 h 10168"/>
              <a:gd name="connsiteX9" fmla="*/ 10000 w 10000"/>
              <a:gd name="connsiteY9" fmla="*/ 8467 h 10168"/>
              <a:gd name="connsiteX10" fmla="*/ 10000 w 10000"/>
              <a:gd name="connsiteY10" fmla="*/ 637 h 10168"/>
              <a:gd name="connsiteX11" fmla="*/ 9271 w 10000"/>
              <a:gd name="connsiteY11" fmla="*/ 0 h 10168"/>
              <a:gd name="connsiteX12" fmla="*/ 729 w 10000"/>
              <a:gd name="connsiteY12" fmla="*/ 0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10168" extrusionOk="0">
                <a:moveTo>
                  <a:pt x="729" y="0"/>
                </a:moveTo>
                <a:cubicBezTo>
                  <a:pt x="311" y="0"/>
                  <a:pt x="0" y="283"/>
                  <a:pt x="0" y="637"/>
                </a:cubicBezTo>
                <a:lnTo>
                  <a:pt x="0" y="8467"/>
                </a:lnTo>
                <a:cubicBezTo>
                  <a:pt x="0" y="8821"/>
                  <a:pt x="311" y="9104"/>
                  <a:pt x="729" y="9104"/>
                </a:cubicBezTo>
                <a:lnTo>
                  <a:pt x="4024" y="9080"/>
                </a:lnTo>
                <a:lnTo>
                  <a:pt x="4999" y="10168"/>
                </a:lnTo>
                <a:lnTo>
                  <a:pt x="6034" y="9080"/>
                </a:lnTo>
                <a:lnTo>
                  <a:pt x="9271" y="9104"/>
                </a:lnTo>
                <a:cubicBezTo>
                  <a:pt x="9286" y="9106"/>
                  <a:pt x="9298" y="9106"/>
                  <a:pt x="9313" y="9106"/>
                </a:cubicBezTo>
                <a:cubicBezTo>
                  <a:pt x="9685" y="9106"/>
                  <a:pt x="10000" y="8810"/>
                  <a:pt x="10000" y="8467"/>
                </a:cubicBezTo>
                <a:lnTo>
                  <a:pt x="10000" y="637"/>
                </a:lnTo>
                <a:cubicBezTo>
                  <a:pt x="10000" y="283"/>
                  <a:pt x="9662" y="0"/>
                  <a:pt x="9271" y="0"/>
                </a:cubicBezTo>
                <a:lnTo>
                  <a:pt x="729" y="0"/>
                </a:lnTo>
                <a:close/>
              </a:path>
            </a:pathLst>
          </a:custGeom>
          <a:solidFill>
            <a:schemeClr val="accent2">
              <a:alpha val="30196"/>
            </a:schemeClr>
          </a:solidFill>
          <a:ln w="127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endParaRPr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16395E-6B71-4CFA-B629-B9D222FD4D90}"/>
              </a:ext>
            </a:extLst>
          </p:cNvPr>
          <p:cNvSpPr txBox="1"/>
          <p:nvPr/>
        </p:nvSpPr>
        <p:spPr>
          <a:xfrm>
            <a:off x="15424774" y="5537058"/>
            <a:ext cx="225535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Command end</a:t>
            </a:r>
          </a:p>
        </p:txBody>
      </p:sp>
    </p:spTree>
    <p:extLst>
      <p:ext uri="{BB962C8B-B14F-4D97-AF65-F5344CB8AC3E}">
        <p14:creationId xmlns:p14="http://schemas.microsoft.com/office/powerpoint/2010/main" val="315553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8" grpId="0"/>
      <p:bldP spid="9" grpId="0"/>
      <p:bldP spid="10" grpId="0" animBg="1"/>
      <p:bldP spid="11" grpId="0" animBg="1"/>
      <p:bldP spid="12" grpId="0" animBg="1"/>
      <p:bldP spid="19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072F95-E92F-3D0E-1CCA-2CE6CB7E9C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9600" dirty="0"/>
              <a:t>Data Types &amp; Variables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F23CC0-95A7-A6D7-128B-963F740235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8669CE-DB8A-E859-A15D-C65D2AF38A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Text. Numeric Types. Variables</a:t>
            </a:r>
          </a:p>
        </p:txBody>
      </p:sp>
    </p:spTree>
    <p:extLst>
      <p:ext uri="{BB962C8B-B14F-4D97-AF65-F5344CB8AC3E}">
        <p14:creationId xmlns:p14="http://schemas.microsoft.com/office/powerpoint/2010/main" val="190556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C5C1C6-DA3E-4AB6-9A12-36942485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DA081459-D0F8-49E8-BF5F-6A152346D9B9}"/>
              </a:ext>
            </a:extLst>
          </p:cNvPr>
          <p:cNvSpPr/>
          <p:nvPr/>
        </p:nvSpPr>
        <p:spPr>
          <a:xfrm flipH="1">
            <a:off x="1598085" y="3710451"/>
            <a:ext cx="2091782" cy="3399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674"/>
                </a:lnTo>
                <a:lnTo>
                  <a:pt x="21600" y="21600"/>
                </a:lnTo>
                <a:lnTo>
                  <a:pt x="0" y="18926"/>
                </a:lnTo>
                <a:close/>
              </a:path>
            </a:pathLst>
          </a:custGeom>
          <a:solidFill>
            <a:srgbClr val="C55A11"/>
          </a:solidFill>
          <a:ln w="12700">
            <a:miter lim="400000"/>
          </a:ln>
        </p:spPr>
        <p:txBody>
          <a:bodyPr lIns="76195" tIns="76195" rIns="76195" bIns="7619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6000" dirty="0"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0CB5191A-E87A-4AFA-B5DA-120E027DEAF9}"/>
              </a:ext>
            </a:extLst>
          </p:cNvPr>
          <p:cNvSpPr/>
          <p:nvPr/>
        </p:nvSpPr>
        <p:spPr>
          <a:xfrm>
            <a:off x="1125178" y="3231261"/>
            <a:ext cx="2572397" cy="903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522"/>
                </a:moveTo>
                <a:lnTo>
                  <a:pt x="17585" y="0"/>
                </a:lnTo>
                <a:lnTo>
                  <a:pt x="21600" y="11544"/>
                </a:lnTo>
                <a:lnTo>
                  <a:pt x="4015" y="21600"/>
                </a:lnTo>
                <a:lnTo>
                  <a:pt x="0" y="4522"/>
                </a:lnTo>
                <a:lnTo>
                  <a:pt x="0" y="4522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76195" tIns="76195" rIns="76195" bIns="7619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6000" dirty="0"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4304D406-0ACA-4359-BDB4-5E0E06219618}"/>
              </a:ext>
            </a:extLst>
          </p:cNvPr>
          <p:cNvSpPr/>
          <p:nvPr/>
        </p:nvSpPr>
        <p:spPr>
          <a:xfrm>
            <a:off x="3690103" y="3696774"/>
            <a:ext cx="2380649" cy="3399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674"/>
                </a:lnTo>
                <a:lnTo>
                  <a:pt x="21600" y="21600"/>
                </a:lnTo>
                <a:lnTo>
                  <a:pt x="0" y="1892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12700">
            <a:miter lim="400000"/>
          </a:ln>
        </p:spPr>
        <p:txBody>
          <a:bodyPr lIns="76195" tIns="76195" rIns="76195" bIns="7619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6000" dirty="0"/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EDD44CA9-D360-43AE-8B4B-F7A21E2C0F27}"/>
              </a:ext>
            </a:extLst>
          </p:cNvPr>
          <p:cNvSpPr/>
          <p:nvPr/>
        </p:nvSpPr>
        <p:spPr>
          <a:xfrm>
            <a:off x="3676621" y="3175888"/>
            <a:ext cx="2796520" cy="953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770" y="0"/>
                </a:moveTo>
                <a:lnTo>
                  <a:pt x="21600" y="5471"/>
                </a:lnTo>
                <a:lnTo>
                  <a:pt x="18369" y="21600"/>
                </a:lnTo>
                <a:lnTo>
                  <a:pt x="0" y="12125"/>
                </a:lnTo>
                <a:lnTo>
                  <a:pt x="2770" y="0"/>
                </a:lnTo>
                <a:lnTo>
                  <a:pt x="277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76195" tIns="76195" rIns="76195" bIns="7619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6000" dirty="0"/>
          </a:p>
        </p:txBody>
      </p:sp>
      <p:sp>
        <p:nvSpPr>
          <p:cNvPr id="34" name="Shape">
            <a:extLst>
              <a:ext uri="{FF2B5EF4-FFF2-40B4-BE49-F238E27FC236}">
                <a16:creationId xmlns:a16="http://schemas.microsoft.com/office/drawing/2014/main" id="{B19C3E41-59ED-4AEE-913E-2906658ED980}"/>
              </a:ext>
            </a:extLst>
          </p:cNvPr>
          <p:cNvSpPr/>
          <p:nvPr/>
        </p:nvSpPr>
        <p:spPr>
          <a:xfrm flipH="1">
            <a:off x="18232710" y="8721936"/>
            <a:ext cx="2091782" cy="3399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674"/>
                </a:lnTo>
                <a:lnTo>
                  <a:pt x="21600" y="21600"/>
                </a:lnTo>
                <a:lnTo>
                  <a:pt x="0" y="18926"/>
                </a:lnTo>
                <a:close/>
              </a:path>
            </a:pathLst>
          </a:custGeom>
          <a:solidFill>
            <a:srgbClr val="C55A11"/>
          </a:solidFill>
          <a:ln w="12700">
            <a:miter lim="400000"/>
          </a:ln>
        </p:spPr>
        <p:txBody>
          <a:bodyPr lIns="76195" tIns="76195" rIns="76195" bIns="7619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6000" dirty="0"/>
          </a:p>
        </p:txBody>
      </p:sp>
      <p:sp>
        <p:nvSpPr>
          <p:cNvPr id="35" name="Shape">
            <a:extLst>
              <a:ext uri="{FF2B5EF4-FFF2-40B4-BE49-F238E27FC236}">
                <a16:creationId xmlns:a16="http://schemas.microsoft.com/office/drawing/2014/main" id="{14B8B3F8-041A-4714-BFEE-0B85BD6FB474}"/>
              </a:ext>
            </a:extLst>
          </p:cNvPr>
          <p:cNvSpPr/>
          <p:nvPr/>
        </p:nvSpPr>
        <p:spPr>
          <a:xfrm>
            <a:off x="17759803" y="8242747"/>
            <a:ext cx="2572397" cy="903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522"/>
                </a:moveTo>
                <a:lnTo>
                  <a:pt x="17585" y="0"/>
                </a:lnTo>
                <a:lnTo>
                  <a:pt x="21600" y="11544"/>
                </a:lnTo>
                <a:lnTo>
                  <a:pt x="4015" y="21600"/>
                </a:lnTo>
                <a:lnTo>
                  <a:pt x="0" y="4522"/>
                </a:lnTo>
                <a:lnTo>
                  <a:pt x="0" y="4522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76195" tIns="76195" rIns="76195" bIns="7619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6000" dirty="0"/>
          </a:p>
        </p:txBody>
      </p:sp>
      <p:sp>
        <p:nvSpPr>
          <p:cNvPr id="36" name="Shape">
            <a:extLst>
              <a:ext uri="{FF2B5EF4-FFF2-40B4-BE49-F238E27FC236}">
                <a16:creationId xmlns:a16="http://schemas.microsoft.com/office/drawing/2014/main" id="{FE09AE9A-B87C-4D2D-94BE-71ED7F67679F}"/>
              </a:ext>
            </a:extLst>
          </p:cNvPr>
          <p:cNvSpPr/>
          <p:nvPr/>
        </p:nvSpPr>
        <p:spPr>
          <a:xfrm>
            <a:off x="20324728" y="8708259"/>
            <a:ext cx="2380649" cy="3399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674"/>
                </a:lnTo>
                <a:lnTo>
                  <a:pt x="21600" y="21600"/>
                </a:lnTo>
                <a:lnTo>
                  <a:pt x="0" y="1892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12700">
            <a:miter lim="400000"/>
          </a:ln>
        </p:spPr>
        <p:txBody>
          <a:bodyPr lIns="76195" tIns="76195" rIns="76195" bIns="7619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6000" dirty="0"/>
          </a:p>
        </p:txBody>
      </p:sp>
      <p:sp>
        <p:nvSpPr>
          <p:cNvPr id="37" name="Shape">
            <a:extLst>
              <a:ext uri="{FF2B5EF4-FFF2-40B4-BE49-F238E27FC236}">
                <a16:creationId xmlns:a16="http://schemas.microsoft.com/office/drawing/2014/main" id="{71E8CD1F-96E8-43B5-806B-8FF2571DC268}"/>
              </a:ext>
            </a:extLst>
          </p:cNvPr>
          <p:cNvSpPr/>
          <p:nvPr/>
        </p:nvSpPr>
        <p:spPr>
          <a:xfrm>
            <a:off x="20311246" y="8187373"/>
            <a:ext cx="2796520" cy="953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770" y="0"/>
                </a:moveTo>
                <a:lnTo>
                  <a:pt x="21600" y="5471"/>
                </a:lnTo>
                <a:lnTo>
                  <a:pt x="18369" y="21600"/>
                </a:lnTo>
                <a:lnTo>
                  <a:pt x="0" y="12125"/>
                </a:lnTo>
                <a:lnTo>
                  <a:pt x="2770" y="0"/>
                </a:lnTo>
                <a:lnTo>
                  <a:pt x="277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76195" tIns="76195" rIns="76195" bIns="7619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6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C3FAD-EF55-4FE0-BFF7-FF1D71DBA621}"/>
              </a:ext>
            </a:extLst>
          </p:cNvPr>
          <p:cNvSpPr txBox="1"/>
          <p:nvPr/>
        </p:nvSpPr>
        <p:spPr>
          <a:xfrm>
            <a:off x="16592105" y="3322509"/>
            <a:ext cx="1951445" cy="1938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99" dirty="0">
                <a:solidFill>
                  <a:schemeClr val="accent5"/>
                </a:solidFill>
                <a:latin typeface="Phenomena Bold" panose="00000800000000000000" pitchFamily="50" charset="-52"/>
              </a:rPr>
              <a:t>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BBC38-D457-479C-8544-05FBE36F9FC0}"/>
              </a:ext>
            </a:extLst>
          </p:cNvPr>
          <p:cNvSpPr txBox="1"/>
          <p:nvPr/>
        </p:nvSpPr>
        <p:spPr>
          <a:xfrm>
            <a:off x="8922894" y="8721936"/>
            <a:ext cx="1149995" cy="1938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99" dirty="0">
                <a:solidFill>
                  <a:schemeClr val="accent4"/>
                </a:solidFill>
                <a:latin typeface="Phenomena Bold" panose="00000800000000000000" pitchFamily="50" charset="-52"/>
              </a:rPr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5CA999-0816-4B08-A364-AE04E07CE3EE}"/>
              </a:ext>
            </a:extLst>
          </p:cNvPr>
          <p:cNvSpPr txBox="1"/>
          <p:nvPr/>
        </p:nvSpPr>
        <p:spPr>
          <a:xfrm>
            <a:off x="10473042" y="6581467"/>
            <a:ext cx="2572397" cy="1754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799" dirty="0">
                <a:solidFill>
                  <a:schemeClr val="accent3"/>
                </a:solidFill>
                <a:latin typeface="Phenomena Bold" panose="00000800000000000000" pitchFamily="50" charset="-52"/>
              </a:rPr>
              <a:t>1</a:t>
            </a:r>
            <a:r>
              <a:rPr lang="bg-BG" sz="10799" dirty="0">
                <a:solidFill>
                  <a:schemeClr val="accent3"/>
                </a:solidFill>
                <a:latin typeface="Phenomena Bold" panose="00000800000000000000" pitchFamily="50" charset="-52"/>
              </a:rPr>
              <a:t>00</a:t>
            </a:r>
            <a:endParaRPr lang="en-US" sz="10799" dirty="0">
              <a:solidFill>
                <a:schemeClr val="accent3"/>
              </a:solidFill>
              <a:latin typeface="Phenomena Bold" panose="00000800000000000000" pitchFamily="50" charset="-52"/>
            </a:endParaRPr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2D655E5A-2133-4D8F-821A-B7002A6090A0}"/>
              </a:ext>
            </a:extLst>
          </p:cNvPr>
          <p:cNvSpPr/>
          <p:nvPr/>
        </p:nvSpPr>
        <p:spPr>
          <a:xfrm>
            <a:off x="3975450" y="4120111"/>
            <a:ext cx="2091782" cy="3404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670"/>
                </a:lnTo>
                <a:lnTo>
                  <a:pt x="0" y="21600"/>
                </a:lnTo>
                <a:lnTo>
                  <a:pt x="21600" y="1893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76195" tIns="76195" rIns="76195" bIns="7619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6000" dirty="0"/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41E3E9CE-D00E-4C8B-953B-8069BC6F54F8}"/>
              </a:ext>
            </a:extLst>
          </p:cNvPr>
          <p:cNvSpPr/>
          <p:nvPr/>
        </p:nvSpPr>
        <p:spPr>
          <a:xfrm>
            <a:off x="3988930" y="4120113"/>
            <a:ext cx="2380649" cy="1377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54" y="21600"/>
                </a:moveTo>
                <a:lnTo>
                  <a:pt x="21600" y="12421"/>
                </a:lnTo>
                <a:lnTo>
                  <a:pt x="19002" y="0"/>
                </a:lnTo>
                <a:lnTo>
                  <a:pt x="0" y="6601"/>
                </a:lnTo>
                <a:lnTo>
                  <a:pt x="3254" y="21600"/>
                </a:lnTo>
                <a:lnTo>
                  <a:pt x="3254" y="2160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>
            <a:miter lim="400000"/>
          </a:ln>
        </p:spPr>
        <p:txBody>
          <a:bodyPr lIns="76195" tIns="76195" rIns="76195" bIns="7619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6000" dirty="0"/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AAB943F6-60B2-42CF-ADC8-B2507F934648}"/>
              </a:ext>
            </a:extLst>
          </p:cNvPr>
          <p:cNvSpPr/>
          <p:nvPr/>
        </p:nvSpPr>
        <p:spPr>
          <a:xfrm>
            <a:off x="1598320" y="4120110"/>
            <a:ext cx="2380649" cy="3399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674"/>
                </a:lnTo>
                <a:lnTo>
                  <a:pt x="21600" y="21600"/>
                </a:lnTo>
                <a:lnTo>
                  <a:pt x="0" y="18926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76195" tIns="76195" rIns="76195" bIns="7619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6000" dirty="0"/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5CBCADD9-C396-48E7-9C24-53B2A523494A}"/>
              </a:ext>
            </a:extLst>
          </p:cNvPr>
          <p:cNvSpPr/>
          <p:nvPr/>
        </p:nvSpPr>
        <p:spPr>
          <a:xfrm rot="1193864" flipV="1">
            <a:off x="1272963" y="4065938"/>
            <a:ext cx="2541587" cy="13516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086" y="3803"/>
                </a:lnTo>
                <a:lnTo>
                  <a:pt x="21600" y="21600"/>
                </a:lnTo>
                <a:lnTo>
                  <a:pt x="1514" y="1501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>
            <a:miter lim="400000"/>
          </a:ln>
        </p:spPr>
        <p:txBody>
          <a:bodyPr lIns="76195" tIns="76195" rIns="76195" bIns="7619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3D5AC-0114-45F9-955A-4F1269EC4931}"/>
              </a:ext>
            </a:extLst>
          </p:cNvPr>
          <p:cNvSpPr txBox="1"/>
          <p:nvPr/>
        </p:nvSpPr>
        <p:spPr>
          <a:xfrm>
            <a:off x="1754857" y="4913928"/>
            <a:ext cx="2076693" cy="19388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Left"/>
              <a:lightRig rig="threePt" dir="t"/>
            </a:scene3d>
          </a:bodyPr>
          <a:lstStyle/>
          <a:p>
            <a:r>
              <a:rPr lang="en-US" sz="11999" dirty="0">
                <a:solidFill>
                  <a:srgbClr val="FEF6F0"/>
                </a:solidFill>
                <a:latin typeface="Phenomena Bold" panose="00000800000000000000" pitchFamily="50" charset="-52"/>
              </a:rPr>
              <a:t>int</a:t>
            </a:r>
            <a:endParaRPr lang="en-US" sz="14399" dirty="0">
              <a:solidFill>
                <a:srgbClr val="FEF6F0"/>
              </a:solidFill>
              <a:latin typeface="Phenomena Bold" panose="00000800000000000000" pitchFamily="50" charset="-52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470984-7180-49EC-986E-7393F1161BA1}"/>
              </a:ext>
            </a:extLst>
          </p:cNvPr>
          <p:cNvSpPr txBox="1"/>
          <p:nvPr/>
        </p:nvSpPr>
        <p:spPr>
          <a:xfrm>
            <a:off x="2275678" y="10540112"/>
            <a:ext cx="2696048" cy="1938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000">
                <a:solidFill>
                  <a:schemeClr val="accent4"/>
                </a:solidFill>
                <a:latin typeface="Phenomena Bold" panose="00000800000000000000" pitchFamily="50" charset="-52"/>
              </a:defRPr>
            </a:lvl1pPr>
          </a:lstStyle>
          <a:p>
            <a:r>
              <a:rPr lang="en-US" sz="11999" dirty="0">
                <a:solidFill>
                  <a:schemeClr val="accent1"/>
                </a:solidFill>
              </a:rPr>
              <a:t>"A"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AE31D-125A-4B9C-9C45-45E3BC20415D}"/>
              </a:ext>
            </a:extLst>
          </p:cNvPr>
          <p:cNvSpPr txBox="1"/>
          <p:nvPr/>
        </p:nvSpPr>
        <p:spPr>
          <a:xfrm>
            <a:off x="11260579" y="4550273"/>
            <a:ext cx="3791121" cy="1754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000">
                <a:solidFill>
                  <a:schemeClr val="accent4"/>
                </a:solidFill>
                <a:latin typeface="Phenomena Bold" panose="00000800000000000000" pitchFamily="50" charset="-52"/>
              </a:defRPr>
            </a:lvl1pPr>
          </a:lstStyle>
          <a:p>
            <a:r>
              <a:rPr lang="en-US" sz="10799" dirty="0"/>
              <a:t>"Java"</a:t>
            </a:r>
          </a:p>
        </p:txBody>
      </p:sp>
      <p:sp>
        <p:nvSpPr>
          <p:cNvPr id="41" name="Shape">
            <a:extLst>
              <a:ext uri="{FF2B5EF4-FFF2-40B4-BE49-F238E27FC236}">
                <a16:creationId xmlns:a16="http://schemas.microsoft.com/office/drawing/2014/main" id="{4B252EBB-A8C7-4EB3-B256-91DCC6F658F0}"/>
              </a:ext>
            </a:extLst>
          </p:cNvPr>
          <p:cNvSpPr/>
          <p:nvPr/>
        </p:nvSpPr>
        <p:spPr>
          <a:xfrm>
            <a:off x="20610075" y="9131597"/>
            <a:ext cx="2091782" cy="3404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670"/>
                </a:lnTo>
                <a:lnTo>
                  <a:pt x="0" y="21600"/>
                </a:lnTo>
                <a:lnTo>
                  <a:pt x="21600" y="1893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76195" tIns="76195" rIns="76195" bIns="7619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6000" dirty="0"/>
          </a:p>
        </p:txBody>
      </p:sp>
      <p:sp>
        <p:nvSpPr>
          <p:cNvPr id="42" name="Shape">
            <a:extLst>
              <a:ext uri="{FF2B5EF4-FFF2-40B4-BE49-F238E27FC236}">
                <a16:creationId xmlns:a16="http://schemas.microsoft.com/office/drawing/2014/main" id="{D29F46F6-DAE8-4EE2-BA15-D7FC7D34C3E1}"/>
              </a:ext>
            </a:extLst>
          </p:cNvPr>
          <p:cNvSpPr/>
          <p:nvPr/>
        </p:nvSpPr>
        <p:spPr>
          <a:xfrm>
            <a:off x="20623555" y="9131599"/>
            <a:ext cx="2380649" cy="1377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54" y="21600"/>
                </a:moveTo>
                <a:lnTo>
                  <a:pt x="21600" y="12421"/>
                </a:lnTo>
                <a:lnTo>
                  <a:pt x="19002" y="0"/>
                </a:lnTo>
                <a:lnTo>
                  <a:pt x="0" y="6601"/>
                </a:lnTo>
                <a:lnTo>
                  <a:pt x="3254" y="21600"/>
                </a:lnTo>
                <a:lnTo>
                  <a:pt x="3254" y="2160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>
            <a:miter lim="400000"/>
          </a:ln>
        </p:spPr>
        <p:txBody>
          <a:bodyPr lIns="76195" tIns="76195" rIns="76195" bIns="7619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6000" dirty="0"/>
          </a:p>
        </p:txBody>
      </p:sp>
      <p:sp>
        <p:nvSpPr>
          <p:cNvPr id="38" name="Shape">
            <a:extLst>
              <a:ext uri="{FF2B5EF4-FFF2-40B4-BE49-F238E27FC236}">
                <a16:creationId xmlns:a16="http://schemas.microsoft.com/office/drawing/2014/main" id="{DC15A4BB-3DF0-4EDE-96E6-D4EC4A0E7DFB}"/>
              </a:ext>
            </a:extLst>
          </p:cNvPr>
          <p:cNvSpPr/>
          <p:nvPr/>
        </p:nvSpPr>
        <p:spPr>
          <a:xfrm>
            <a:off x="18232945" y="9131596"/>
            <a:ext cx="2380649" cy="3399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674"/>
                </a:lnTo>
                <a:lnTo>
                  <a:pt x="21600" y="21600"/>
                </a:lnTo>
                <a:lnTo>
                  <a:pt x="0" y="18926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76195" tIns="76195" rIns="76195" bIns="7619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6000" dirty="0"/>
          </a:p>
        </p:txBody>
      </p:sp>
      <p:sp>
        <p:nvSpPr>
          <p:cNvPr id="39" name="Shape">
            <a:extLst>
              <a:ext uri="{FF2B5EF4-FFF2-40B4-BE49-F238E27FC236}">
                <a16:creationId xmlns:a16="http://schemas.microsoft.com/office/drawing/2014/main" id="{0F91B775-1B47-42F4-90DA-C1711F7261AF}"/>
              </a:ext>
            </a:extLst>
          </p:cNvPr>
          <p:cNvSpPr/>
          <p:nvPr/>
        </p:nvSpPr>
        <p:spPr>
          <a:xfrm rot="1193864" flipV="1">
            <a:off x="17907588" y="9077423"/>
            <a:ext cx="2541587" cy="13516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086" y="3803"/>
                </a:lnTo>
                <a:lnTo>
                  <a:pt x="21600" y="21600"/>
                </a:lnTo>
                <a:lnTo>
                  <a:pt x="1514" y="1501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>
            <a:miter lim="400000"/>
          </a:ln>
        </p:spPr>
        <p:txBody>
          <a:bodyPr lIns="76195" tIns="76195" rIns="76195" bIns="7619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6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6F9B5E-F002-4A21-BD8C-677203427C54}"/>
              </a:ext>
            </a:extLst>
          </p:cNvPr>
          <p:cNvSpPr txBox="1"/>
          <p:nvPr/>
        </p:nvSpPr>
        <p:spPr>
          <a:xfrm>
            <a:off x="18079584" y="10377698"/>
            <a:ext cx="3045874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Left"/>
              <a:lightRig rig="threePt" dir="t"/>
            </a:scene3d>
          </a:bodyPr>
          <a:lstStyle/>
          <a:p>
            <a:r>
              <a:rPr lang="en-US" sz="8000" dirty="0">
                <a:solidFill>
                  <a:srgbClr val="FEF6F0"/>
                </a:solidFill>
                <a:latin typeface="Phenomena Bold" panose="00000800000000000000" pitchFamily="50" charset="-52"/>
              </a:rPr>
              <a:t>String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0526F02D-DAEB-47CE-AD3D-97A1F7426683}"/>
              </a:ext>
            </a:extLst>
          </p:cNvPr>
          <p:cNvSpPr txBox="1">
            <a:spLocks/>
          </p:cNvSpPr>
          <p:nvPr/>
        </p:nvSpPr>
        <p:spPr>
          <a:xfrm>
            <a:off x="7243762" y="3055200"/>
            <a:ext cx="9987542" cy="9190423"/>
          </a:xfrm>
          <a:prstGeom prst="rect">
            <a:avLst/>
          </a:prstGeom>
        </p:spPr>
        <p:txBody>
          <a:bodyPr vert="horz" lIns="182868" tIns="91434" rIns="182868" bIns="91434" rtlCol="0" anchor="ctr">
            <a:normAutofit fontScale="92500" lnSpcReduction="200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marL="1143000" lvl="1" indent="-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914354" indent="-914354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5600" dirty="0"/>
          </a:p>
          <a:p>
            <a:pPr marL="914354" indent="-914354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5600" dirty="0"/>
              <a:t>Every data type has a specific size (permissible values).</a:t>
            </a:r>
          </a:p>
          <a:p>
            <a:pPr marL="914354" indent="-914354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5600" dirty="0"/>
          </a:p>
          <a:p>
            <a:pPr marL="914354" indent="-914354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5600" dirty="0"/>
              <a:t>Different types of data (numbers, text) are stored in specific memory types.</a:t>
            </a:r>
          </a:p>
          <a:p>
            <a:pPr marL="914354" indent="-914354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5600" dirty="0"/>
          </a:p>
          <a:p>
            <a:pPr marL="914354" indent="-914354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5600" dirty="0"/>
              <a:t>They are named using keywords in Java.</a:t>
            </a:r>
            <a:endParaRPr lang="bg-BG" sz="5600" dirty="0"/>
          </a:p>
        </p:txBody>
      </p:sp>
    </p:spTree>
    <p:extLst>
      <p:ext uri="{BB962C8B-B14F-4D97-AF65-F5344CB8AC3E}">
        <p14:creationId xmlns:p14="http://schemas.microsoft.com/office/powerpoint/2010/main" val="11846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7" presetClass="path" presetSubtype="0" accel="50000" fill="hold" grpId="0" nodeType="afterEffect" p14:presetBounceEnd="25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78 -0.00116 C -0.00221 -0.01505 -0.00521 -0.05209 -0.01276 -0.08704 C -0.01953 -0.12061 -0.02565 -0.17038 -0.04336 -0.21343 C -0.05716 -0.25417 -0.09544 -0.30371 -0.12903 -0.32987 C -0.16198 -0.35278 -0.21367 -0.36436 -0.24388 -0.36204 C -0.27357 -0.35625 -0.29557 -0.3426 -0.31523 -0.325 C -0.3345 -0.30996 -0.35143 -0.27107 -0.36081 -0.26088 " pathEditMode="relative" rAng="1320000" ptsTypes="AAAAAAA" p14:bounceEnd="2500">
                                          <p:cBhvr>
                                            <p:cTn id="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781" y="-2312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" presetID="37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13 -2.59259E-6 L 0.1569 -0.25393 C 0.18906 -0.30926 0.24154 -0.35023 0.29883 -0.36551 C 0.3638 -0.38379 0.41875 -0.37407 0.45911 -0.33842 L 0.65208 -0.18518 " pathEditMode="relative" rAng="21060000" ptsTypes="AAAAA">
                                          <p:cBhvr>
                                            <p:cTn id="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80" y="-2291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44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13 -3.7037E-6 C -0.00898 -0.0081 -0.02487 -0.04606 -0.04843 -0.06736 C -0.07187 -0.08865 -0.10508 -0.10949 -0.14153 -0.12801 C -0.17213 -0.14467 -0.22669 -0.1581 -0.27161 -0.15879 C -0.31679 -0.15949 -0.38151 -0.14838 -0.41198 -0.13171 C -0.44804 -0.12523 -0.46992 -0.10231 -0.49297 -0.08032 C -0.51614 -0.05856 -0.5401 -0.01064 -0.55026 -3.7037E-6 " pathEditMode="relative" rAng="0" ptsTypes="AAAAAAA">
                                          <p:cBhvr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513" y="-796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37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13 -0.00093 C 0.03671 -0.0338 0.04166 -0.05209 0.08398 -0.06505 C 0.11276 -0.06389 0.16158 -0.04283 0.19075 -0.01922 C 0.21979 0.00463 0.23632 0.03935 0.25833 0.07615 C 0.28437 0.1324 0.31953 0.1824 0.34557 0.23865 " pathEditMode="relative" rAng="720000" ptsTypes="AAAAA">
                                          <p:cBhvr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852" y="713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" presetID="37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0.00023 C -0.00325 -0.01851 -0.00052 -0.05578 -0.00807 -0.10509 C -0.01575 -0.15532 -0.02747 -0.24027 -0.03854 -0.29976 C -0.04922 -0.34976 -0.07018 -0.41875 -0.08307 -0.45 C -0.09622 -0.48125 -0.10612 -0.48264 -0.11718 -0.48726 C -0.12825 -0.49166 -0.14062 -0.48333 -0.14909 -0.47685 C -0.15768 -0.47037 -0.16093 -0.46296 -0.16849 -0.44884 C -0.17721 -0.42037 -0.1806 -0.41389 -0.18528 -0.39791 " pathEditMode="relative" rAng="0" ptsTypes="AAAAAAAA">
                                          <p:cBhvr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71" y="-2442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6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6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8" grpId="0"/>
          <p:bldP spid="10" grpId="0"/>
          <p:bldP spid="45" grpId="0"/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7" presetClass="path" presetSubtype="0" ac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78 -0.00116 C -0.00221 -0.01505 -0.00521 -0.05209 -0.01276 -0.08704 C -0.01953 -0.12061 -0.02565 -0.17038 -0.04336 -0.21343 C -0.05716 -0.25417 -0.09544 -0.30371 -0.12903 -0.32987 C -0.16198 -0.35278 -0.21367 -0.36436 -0.24388 -0.36204 C -0.27357 -0.35625 -0.29557 -0.3426 -0.31523 -0.325 C -0.3345 -0.30996 -0.35143 -0.27107 -0.36081 -0.26088 " pathEditMode="relative" rAng="1320000" ptsTypes="AAAAAAA">
                                          <p:cBhvr>
                                            <p:cTn id="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781" y="-2312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" presetID="37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13 -2.59259E-6 L 0.1569 -0.25393 C 0.18906 -0.30926 0.24154 -0.35023 0.29883 -0.36551 C 0.3638 -0.38379 0.41875 -0.37407 0.45911 -0.33842 L 0.65208 -0.18518 " pathEditMode="relative" rAng="21060000" ptsTypes="AAAAA">
                                          <p:cBhvr>
                                            <p:cTn id="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80" y="-2291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44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13 -3.7037E-6 C -0.00898 -0.0081 -0.02487 -0.04606 -0.04843 -0.06736 C -0.07187 -0.08865 -0.10508 -0.10949 -0.14153 -0.12801 C -0.17213 -0.14467 -0.22669 -0.1581 -0.27161 -0.15879 C -0.31679 -0.15949 -0.38151 -0.14838 -0.41198 -0.13171 C -0.44804 -0.12523 -0.46992 -0.10231 -0.49297 -0.08032 C -0.51614 -0.05856 -0.5401 -0.01064 -0.55026 -3.7037E-6 " pathEditMode="relative" rAng="0" ptsTypes="AAAAAAA">
                                          <p:cBhvr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513" y="-796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37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13 -0.00093 C 0.03671 -0.0338 0.04166 -0.05209 0.08398 -0.06505 C 0.11276 -0.06389 0.16158 -0.04283 0.19075 -0.01922 C 0.21979 0.00463 0.23632 0.03935 0.25833 0.07615 C 0.28437 0.1324 0.31953 0.1824 0.34557 0.23865 " pathEditMode="relative" rAng="720000" ptsTypes="AAAAA">
                                          <p:cBhvr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852" y="713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" presetID="37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0.00023 C -0.00325 -0.01851 -0.00052 -0.05578 -0.00807 -0.10509 C -0.01575 -0.15532 -0.02747 -0.24027 -0.03854 -0.29976 C -0.04922 -0.34976 -0.07018 -0.41875 -0.08307 -0.45 C -0.09622 -0.48125 -0.10612 -0.48264 -0.11718 -0.48726 C -0.12825 -0.49166 -0.14062 -0.48333 -0.14909 -0.47685 C -0.15768 -0.47037 -0.16093 -0.46296 -0.16849 -0.44884 C -0.17721 -0.42037 -0.1806 -0.41389 -0.18528 -0.39791 " pathEditMode="relative" rAng="0" ptsTypes="AAAAAAAA">
                                          <p:cBhvr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71" y="-2442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6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6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8" grpId="0"/>
          <p:bldP spid="10" grpId="0"/>
          <p:bldP spid="45" grpId="0"/>
          <p:bldP spid="3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8C01DE-C04C-4821-B08E-BB1DBA05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F7B5E4-76D2-4DB5-B7D8-D0B6FC9B70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2" y="2547704"/>
            <a:ext cx="21496526" cy="10290083"/>
          </a:xfrm>
        </p:spPr>
        <p:txBody>
          <a:bodyPr>
            <a:noAutofit/>
          </a:bodyPr>
          <a:lstStyle/>
          <a:p>
            <a:r>
              <a:rPr lang="en-US" dirty="0"/>
              <a:t>According to the type of information stored in the </a:t>
            </a:r>
            <a:br>
              <a:rPr lang="en-US" dirty="0"/>
            </a:br>
            <a:r>
              <a:rPr lang="en-US" dirty="0"/>
              <a:t>computer's memory, data types vary: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Numeric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Integer numbers - byte, short, int, long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Floating-point numbers - double, float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Boolean</a:t>
            </a:r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</a:rPr>
              <a:t>type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 err="1"/>
              <a:t>boolean</a:t>
            </a: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Character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char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</a:rPr>
              <a:t>(Text)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String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Object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Object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543CC4-8105-48FC-BFC8-0C4AD7B8CE47}"/>
              </a:ext>
            </a:extLst>
          </p:cNvPr>
          <p:cNvSpPr txBox="1"/>
          <p:nvPr/>
        </p:nvSpPr>
        <p:spPr>
          <a:xfrm>
            <a:off x="16756821" y="5258574"/>
            <a:ext cx="3876804" cy="2541867"/>
          </a:xfrm>
          <a:prstGeom prst="rect">
            <a:avLst/>
          </a:prstGeom>
        </p:spPr>
        <p:txBody>
          <a:bodyPr vert="horz" lIns="182868" tIns="91434" rIns="182868" bIns="91434" rtlCol="0">
            <a:normAutofit lnSpcReduction="100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marL="1143000" lvl="1" indent="-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7599" dirty="0">
                <a:solidFill>
                  <a:schemeClr val="accent2"/>
                </a:solidFill>
                <a:latin typeface="Phenomena Black" panose="00000A00000000000000" pitchFamily="50" charset="0"/>
              </a:rPr>
              <a:t>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F159DE-9B8B-42A9-9E34-8F07AC066DA4}"/>
              </a:ext>
            </a:extLst>
          </p:cNvPr>
          <p:cNvSpPr txBox="1"/>
          <p:nvPr/>
        </p:nvSpPr>
        <p:spPr>
          <a:xfrm rot="1791732">
            <a:off x="19135948" y="7745469"/>
            <a:ext cx="3729957" cy="1682388"/>
          </a:xfrm>
          <a:prstGeom prst="rect">
            <a:avLst/>
          </a:prstGeom>
        </p:spPr>
        <p:txBody>
          <a:bodyPr vert="horz" lIns="182868" tIns="91434" rIns="182868" bIns="91434" rtlCol="0">
            <a:normAutofit fontScale="70000" lnSpcReduction="200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marL="1143000" lvl="1" indent="-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7599" dirty="0">
                <a:solidFill>
                  <a:schemeClr val="accent5"/>
                </a:solidFill>
                <a:latin typeface="Phenomena Black" panose="00000A00000000000000" pitchFamily="50" charset="0"/>
              </a:rPr>
              <a:t>3.14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8EE445-3DFD-4844-AE63-26217BF2BB50}"/>
              </a:ext>
            </a:extLst>
          </p:cNvPr>
          <p:cNvSpPr txBox="1"/>
          <p:nvPr/>
        </p:nvSpPr>
        <p:spPr>
          <a:xfrm rot="20844964">
            <a:off x="14135985" y="7476665"/>
            <a:ext cx="5241667" cy="1682388"/>
          </a:xfrm>
          <a:prstGeom prst="rect">
            <a:avLst/>
          </a:prstGeom>
        </p:spPr>
        <p:txBody>
          <a:bodyPr vert="horz" lIns="182868" tIns="91434" rIns="182868" bIns="91434" rtlCol="0">
            <a:normAutofit fontScale="62500" lnSpcReduction="200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marL="1143000" lvl="1" indent="-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7599" dirty="0">
                <a:solidFill>
                  <a:schemeClr val="accent6"/>
                </a:solidFill>
                <a:latin typeface="Phenomena Black" panose="00000A00000000000000" pitchFamily="50" charset="0"/>
              </a:rPr>
              <a:t>"Name"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AECD38-6240-4EA8-9F21-E966D09B4021}"/>
              </a:ext>
            </a:extLst>
          </p:cNvPr>
          <p:cNvSpPr txBox="1"/>
          <p:nvPr/>
        </p:nvSpPr>
        <p:spPr>
          <a:xfrm rot="340471">
            <a:off x="17862737" y="8940059"/>
            <a:ext cx="2203979" cy="1704639"/>
          </a:xfrm>
          <a:prstGeom prst="rect">
            <a:avLst/>
          </a:prstGeom>
        </p:spPr>
        <p:txBody>
          <a:bodyPr vert="horz" lIns="182868" tIns="91434" rIns="182868" bIns="91434" rtlCol="0" anchor="ctr">
            <a:normAutofit fontScale="70000" lnSpcReduction="200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marL="1143000" lvl="1" indent="-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7599" dirty="0">
                <a:solidFill>
                  <a:schemeClr val="accent4"/>
                </a:solidFill>
                <a:latin typeface="Phenomena Black" panose="00000A00000000000000" pitchFamily="50" charset="0"/>
              </a:rPr>
              <a:t>"J"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6B35AE-D0CD-4253-B078-9A6D80A1156B}"/>
              </a:ext>
            </a:extLst>
          </p:cNvPr>
          <p:cNvSpPr txBox="1"/>
          <p:nvPr/>
        </p:nvSpPr>
        <p:spPr>
          <a:xfrm>
            <a:off x="15099079" y="9485908"/>
            <a:ext cx="3729957" cy="1682388"/>
          </a:xfrm>
          <a:prstGeom prst="rect">
            <a:avLst/>
          </a:prstGeom>
        </p:spPr>
        <p:txBody>
          <a:bodyPr vert="horz" lIns="182868" tIns="91434" rIns="182868" bIns="91434" rtlCol="0">
            <a:normAutofit fontScale="70000" lnSpcReduction="200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marL="1143000" lvl="1" indent="-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7599" dirty="0">
                <a:solidFill>
                  <a:schemeClr val="accent5"/>
                </a:solidFill>
                <a:latin typeface="Phenomena Black" panose="00000A00000000000000" pitchFamily="50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63437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3347A-BFE9-422E-A8B9-3E8F5F35B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266402"/>
            <a:ext cx="21020168" cy="7258822"/>
          </a:xfrm>
        </p:spPr>
        <p:txBody>
          <a:bodyPr/>
          <a:lstStyle/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dirty="0"/>
              <a:t>In memory, data needs to be stored somewhere.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dirty="0"/>
              <a:t>They are stored in containers of various sizes.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dirty="0"/>
              <a:t>These containers are called variables.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dirty="0"/>
              <a:t>Variables have a type, a name, and a value.</a:t>
            </a:r>
            <a:endParaRPr lang="bg-BG" dirty="0"/>
          </a:p>
          <a:p>
            <a:pPr marL="914354" indent="-914354">
              <a:buFont typeface="Arial" panose="020B0604020202020204" pitchFamily="34" charset="0"/>
              <a:buChar char="•"/>
            </a:pPr>
            <a:endParaRPr lang="en-US" dirty="0"/>
          </a:p>
          <a:p>
            <a:pPr marL="914354" indent="-914354">
              <a:buFont typeface="Arial" panose="020B0604020202020204" pitchFamily="34" charset="0"/>
              <a:buChar char="•"/>
            </a:pPr>
            <a:endParaRPr lang="bg-BG" dirty="0"/>
          </a:p>
          <a:p>
            <a:pPr algn="ctr"/>
            <a:r>
              <a:rPr lang="en-US" sz="8800" b="1" dirty="0"/>
              <a:t>int</a:t>
            </a:r>
            <a:r>
              <a:rPr lang="en-US" sz="8800" dirty="0">
                <a:solidFill>
                  <a:schemeClr val="accent2"/>
                </a:solidFill>
              </a:rPr>
              <a:t> </a:t>
            </a:r>
            <a:r>
              <a:rPr lang="en-US" sz="8800" b="1" dirty="0">
                <a:solidFill>
                  <a:schemeClr val="accent2"/>
                </a:solidFill>
              </a:rPr>
              <a:t>number</a:t>
            </a:r>
            <a:r>
              <a:rPr lang="en-US" sz="8800" dirty="0">
                <a:solidFill>
                  <a:schemeClr val="accent2"/>
                </a:solidFill>
              </a:rPr>
              <a:t> </a:t>
            </a:r>
            <a:r>
              <a:rPr lang="en-US" sz="8800" b="1" dirty="0">
                <a:solidFill>
                  <a:schemeClr val="accent3"/>
                </a:solidFill>
              </a:rPr>
              <a:t>=</a:t>
            </a:r>
            <a:r>
              <a:rPr lang="en-US" sz="8800" b="1" dirty="0"/>
              <a:t> </a:t>
            </a:r>
            <a:r>
              <a:rPr lang="en-US" sz="8800" b="1" dirty="0">
                <a:solidFill>
                  <a:schemeClr val="accent5"/>
                </a:solidFill>
              </a:rPr>
              <a:t>100</a:t>
            </a:r>
            <a:r>
              <a:rPr lang="en-US" sz="8800" b="1" dirty="0">
                <a:solidFill>
                  <a:schemeClr val="accent3"/>
                </a:solidFill>
              </a:rPr>
              <a:t>;</a:t>
            </a:r>
          </a:p>
        </p:txBody>
      </p:sp>
      <p:sp>
        <p:nvSpPr>
          <p:cNvPr id="14" name="Google Shape;8916;p75">
            <a:extLst>
              <a:ext uri="{FF2B5EF4-FFF2-40B4-BE49-F238E27FC236}">
                <a16:creationId xmlns:a16="http://schemas.microsoft.com/office/drawing/2014/main" id="{848FB579-705B-4482-BCF8-9891D99A3749}"/>
              </a:ext>
            </a:extLst>
          </p:cNvPr>
          <p:cNvSpPr/>
          <p:nvPr/>
        </p:nvSpPr>
        <p:spPr>
          <a:xfrm rot="16200000">
            <a:off x="19978583" y="7522870"/>
            <a:ext cx="1210209" cy="3485926"/>
          </a:xfrm>
          <a:custGeom>
            <a:avLst/>
            <a:gdLst/>
            <a:ahLst/>
            <a:cxnLst/>
            <a:rect l="l" t="t" r="r" b="b"/>
            <a:pathLst>
              <a:path w="14910" h="22743" extrusionOk="0">
                <a:moveTo>
                  <a:pt x="7449" y="0"/>
                </a:moveTo>
                <a:cubicBezTo>
                  <a:pt x="7363" y="0"/>
                  <a:pt x="7277" y="40"/>
                  <a:pt x="7219" y="121"/>
                </a:cubicBezTo>
                <a:lnTo>
                  <a:pt x="4981" y="3220"/>
                </a:lnTo>
                <a:lnTo>
                  <a:pt x="1079" y="3220"/>
                </a:lnTo>
                <a:cubicBezTo>
                  <a:pt x="482" y="3220"/>
                  <a:pt x="0" y="3702"/>
                  <a:pt x="0" y="4298"/>
                </a:cubicBezTo>
                <a:lnTo>
                  <a:pt x="0" y="21652"/>
                </a:lnTo>
                <a:cubicBezTo>
                  <a:pt x="0" y="22249"/>
                  <a:pt x="482" y="22742"/>
                  <a:pt x="1079" y="22742"/>
                </a:cubicBezTo>
                <a:lnTo>
                  <a:pt x="13830" y="22742"/>
                </a:lnTo>
                <a:cubicBezTo>
                  <a:pt x="14427" y="22742"/>
                  <a:pt x="14909" y="22249"/>
                  <a:pt x="14909" y="21652"/>
                </a:cubicBezTo>
                <a:lnTo>
                  <a:pt x="14909" y="4298"/>
                </a:lnTo>
                <a:cubicBezTo>
                  <a:pt x="14909" y="3708"/>
                  <a:pt x="14438" y="3219"/>
                  <a:pt x="13851" y="3219"/>
                </a:cubicBezTo>
                <a:cubicBezTo>
                  <a:pt x="13844" y="3219"/>
                  <a:pt x="13837" y="3219"/>
                  <a:pt x="13830" y="3220"/>
                </a:cubicBezTo>
                <a:lnTo>
                  <a:pt x="9916" y="3220"/>
                </a:lnTo>
                <a:lnTo>
                  <a:pt x="7678" y="121"/>
                </a:lnTo>
                <a:cubicBezTo>
                  <a:pt x="7621" y="40"/>
                  <a:pt x="7535" y="0"/>
                  <a:pt x="7449" y="0"/>
                </a:cubicBezTo>
                <a:close/>
              </a:path>
            </a:pathLst>
          </a:custGeom>
          <a:solidFill>
            <a:schemeClr val="accent5">
              <a:alpha val="30196"/>
            </a:schemeClr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endParaRPr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DA81A-10A4-4D4D-92EF-3596CBAA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D4CB44-9E62-46D4-8326-4C7331553A6F}"/>
              </a:ext>
            </a:extLst>
          </p:cNvPr>
          <p:cNvSpPr/>
          <p:nvPr/>
        </p:nvSpPr>
        <p:spPr>
          <a:xfrm>
            <a:off x="6517916" y="8329374"/>
            <a:ext cx="2263141" cy="1981237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FC02A93-7398-44DF-8BCD-1315DADAA394}"/>
              </a:ext>
            </a:extLst>
          </p:cNvPr>
          <p:cNvSpPr/>
          <p:nvPr/>
        </p:nvSpPr>
        <p:spPr>
          <a:xfrm>
            <a:off x="8945027" y="8329373"/>
            <a:ext cx="5041137" cy="1981237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E12AC8-F5B6-468D-9AA0-83F57C2ED4DE}"/>
              </a:ext>
            </a:extLst>
          </p:cNvPr>
          <p:cNvSpPr/>
          <p:nvPr/>
        </p:nvSpPr>
        <p:spPr>
          <a:xfrm>
            <a:off x="15437386" y="8246470"/>
            <a:ext cx="2996087" cy="2064142"/>
          </a:xfrm>
          <a:prstGeom prst="roundRect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4" name="Google Shape;8916;p75">
            <a:extLst>
              <a:ext uri="{FF2B5EF4-FFF2-40B4-BE49-F238E27FC236}">
                <a16:creationId xmlns:a16="http://schemas.microsoft.com/office/drawing/2014/main" id="{820E12B8-1997-4F58-8C14-5FAFA4EA268C}"/>
              </a:ext>
            </a:extLst>
          </p:cNvPr>
          <p:cNvSpPr/>
          <p:nvPr/>
        </p:nvSpPr>
        <p:spPr>
          <a:xfrm rot="5400000">
            <a:off x="4109340" y="7997064"/>
            <a:ext cx="1253323" cy="2748540"/>
          </a:xfrm>
          <a:custGeom>
            <a:avLst/>
            <a:gdLst/>
            <a:ahLst/>
            <a:cxnLst/>
            <a:rect l="l" t="t" r="r" b="b"/>
            <a:pathLst>
              <a:path w="14910" h="22743" extrusionOk="0">
                <a:moveTo>
                  <a:pt x="7449" y="0"/>
                </a:moveTo>
                <a:cubicBezTo>
                  <a:pt x="7363" y="0"/>
                  <a:pt x="7277" y="40"/>
                  <a:pt x="7219" y="121"/>
                </a:cubicBezTo>
                <a:lnTo>
                  <a:pt x="4981" y="3220"/>
                </a:lnTo>
                <a:lnTo>
                  <a:pt x="1079" y="3220"/>
                </a:lnTo>
                <a:cubicBezTo>
                  <a:pt x="482" y="3220"/>
                  <a:pt x="0" y="3702"/>
                  <a:pt x="0" y="4298"/>
                </a:cubicBezTo>
                <a:lnTo>
                  <a:pt x="0" y="21652"/>
                </a:lnTo>
                <a:cubicBezTo>
                  <a:pt x="0" y="22249"/>
                  <a:pt x="482" y="22742"/>
                  <a:pt x="1079" y="22742"/>
                </a:cubicBezTo>
                <a:lnTo>
                  <a:pt x="13830" y="22742"/>
                </a:lnTo>
                <a:cubicBezTo>
                  <a:pt x="14427" y="22742"/>
                  <a:pt x="14909" y="22249"/>
                  <a:pt x="14909" y="21652"/>
                </a:cubicBezTo>
                <a:lnTo>
                  <a:pt x="14909" y="4298"/>
                </a:lnTo>
                <a:cubicBezTo>
                  <a:pt x="14909" y="3708"/>
                  <a:pt x="14438" y="3219"/>
                  <a:pt x="13851" y="3219"/>
                </a:cubicBezTo>
                <a:cubicBezTo>
                  <a:pt x="13844" y="3219"/>
                  <a:pt x="13837" y="3219"/>
                  <a:pt x="13830" y="3220"/>
                </a:cubicBezTo>
                <a:lnTo>
                  <a:pt x="9916" y="3220"/>
                </a:lnTo>
                <a:lnTo>
                  <a:pt x="7678" y="121"/>
                </a:lnTo>
                <a:cubicBezTo>
                  <a:pt x="7621" y="40"/>
                  <a:pt x="7535" y="0"/>
                  <a:pt x="7449" y="0"/>
                </a:cubicBezTo>
                <a:close/>
              </a:path>
            </a:pathLst>
          </a:custGeom>
          <a:solidFill>
            <a:srgbClr val="44546A">
              <a:alpha val="30196"/>
            </a:srgbClr>
          </a:solidFill>
          <a:ln w="1905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endParaRPr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65AE53-9AF5-439C-BBB9-9B98FF31E8B3}"/>
              </a:ext>
            </a:extLst>
          </p:cNvPr>
          <p:cNvSpPr txBox="1"/>
          <p:nvPr/>
        </p:nvSpPr>
        <p:spPr>
          <a:xfrm>
            <a:off x="3765955" y="8818359"/>
            <a:ext cx="16377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type</a:t>
            </a:r>
            <a:endParaRPr lang="en-US" sz="4800" b="1" dirty="0">
              <a:solidFill>
                <a:schemeClr val="tx2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0" name="Google Shape;8916;p75">
            <a:extLst>
              <a:ext uri="{FF2B5EF4-FFF2-40B4-BE49-F238E27FC236}">
                <a16:creationId xmlns:a16="http://schemas.microsoft.com/office/drawing/2014/main" id="{8D044111-D698-4641-9980-AEEE62092B97}"/>
              </a:ext>
            </a:extLst>
          </p:cNvPr>
          <p:cNvSpPr/>
          <p:nvPr/>
        </p:nvSpPr>
        <p:spPr>
          <a:xfrm rot="16200000">
            <a:off x="10151944" y="10034654"/>
            <a:ext cx="2270430" cy="2822341"/>
          </a:xfrm>
          <a:custGeom>
            <a:avLst/>
            <a:gdLst>
              <a:gd name="connsiteX0" fmla="*/ 7678 w 14909"/>
              <a:gd name="connsiteY0" fmla="*/ 387 h 23008"/>
              <a:gd name="connsiteX1" fmla="*/ 7219 w 14909"/>
              <a:gd name="connsiteY1" fmla="*/ 387 h 23008"/>
              <a:gd name="connsiteX2" fmla="*/ 4981 w 14909"/>
              <a:gd name="connsiteY2" fmla="*/ 3486 h 23008"/>
              <a:gd name="connsiteX3" fmla="*/ 1079 w 14909"/>
              <a:gd name="connsiteY3" fmla="*/ 3486 h 23008"/>
              <a:gd name="connsiteX4" fmla="*/ 0 w 14909"/>
              <a:gd name="connsiteY4" fmla="*/ 4564 h 23008"/>
              <a:gd name="connsiteX5" fmla="*/ 0 w 14909"/>
              <a:gd name="connsiteY5" fmla="*/ 21918 h 23008"/>
              <a:gd name="connsiteX6" fmla="*/ 1079 w 14909"/>
              <a:gd name="connsiteY6" fmla="*/ 23008 h 23008"/>
              <a:gd name="connsiteX7" fmla="*/ 13830 w 14909"/>
              <a:gd name="connsiteY7" fmla="*/ 23008 h 23008"/>
              <a:gd name="connsiteX8" fmla="*/ 14909 w 14909"/>
              <a:gd name="connsiteY8" fmla="*/ 21918 h 23008"/>
              <a:gd name="connsiteX9" fmla="*/ 14909 w 14909"/>
              <a:gd name="connsiteY9" fmla="*/ 4564 h 23008"/>
              <a:gd name="connsiteX10" fmla="*/ 13851 w 14909"/>
              <a:gd name="connsiteY10" fmla="*/ 3485 h 23008"/>
              <a:gd name="connsiteX11" fmla="*/ 13830 w 14909"/>
              <a:gd name="connsiteY11" fmla="*/ 3486 h 23008"/>
              <a:gd name="connsiteX12" fmla="*/ 9916 w 14909"/>
              <a:gd name="connsiteY12" fmla="*/ 3486 h 23008"/>
              <a:gd name="connsiteX13" fmla="*/ 7678 w 14909"/>
              <a:gd name="connsiteY13" fmla="*/ 387 h 23008"/>
              <a:gd name="connsiteX0" fmla="*/ 9916 w 14909"/>
              <a:gd name="connsiteY0" fmla="*/ 3099 h 22621"/>
              <a:gd name="connsiteX1" fmla="*/ 7219 w 14909"/>
              <a:gd name="connsiteY1" fmla="*/ 0 h 22621"/>
              <a:gd name="connsiteX2" fmla="*/ 4981 w 14909"/>
              <a:gd name="connsiteY2" fmla="*/ 3099 h 22621"/>
              <a:gd name="connsiteX3" fmla="*/ 1079 w 14909"/>
              <a:gd name="connsiteY3" fmla="*/ 3099 h 22621"/>
              <a:gd name="connsiteX4" fmla="*/ 0 w 14909"/>
              <a:gd name="connsiteY4" fmla="*/ 4177 h 22621"/>
              <a:gd name="connsiteX5" fmla="*/ 0 w 14909"/>
              <a:gd name="connsiteY5" fmla="*/ 21531 h 22621"/>
              <a:gd name="connsiteX6" fmla="*/ 1079 w 14909"/>
              <a:gd name="connsiteY6" fmla="*/ 22621 h 22621"/>
              <a:gd name="connsiteX7" fmla="*/ 13830 w 14909"/>
              <a:gd name="connsiteY7" fmla="*/ 22621 h 22621"/>
              <a:gd name="connsiteX8" fmla="*/ 14909 w 14909"/>
              <a:gd name="connsiteY8" fmla="*/ 21531 h 22621"/>
              <a:gd name="connsiteX9" fmla="*/ 14909 w 14909"/>
              <a:gd name="connsiteY9" fmla="*/ 4177 h 22621"/>
              <a:gd name="connsiteX10" fmla="*/ 13851 w 14909"/>
              <a:gd name="connsiteY10" fmla="*/ 3098 h 22621"/>
              <a:gd name="connsiteX11" fmla="*/ 13830 w 14909"/>
              <a:gd name="connsiteY11" fmla="*/ 3099 h 22621"/>
              <a:gd name="connsiteX12" fmla="*/ 9916 w 14909"/>
              <a:gd name="connsiteY12" fmla="*/ 3099 h 22621"/>
              <a:gd name="connsiteX0" fmla="*/ 9916 w 14909"/>
              <a:gd name="connsiteY0" fmla="*/ 1 h 19523"/>
              <a:gd name="connsiteX1" fmla="*/ 4981 w 14909"/>
              <a:gd name="connsiteY1" fmla="*/ 1 h 19523"/>
              <a:gd name="connsiteX2" fmla="*/ 1079 w 14909"/>
              <a:gd name="connsiteY2" fmla="*/ 1 h 19523"/>
              <a:gd name="connsiteX3" fmla="*/ 0 w 14909"/>
              <a:gd name="connsiteY3" fmla="*/ 1079 h 19523"/>
              <a:gd name="connsiteX4" fmla="*/ 0 w 14909"/>
              <a:gd name="connsiteY4" fmla="*/ 18433 h 19523"/>
              <a:gd name="connsiteX5" fmla="*/ 1079 w 14909"/>
              <a:gd name="connsiteY5" fmla="*/ 19523 h 19523"/>
              <a:gd name="connsiteX6" fmla="*/ 13830 w 14909"/>
              <a:gd name="connsiteY6" fmla="*/ 19523 h 19523"/>
              <a:gd name="connsiteX7" fmla="*/ 14909 w 14909"/>
              <a:gd name="connsiteY7" fmla="*/ 18433 h 19523"/>
              <a:gd name="connsiteX8" fmla="*/ 14909 w 14909"/>
              <a:gd name="connsiteY8" fmla="*/ 1079 h 19523"/>
              <a:gd name="connsiteX9" fmla="*/ 13851 w 14909"/>
              <a:gd name="connsiteY9" fmla="*/ 0 h 19523"/>
              <a:gd name="connsiteX10" fmla="*/ 13830 w 14909"/>
              <a:gd name="connsiteY10" fmla="*/ 1 h 19523"/>
              <a:gd name="connsiteX11" fmla="*/ 9916 w 14909"/>
              <a:gd name="connsiteY11" fmla="*/ 1 h 19523"/>
              <a:gd name="connsiteX0" fmla="*/ 9916 w 14909"/>
              <a:gd name="connsiteY0" fmla="*/ 1 h 19523"/>
              <a:gd name="connsiteX1" fmla="*/ 4981 w 14909"/>
              <a:gd name="connsiteY1" fmla="*/ 1 h 19523"/>
              <a:gd name="connsiteX2" fmla="*/ 1079 w 14909"/>
              <a:gd name="connsiteY2" fmla="*/ 1 h 19523"/>
              <a:gd name="connsiteX3" fmla="*/ 0 w 14909"/>
              <a:gd name="connsiteY3" fmla="*/ 1079 h 19523"/>
              <a:gd name="connsiteX4" fmla="*/ 0 w 14909"/>
              <a:gd name="connsiteY4" fmla="*/ 18433 h 19523"/>
              <a:gd name="connsiteX5" fmla="*/ 1079 w 14909"/>
              <a:gd name="connsiteY5" fmla="*/ 19523 h 19523"/>
              <a:gd name="connsiteX6" fmla="*/ 13830 w 14909"/>
              <a:gd name="connsiteY6" fmla="*/ 19523 h 19523"/>
              <a:gd name="connsiteX7" fmla="*/ 14909 w 14909"/>
              <a:gd name="connsiteY7" fmla="*/ 18433 h 19523"/>
              <a:gd name="connsiteX8" fmla="*/ 14883 w 14909"/>
              <a:gd name="connsiteY8" fmla="*/ 11348 h 19523"/>
              <a:gd name="connsiteX9" fmla="*/ 14909 w 14909"/>
              <a:gd name="connsiteY9" fmla="*/ 1079 h 19523"/>
              <a:gd name="connsiteX10" fmla="*/ 13851 w 14909"/>
              <a:gd name="connsiteY10" fmla="*/ 0 h 19523"/>
              <a:gd name="connsiteX11" fmla="*/ 13830 w 14909"/>
              <a:gd name="connsiteY11" fmla="*/ 1 h 19523"/>
              <a:gd name="connsiteX12" fmla="*/ 9916 w 14909"/>
              <a:gd name="connsiteY12" fmla="*/ 1 h 19523"/>
              <a:gd name="connsiteX0" fmla="*/ 9916 w 14980"/>
              <a:gd name="connsiteY0" fmla="*/ 1 h 19523"/>
              <a:gd name="connsiteX1" fmla="*/ 4981 w 14980"/>
              <a:gd name="connsiteY1" fmla="*/ 1 h 19523"/>
              <a:gd name="connsiteX2" fmla="*/ 1079 w 14980"/>
              <a:gd name="connsiteY2" fmla="*/ 1 h 19523"/>
              <a:gd name="connsiteX3" fmla="*/ 0 w 14980"/>
              <a:gd name="connsiteY3" fmla="*/ 1079 h 19523"/>
              <a:gd name="connsiteX4" fmla="*/ 0 w 14980"/>
              <a:gd name="connsiteY4" fmla="*/ 18433 h 19523"/>
              <a:gd name="connsiteX5" fmla="*/ 1079 w 14980"/>
              <a:gd name="connsiteY5" fmla="*/ 19523 h 19523"/>
              <a:gd name="connsiteX6" fmla="*/ 13830 w 14980"/>
              <a:gd name="connsiteY6" fmla="*/ 19523 h 19523"/>
              <a:gd name="connsiteX7" fmla="*/ 14909 w 14980"/>
              <a:gd name="connsiteY7" fmla="*/ 18433 h 19523"/>
              <a:gd name="connsiteX8" fmla="*/ 14883 w 14980"/>
              <a:gd name="connsiteY8" fmla="*/ 11348 h 19523"/>
              <a:gd name="connsiteX9" fmla="*/ 14883 w 14980"/>
              <a:gd name="connsiteY9" fmla="*/ 8863 h 19523"/>
              <a:gd name="connsiteX10" fmla="*/ 14909 w 14980"/>
              <a:gd name="connsiteY10" fmla="*/ 1079 h 19523"/>
              <a:gd name="connsiteX11" fmla="*/ 13851 w 14980"/>
              <a:gd name="connsiteY11" fmla="*/ 0 h 19523"/>
              <a:gd name="connsiteX12" fmla="*/ 13830 w 14980"/>
              <a:gd name="connsiteY12" fmla="*/ 1 h 19523"/>
              <a:gd name="connsiteX13" fmla="*/ 9916 w 14980"/>
              <a:gd name="connsiteY13" fmla="*/ 1 h 19523"/>
              <a:gd name="connsiteX0" fmla="*/ 9916 w 14980"/>
              <a:gd name="connsiteY0" fmla="*/ 1 h 19523"/>
              <a:gd name="connsiteX1" fmla="*/ 4981 w 14980"/>
              <a:gd name="connsiteY1" fmla="*/ 1 h 19523"/>
              <a:gd name="connsiteX2" fmla="*/ 1079 w 14980"/>
              <a:gd name="connsiteY2" fmla="*/ 1 h 19523"/>
              <a:gd name="connsiteX3" fmla="*/ 0 w 14980"/>
              <a:gd name="connsiteY3" fmla="*/ 1079 h 19523"/>
              <a:gd name="connsiteX4" fmla="*/ 0 w 14980"/>
              <a:gd name="connsiteY4" fmla="*/ 18433 h 19523"/>
              <a:gd name="connsiteX5" fmla="*/ 1079 w 14980"/>
              <a:gd name="connsiteY5" fmla="*/ 19523 h 19523"/>
              <a:gd name="connsiteX6" fmla="*/ 13830 w 14980"/>
              <a:gd name="connsiteY6" fmla="*/ 19523 h 19523"/>
              <a:gd name="connsiteX7" fmla="*/ 14909 w 14980"/>
              <a:gd name="connsiteY7" fmla="*/ 18433 h 19523"/>
              <a:gd name="connsiteX8" fmla="*/ 14883 w 14980"/>
              <a:gd name="connsiteY8" fmla="*/ 11348 h 19523"/>
              <a:gd name="connsiteX9" fmla="*/ 14883 w 14980"/>
              <a:gd name="connsiteY9" fmla="*/ 9985 h 19523"/>
              <a:gd name="connsiteX10" fmla="*/ 14883 w 14980"/>
              <a:gd name="connsiteY10" fmla="*/ 8863 h 19523"/>
              <a:gd name="connsiteX11" fmla="*/ 14909 w 14980"/>
              <a:gd name="connsiteY11" fmla="*/ 1079 h 19523"/>
              <a:gd name="connsiteX12" fmla="*/ 13851 w 14980"/>
              <a:gd name="connsiteY12" fmla="*/ 0 h 19523"/>
              <a:gd name="connsiteX13" fmla="*/ 13830 w 14980"/>
              <a:gd name="connsiteY13" fmla="*/ 1 h 19523"/>
              <a:gd name="connsiteX14" fmla="*/ 9916 w 14980"/>
              <a:gd name="connsiteY14" fmla="*/ 1 h 19523"/>
              <a:gd name="connsiteX0" fmla="*/ 9916 w 18650"/>
              <a:gd name="connsiteY0" fmla="*/ 1 h 19523"/>
              <a:gd name="connsiteX1" fmla="*/ 4981 w 18650"/>
              <a:gd name="connsiteY1" fmla="*/ 1 h 19523"/>
              <a:gd name="connsiteX2" fmla="*/ 1079 w 18650"/>
              <a:gd name="connsiteY2" fmla="*/ 1 h 19523"/>
              <a:gd name="connsiteX3" fmla="*/ 0 w 18650"/>
              <a:gd name="connsiteY3" fmla="*/ 1079 h 19523"/>
              <a:gd name="connsiteX4" fmla="*/ 0 w 18650"/>
              <a:gd name="connsiteY4" fmla="*/ 18433 h 19523"/>
              <a:gd name="connsiteX5" fmla="*/ 1079 w 18650"/>
              <a:gd name="connsiteY5" fmla="*/ 19523 h 19523"/>
              <a:gd name="connsiteX6" fmla="*/ 13830 w 18650"/>
              <a:gd name="connsiteY6" fmla="*/ 19523 h 19523"/>
              <a:gd name="connsiteX7" fmla="*/ 14909 w 18650"/>
              <a:gd name="connsiteY7" fmla="*/ 18433 h 19523"/>
              <a:gd name="connsiteX8" fmla="*/ 14883 w 18650"/>
              <a:gd name="connsiteY8" fmla="*/ 11348 h 19523"/>
              <a:gd name="connsiteX9" fmla="*/ 18650 w 18650"/>
              <a:gd name="connsiteY9" fmla="*/ 10065 h 19523"/>
              <a:gd name="connsiteX10" fmla="*/ 14883 w 18650"/>
              <a:gd name="connsiteY10" fmla="*/ 8863 h 19523"/>
              <a:gd name="connsiteX11" fmla="*/ 14909 w 18650"/>
              <a:gd name="connsiteY11" fmla="*/ 1079 h 19523"/>
              <a:gd name="connsiteX12" fmla="*/ 13851 w 18650"/>
              <a:gd name="connsiteY12" fmla="*/ 0 h 19523"/>
              <a:gd name="connsiteX13" fmla="*/ 13830 w 18650"/>
              <a:gd name="connsiteY13" fmla="*/ 1 h 19523"/>
              <a:gd name="connsiteX14" fmla="*/ 9916 w 18650"/>
              <a:gd name="connsiteY14" fmla="*/ 1 h 19523"/>
              <a:gd name="connsiteX0" fmla="*/ 9916 w 18650"/>
              <a:gd name="connsiteY0" fmla="*/ 1 h 19523"/>
              <a:gd name="connsiteX1" fmla="*/ 4981 w 18650"/>
              <a:gd name="connsiteY1" fmla="*/ 1 h 19523"/>
              <a:gd name="connsiteX2" fmla="*/ 1079 w 18650"/>
              <a:gd name="connsiteY2" fmla="*/ 1 h 19523"/>
              <a:gd name="connsiteX3" fmla="*/ 0 w 18650"/>
              <a:gd name="connsiteY3" fmla="*/ 1079 h 19523"/>
              <a:gd name="connsiteX4" fmla="*/ 0 w 18650"/>
              <a:gd name="connsiteY4" fmla="*/ 18433 h 19523"/>
              <a:gd name="connsiteX5" fmla="*/ 1079 w 18650"/>
              <a:gd name="connsiteY5" fmla="*/ 19523 h 19523"/>
              <a:gd name="connsiteX6" fmla="*/ 13830 w 18650"/>
              <a:gd name="connsiteY6" fmla="*/ 19523 h 19523"/>
              <a:gd name="connsiteX7" fmla="*/ 14909 w 18650"/>
              <a:gd name="connsiteY7" fmla="*/ 18433 h 19523"/>
              <a:gd name="connsiteX8" fmla="*/ 14963 w 18650"/>
              <a:gd name="connsiteY8" fmla="*/ 12630 h 19523"/>
              <a:gd name="connsiteX9" fmla="*/ 18650 w 18650"/>
              <a:gd name="connsiteY9" fmla="*/ 10065 h 19523"/>
              <a:gd name="connsiteX10" fmla="*/ 14883 w 18650"/>
              <a:gd name="connsiteY10" fmla="*/ 8863 h 19523"/>
              <a:gd name="connsiteX11" fmla="*/ 14909 w 18650"/>
              <a:gd name="connsiteY11" fmla="*/ 1079 h 19523"/>
              <a:gd name="connsiteX12" fmla="*/ 13851 w 18650"/>
              <a:gd name="connsiteY12" fmla="*/ 0 h 19523"/>
              <a:gd name="connsiteX13" fmla="*/ 13830 w 18650"/>
              <a:gd name="connsiteY13" fmla="*/ 1 h 19523"/>
              <a:gd name="connsiteX14" fmla="*/ 9916 w 18650"/>
              <a:gd name="connsiteY14" fmla="*/ 1 h 19523"/>
              <a:gd name="connsiteX0" fmla="*/ 9916 w 18650"/>
              <a:gd name="connsiteY0" fmla="*/ 1 h 19523"/>
              <a:gd name="connsiteX1" fmla="*/ 4981 w 18650"/>
              <a:gd name="connsiteY1" fmla="*/ 1 h 19523"/>
              <a:gd name="connsiteX2" fmla="*/ 1079 w 18650"/>
              <a:gd name="connsiteY2" fmla="*/ 1 h 19523"/>
              <a:gd name="connsiteX3" fmla="*/ 0 w 18650"/>
              <a:gd name="connsiteY3" fmla="*/ 1079 h 19523"/>
              <a:gd name="connsiteX4" fmla="*/ 0 w 18650"/>
              <a:gd name="connsiteY4" fmla="*/ 18433 h 19523"/>
              <a:gd name="connsiteX5" fmla="*/ 1079 w 18650"/>
              <a:gd name="connsiteY5" fmla="*/ 19523 h 19523"/>
              <a:gd name="connsiteX6" fmla="*/ 13830 w 18650"/>
              <a:gd name="connsiteY6" fmla="*/ 19523 h 19523"/>
              <a:gd name="connsiteX7" fmla="*/ 14909 w 18650"/>
              <a:gd name="connsiteY7" fmla="*/ 18433 h 19523"/>
              <a:gd name="connsiteX8" fmla="*/ 14963 w 18650"/>
              <a:gd name="connsiteY8" fmla="*/ 12630 h 19523"/>
              <a:gd name="connsiteX9" fmla="*/ 18650 w 18650"/>
              <a:gd name="connsiteY9" fmla="*/ 10065 h 19523"/>
              <a:gd name="connsiteX10" fmla="*/ 14963 w 18650"/>
              <a:gd name="connsiteY10" fmla="*/ 7420 h 19523"/>
              <a:gd name="connsiteX11" fmla="*/ 14909 w 18650"/>
              <a:gd name="connsiteY11" fmla="*/ 1079 h 19523"/>
              <a:gd name="connsiteX12" fmla="*/ 13851 w 18650"/>
              <a:gd name="connsiteY12" fmla="*/ 0 h 19523"/>
              <a:gd name="connsiteX13" fmla="*/ 13830 w 18650"/>
              <a:gd name="connsiteY13" fmla="*/ 1 h 19523"/>
              <a:gd name="connsiteX14" fmla="*/ 9916 w 18650"/>
              <a:gd name="connsiteY14" fmla="*/ 1 h 19523"/>
              <a:gd name="connsiteX0" fmla="*/ 9916 w 18650"/>
              <a:gd name="connsiteY0" fmla="*/ 1 h 19523"/>
              <a:gd name="connsiteX1" fmla="*/ 4981 w 18650"/>
              <a:gd name="connsiteY1" fmla="*/ 1 h 19523"/>
              <a:gd name="connsiteX2" fmla="*/ 1079 w 18650"/>
              <a:gd name="connsiteY2" fmla="*/ 1 h 19523"/>
              <a:gd name="connsiteX3" fmla="*/ 0 w 18650"/>
              <a:gd name="connsiteY3" fmla="*/ 1079 h 19523"/>
              <a:gd name="connsiteX4" fmla="*/ 0 w 18650"/>
              <a:gd name="connsiteY4" fmla="*/ 18433 h 19523"/>
              <a:gd name="connsiteX5" fmla="*/ 1079 w 18650"/>
              <a:gd name="connsiteY5" fmla="*/ 19523 h 19523"/>
              <a:gd name="connsiteX6" fmla="*/ 13830 w 18650"/>
              <a:gd name="connsiteY6" fmla="*/ 19523 h 19523"/>
              <a:gd name="connsiteX7" fmla="*/ 14909 w 18650"/>
              <a:gd name="connsiteY7" fmla="*/ 18433 h 19523"/>
              <a:gd name="connsiteX8" fmla="*/ 14963 w 18650"/>
              <a:gd name="connsiteY8" fmla="*/ 12630 h 19523"/>
              <a:gd name="connsiteX9" fmla="*/ 18650 w 18650"/>
              <a:gd name="connsiteY9" fmla="*/ 10065 h 19523"/>
              <a:gd name="connsiteX10" fmla="*/ 14963 w 18650"/>
              <a:gd name="connsiteY10" fmla="*/ 7420 h 19523"/>
              <a:gd name="connsiteX11" fmla="*/ 14909 w 18650"/>
              <a:gd name="connsiteY11" fmla="*/ 1079 h 19523"/>
              <a:gd name="connsiteX12" fmla="*/ 13851 w 18650"/>
              <a:gd name="connsiteY12" fmla="*/ 0 h 19523"/>
              <a:gd name="connsiteX13" fmla="*/ 13830 w 18650"/>
              <a:gd name="connsiteY13" fmla="*/ 1 h 19523"/>
              <a:gd name="connsiteX14" fmla="*/ 9916 w 18650"/>
              <a:gd name="connsiteY14" fmla="*/ 1 h 19523"/>
              <a:gd name="connsiteX0" fmla="*/ 9916 w 18650"/>
              <a:gd name="connsiteY0" fmla="*/ 1 h 19523"/>
              <a:gd name="connsiteX1" fmla="*/ 4981 w 18650"/>
              <a:gd name="connsiteY1" fmla="*/ 1 h 19523"/>
              <a:gd name="connsiteX2" fmla="*/ 1079 w 18650"/>
              <a:gd name="connsiteY2" fmla="*/ 1 h 19523"/>
              <a:gd name="connsiteX3" fmla="*/ 0 w 18650"/>
              <a:gd name="connsiteY3" fmla="*/ 1079 h 19523"/>
              <a:gd name="connsiteX4" fmla="*/ 0 w 18650"/>
              <a:gd name="connsiteY4" fmla="*/ 18433 h 19523"/>
              <a:gd name="connsiteX5" fmla="*/ 1079 w 18650"/>
              <a:gd name="connsiteY5" fmla="*/ 19523 h 19523"/>
              <a:gd name="connsiteX6" fmla="*/ 13830 w 18650"/>
              <a:gd name="connsiteY6" fmla="*/ 19523 h 19523"/>
              <a:gd name="connsiteX7" fmla="*/ 14909 w 18650"/>
              <a:gd name="connsiteY7" fmla="*/ 18433 h 19523"/>
              <a:gd name="connsiteX8" fmla="*/ 14963 w 18650"/>
              <a:gd name="connsiteY8" fmla="*/ 12630 h 19523"/>
              <a:gd name="connsiteX9" fmla="*/ 18650 w 18650"/>
              <a:gd name="connsiteY9" fmla="*/ 10065 h 19523"/>
              <a:gd name="connsiteX10" fmla="*/ 14963 w 18650"/>
              <a:gd name="connsiteY10" fmla="*/ 7420 h 19523"/>
              <a:gd name="connsiteX11" fmla="*/ 14909 w 18650"/>
              <a:gd name="connsiteY11" fmla="*/ 1079 h 19523"/>
              <a:gd name="connsiteX12" fmla="*/ 13851 w 18650"/>
              <a:gd name="connsiteY12" fmla="*/ 0 h 19523"/>
              <a:gd name="connsiteX13" fmla="*/ 13830 w 18650"/>
              <a:gd name="connsiteY13" fmla="*/ 1 h 19523"/>
              <a:gd name="connsiteX14" fmla="*/ 9916 w 18650"/>
              <a:gd name="connsiteY14" fmla="*/ 1 h 19523"/>
              <a:gd name="connsiteX0" fmla="*/ 9916 w 18650"/>
              <a:gd name="connsiteY0" fmla="*/ 1 h 19523"/>
              <a:gd name="connsiteX1" fmla="*/ 4981 w 18650"/>
              <a:gd name="connsiteY1" fmla="*/ 1 h 19523"/>
              <a:gd name="connsiteX2" fmla="*/ 1079 w 18650"/>
              <a:gd name="connsiteY2" fmla="*/ 1 h 19523"/>
              <a:gd name="connsiteX3" fmla="*/ 0 w 18650"/>
              <a:gd name="connsiteY3" fmla="*/ 1079 h 19523"/>
              <a:gd name="connsiteX4" fmla="*/ 0 w 18650"/>
              <a:gd name="connsiteY4" fmla="*/ 18433 h 19523"/>
              <a:gd name="connsiteX5" fmla="*/ 1079 w 18650"/>
              <a:gd name="connsiteY5" fmla="*/ 19523 h 19523"/>
              <a:gd name="connsiteX6" fmla="*/ 13830 w 18650"/>
              <a:gd name="connsiteY6" fmla="*/ 19523 h 19523"/>
              <a:gd name="connsiteX7" fmla="*/ 14909 w 18650"/>
              <a:gd name="connsiteY7" fmla="*/ 18433 h 19523"/>
              <a:gd name="connsiteX8" fmla="*/ 14963 w 18650"/>
              <a:gd name="connsiteY8" fmla="*/ 12630 h 19523"/>
              <a:gd name="connsiteX9" fmla="*/ 18650 w 18650"/>
              <a:gd name="connsiteY9" fmla="*/ 10065 h 19523"/>
              <a:gd name="connsiteX10" fmla="*/ 14963 w 18650"/>
              <a:gd name="connsiteY10" fmla="*/ 7420 h 19523"/>
              <a:gd name="connsiteX11" fmla="*/ 14909 w 18650"/>
              <a:gd name="connsiteY11" fmla="*/ 1079 h 19523"/>
              <a:gd name="connsiteX12" fmla="*/ 13851 w 18650"/>
              <a:gd name="connsiteY12" fmla="*/ 0 h 19523"/>
              <a:gd name="connsiteX13" fmla="*/ 13830 w 18650"/>
              <a:gd name="connsiteY13" fmla="*/ 1 h 19523"/>
              <a:gd name="connsiteX14" fmla="*/ 9916 w 18650"/>
              <a:gd name="connsiteY14" fmla="*/ 1 h 19523"/>
              <a:gd name="connsiteX0" fmla="*/ 9916 w 18650"/>
              <a:gd name="connsiteY0" fmla="*/ 1 h 19523"/>
              <a:gd name="connsiteX1" fmla="*/ 4981 w 18650"/>
              <a:gd name="connsiteY1" fmla="*/ 1 h 19523"/>
              <a:gd name="connsiteX2" fmla="*/ 1079 w 18650"/>
              <a:gd name="connsiteY2" fmla="*/ 1 h 19523"/>
              <a:gd name="connsiteX3" fmla="*/ 0 w 18650"/>
              <a:gd name="connsiteY3" fmla="*/ 1079 h 19523"/>
              <a:gd name="connsiteX4" fmla="*/ 0 w 18650"/>
              <a:gd name="connsiteY4" fmla="*/ 18433 h 19523"/>
              <a:gd name="connsiteX5" fmla="*/ 1079 w 18650"/>
              <a:gd name="connsiteY5" fmla="*/ 19523 h 19523"/>
              <a:gd name="connsiteX6" fmla="*/ 13830 w 18650"/>
              <a:gd name="connsiteY6" fmla="*/ 19523 h 19523"/>
              <a:gd name="connsiteX7" fmla="*/ 14909 w 18650"/>
              <a:gd name="connsiteY7" fmla="*/ 18433 h 19523"/>
              <a:gd name="connsiteX8" fmla="*/ 15043 w 18650"/>
              <a:gd name="connsiteY8" fmla="*/ 11643 h 19523"/>
              <a:gd name="connsiteX9" fmla="*/ 18650 w 18650"/>
              <a:gd name="connsiteY9" fmla="*/ 10065 h 19523"/>
              <a:gd name="connsiteX10" fmla="*/ 14963 w 18650"/>
              <a:gd name="connsiteY10" fmla="*/ 7420 h 19523"/>
              <a:gd name="connsiteX11" fmla="*/ 14909 w 18650"/>
              <a:gd name="connsiteY11" fmla="*/ 1079 h 19523"/>
              <a:gd name="connsiteX12" fmla="*/ 13851 w 18650"/>
              <a:gd name="connsiteY12" fmla="*/ 0 h 19523"/>
              <a:gd name="connsiteX13" fmla="*/ 13830 w 18650"/>
              <a:gd name="connsiteY13" fmla="*/ 1 h 19523"/>
              <a:gd name="connsiteX14" fmla="*/ 9916 w 18650"/>
              <a:gd name="connsiteY14" fmla="*/ 1 h 19523"/>
              <a:gd name="connsiteX0" fmla="*/ 9916 w 18650"/>
              <a:gd name="connsiteY0" fmla="*/ 1 h 19523"/>
              <a:gd name="connsiteX1" fmla="*/ 4981 w 18650"/>
              <a:gd name="connsiteY1" fmla="*/ 1 h 19523"/>
              <a:gd name="connsiteX2" fmla="*/ 1079 w 18650"/>
              <a:gd name="connsiteY2" fmla="*/ 1 h 19523"/>
              <a:gd name="connsiteX3" fmla="*/ 0 w 18650"/>
              <a:gd name="connsiteY3" fmla="*/ 1079 h 19523"/>
              <a:gd name="connsiteX4" fmla="*/ 0 w 18650"/>
              <a:gd name="connsiteY4" fmla="*/ 18433 h 19523"/>
              <a:gd name="connsiteX5" fmla="*/ 1079 w 18650"/>
              <a:gd name="connsiteY5" fmla="*/ 19523 h 19523"/>
              <a:gd name="connsiteX6" fmla="*/ 13830 w 18650"/>
              <a:gd name="connsiteY6" fmla="*/ 19523 h 19523"/>
              <a:gd name="connsiteX7" fmla="*/ 14909 w 18650"/>
              <a:gd name="connsiteY7" fmla="*/ 18433 h 19523"/>
              <a:gd name="connsiteX8" fmla="*/ 15043 w 18650"/>
              <a:gd name="connsiteY8" fmla="*/ 11643 h 19523"/>
              <a:gd name="connsiteX9" fmla="*/ 18650 w 18650"/>
              <a:gd name="connsiteY9" fmla="*/ 10065 h 19523"/>
              <a:gd name="connsiteX10" fmla="*/ 14963 w 18650"/>
              <a:gd name="connsiteY10" fmla="*/ 8715 h 19523"/>
              <a:gd name="connsiteX11" fmla="*/ 14909 w 18650"/>
              <a:gd name="connsiteY11" fmla="*/ 1079 h 19523"/>
              <a:gd name="connsiteX12" fmla="*/ 13851 w 18650"/>
              <a:gd name="connsiteY12" fmla="*/ 0 h 19523"/>
              <a:gd name="connsiteX13" fmla="*/ 13830 w 18650"/>
              <a:gd name="connsiteY13" fmla="*/ 1 h 19523"/>
              <a:gd name="connsiteX14" fmla="*/ 9916 w 18650"/>
              <a:gd name="connsiteY14" fmla="*/ 1 h 19523"/>
              <a:gd name="connsiteX0" fmla="*/ 9916 w 20413"/>
              <a:gd name="connsiteY0" fmla="*/ 1 h 19523"/>
              <a:gd name="connsiteX1" fmla="*/ 4981 w 20413"/>
              <a:gd name="connsiteY1" fmla="*/ 1 h 19523"/>
              <a:gd name="connsiteX2" fmla="*/ 1079 w 20413"/>
              <a:gd name="connsiteY2" fmla="*/ 1 h 19523"/>
              <a:gd name="connsiteX3" fmla="*/ 0 w 20413"/>
              <a:gd name="connsiteY3" fmla="*/ 1079 h 19523"/>
              <a:gd name="connsiteX4" fmla="*/ 0 w 20413"/>
              <a:gd name="connsiteY4" fmla="*/ 18433 h 19523"/>
              <a:gd name="connsiteX5" fmla="*/ 1079 w 20413"/>
              <a:gd name="connsiteY5" fmla="*/ 19523 h 19523"/>
              <a:gd name="connsiteX6" fmla="*/ 13830 w 20413"/>
              <a:gd name="connsiteY6" fmla="*/ 19523 h 19523"/>
              <a:gd name="connsiteX7" fmla="*/ 14909 w 20413"/>
              <a:gd name="connsiteY7" fmla="*/ 18433 h 19523"/>
              <a:gd name="connsiteX8" fmla="*/ 15043 w 20413"/>
              <a:gd name="connsiteY8" fmla="*/ 11643 h 19523"/>
              <a:gd name="connsiteX9" fmla="*/ 20413 w 20413"/>
              <a:gd name="connsiteY9" fmla="*/ 10065 h 19523"/>
              <a:gd name="connsiteX10" fmla="*/ 14963 w 20413"/>
              <a:gd name="connsiteY10" fmla="*/ 8715 h 19523"/>
              <a:gd name="connsiteX11" fmla="*/ 14909 w 20413"/>
              <a:gd name="connsiteY11" fmla="*/ 1079 h 19523"/>
              <a:gd name="connsiteX12" fmla="*/ 13851 w 20413"/>
              <a:gd name="connsiteY12" fmla="*/ 0 h 19523"/>
              <a:gd name="connsiteX13" fmla="*/ 13830 w 20413"/>
              <a:gd name="connsiteY13" fmla="*/ 1 h 19523"/>
              <a:gd name="connsiteX14" fmla="*/ 9916 w 20413"/>
              <a:gd name="connsiteY14" fmla="*/ 1 h 19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413" h="19523" extrusionOk="0">
                <a:moveTo>
                  <a:pt x="9916" y="1"/>
                </a:moveTo>
                <a:lnTo>
                  <a:pt x="4981" y="1"/>
                </a:lnTo>
                <a:lnTo>
                  <a:pt x="1079" y="1"/>
                </a:lnTo>
                <a:cubicBezTo>
                  <a:pt x="482" y="1"/>
                  <a:pt x="0" y="483"/>
                  <a:pt x="0" y="1079"/>
                </a:cubicBezTo>
                <a:lnTo>
                  <a:pt x="0" y="18433"/>
                </a:lnTo>
                <a:cubicBezTo>
                  <a:pt x="0" y="19030"/>
                  <a:pt x="482" y="19523"/>
                  <a:pt x="1079" y="19523"/>
                </a:cubicBezTo>
                <a:lnTo>
                  <a:pt x="13830" y="19523"/>
                </a:lnTo>
                <a:cubicBezTo>
                  <a:pt x="14427" y="19523"/>
                  <a:pt x="14909" y="19030"/>
                  <a:pt x="14909" y="18433"/>
                </a:cubicBezTo>
                <a:cubicBezTo>
                  <a:pt x="14900" y="16071"/>
                  <a:pt x="15052" y="14005"/>
                  <a:pt x="15043" y="11643"/>
                </a:cubicBezTo>
                <a:cubicBezTo>
                  <a:pt x="15440" y="10556"/>
                  <a:pt x="20413" y="10479"/>
                  <a:pt x="20413" y="10065"/>
                </a:cubicBezTo>
                <a:cubicBezTo>
                  <a:pt x="20413" y="9651"/>
                  <a:pt x="16242" y="9718"/>
                  <a:pt x="14963" y="8715"/>
                </a:cubicBezTo>
                <a:cubicBezTo>
                  <a:pt x="14967" y="7231"/>
                  <a:pt x="15081" y="2556"/>
                  <a:pt x="14909" y="1079"/>
                </a:cubicBezTo>
                <a:cubicBezTo>
                  <a:pt x="14909" y="489"/>
                  <a:pt x="14438" y="0"/>
                  <a:pt x="13851" y="0"/>
                </a:cubicBezTo>
                <a:cubicBezTo>
                  <a:pt x="13844" y="0"/>
                  <a:pt x="13837" y="0"/>
                  <a:pt x="13830" y="1"/>
                </a:cubicBezTo>
                <a:lnTo>
                  <a:pt x="9916" y="1"/>
                </a:lnTo>
                <a:close/>
              </a:path>
            </a:pathLst>
          </a:custGeom>
          <a:solidFill>
            <a:schemeClr val="accent2">
              <a:alpha val="30196"/>
            </a:schemeClr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endParaRPr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34E3D2-8ED5-444D-9628-7E813FB4B921}"/>
              </a:ext>
            </a:extLst>
          </p:cNvPr>
          <p:cNvSpPr txBox="1"/>
          <p:nvPr/>
        </p:nvSpPr>
        <p:spPr>
          <a:xfrm>
            <a:off x="10343877" y="11262324"/>
            <a:ext cx="18865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name</a:t>
            </a:r>
            <a:endParaRPr lang="en-US" sz="4800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A7D5D4-4642-4982-91B6-E840EB6AE11B}"/>
              </a:ext>
            </a:extLst>
          </p:cNvPr>
          <p:cNvSpPr txBox="1"/>
          <p:nvPr/>
        </p:nvSpPr>
        <p:spPr>
          <a:xfrm>
            <a:off x="19754052" y="8744672"/>
            <a:ext cx="21649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5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value</a:t>
            </a:r>
            <a:endParaRPr lang="en-US" sz="4800" b="1" dirty="0">
              <a:solidFill>
                <a:schemeClr val="accent5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6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 animBg="1"/>
      <p:bldP spid="7" grpId="0" animBg="1"/>
      <p:bldP spid="4" grpId="0" animBg="1"/>
      <p:bldP spid="8" grpId="0"/>
      <p:bldP spid="10" grpId="0" animBg="1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AB591B-3612-4497-95B6-0036682C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- Examples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73227-C946-47F6-AB50-A4E663A17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5" y="3266636"/>
            <a:ext cx="13855647" cy="9436162"/>
          </a:xfrm>
        </p:spPr>
        <p:txBody>
          <a:bodyPr>
            <a:normAutofit/>
          </a:bodyPr>
          <a:lstStyle/>
          <a:p>
            <a:r>
              <a:rPr lang="en-US" b="1" dirty="0"/>
              <a:t>We assign different data based on the type of the variable.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b="1" dirty="0"/>
              <a:t>int</a:t>
            </a:r>
            <a:r>
              <a:rPr lang="en-US" dirty="0"/>
              <a:t> number = </a:t>
            </a:r>
            <a:r>
              <a:rPr lang="en-US" dirty="0">
                <a:solidFill>
                  <a:schemeClr val="accent6"/>
                </a:solidFill>
              </a:rPr>
              <a:t>100</a:t>
            </a:r>
            <a:r>
              <a:rPr lang="en-US" dirty="0"/>
              <a:t>;</a:t>
            </a:r>
            <a:endParaRPr lang="en-US" b="1" dirty="0"/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b="1" dirty="0"/>
              <a:t>long</a:t>
            </a:r>
            <a:r>
              <a:rPr lang="en-US" dirty="0"/>
              <a:t> bigNumber = </a:t>
            </a:r>
            <a:r>
              <a:rPr lang="en-US" dirty="0">
                <a:solidFill>
                  <a:schemeClr val="accent6"/>
                </a:solidFill>
              </a:rPr>
              <a:t>70 0</a:t>
            </a:r>
            <a:r>
              <a:rPr lang="bg-BG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0 000 0</a:t>
            </a:r>
            <a:r>
              <a:rPr lang="bg-BG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0</a:t>
            </a:r>
            <a:r>
              <a:rPr lang="en-US" dirty="0"/>
              <a:t>;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b="1" dirty="0"/>
              <a:t>double</a:t>
            </a:r>
            <a:r>
              <a:rPr lang="en-US" dirty="0"/>
              <a:t> floatingPoint = </a:t>
            </a:r>
            <a:r>
              <a:rPr lang="en-US" dirty="0">
                <a:solidFill>
                  <a:schemeClr val="accent6"/>
                </a:solidFill>
              </a:rPr>
              <a:t>3.14</a:t>
            </a:r>
            <a:r>
              <a:rPr lang="en-US" dirty="0"/>
              <a:t>;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b="1" dirty="0"/>
              <a:t>String</a:t>
            </a:r>
            <a:r>
              <a:rPr lang="en-US" dirty="0"/>
              <a:t> name = </a:t>
            </a:r>
            <a:r>
              <a:rPr lang="en-US" dirty="0">
                <a:solidFill>
                  <a:schemeClr val="accent6"/>
                </a:solidFill>
              </a:rPr>
              <a:t>"Java"</a:t>
            </a:r>
            <a:r>
              <a:rPr lang="en-US" dirty="0"/>
              <a:t>;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b="1" dirty="0"/>
              <a:t>char</a:t>
            </a:r>
            <a:r>
              <a:rPr lang="en-US" dirty="0"/>
              <a:t> symbol = </a:t>
            </a:r>
            <a:r>
              <a:rPr lang="en-US" dirty="0">
                <a:solidFill>
                  <a:schemeClr val="accent6"/>
                </a:solidFill>
              </a:rPr>
              <a:t>'J'</a:t>
            </a:r>
            <a:r>
              <a:rPr lang="en-US" dirty="0"/>
              <a:t>;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b="1" dirty="0"/>
              <a:t>boolean</a:t>
            </a:r>
            <a:r>
              <a:rPr lang="en-US" dirty="0"/>
              <a:t> isValid = </a:t>
            </a:r>
            <a:r>
              <a:rPr lang="en-US" dirty="0">
                <a:solidFill>
                  <a:schemeClr val="accent6"/>
                </a:solidFill>
              </a:rPr>
              <a:t>true</a:t>
            </a:r>
            <a:r>
              <a:rPr lang="en-US" dirty="0"/>
              <a:t>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6F6538-830B-44BF-9728-E00530C2D94B}"/>
              </a:ext>
            </a:extLst>
          </p:cNvPr>
          <p:cNvGrpSpPr/>
          <p:nvPr/>
        </p:nvGrpSpPr>
        <p:grpSpPr>
          <a:xfrm>
            <a:off x="17037405" y="7721173"/>
            <a:ext cx="5347962" cy="6262100"/>
            <a:chOff x="562626" y="1587824"/>
            <a:chExt cx="2674155" cy="3131254"/>
          </a:xfrm>
        </p:grpSpPr>
        <p:sp>
          <p:nvSpPr>
            <p:cNvPr id="6" name="Shape">
              <a:extLst>
                <a:ext uri="{FF2B5EF4-FFF2-40B4-BE49-F238E27FC236}">
                  <a16:creationId xmlns:a16="http://schemas.microsoft.com/office/drawing/2014/main" id="{68925D16-943A-4B19-8190-5DB8D52F4D3A}"/>
                </a:ext>
              </a:extLst>
            </p:cNvPr>
            <p:cNvSpPr/>
            <p:nvPr/>
          </p:nvSpPr>
          <p:spPr>
            <a:xfrm flipH="1">
              <a:off x="799094" y="1855123"/>
              <a:ext cx="1045959" cy="1699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674"/>
                  </a:lnTo>
                  <a:lnTo>
                    <a:pt x="21600" y="21600"/>
                  </a:lnTo>
                  <a:lnTo>
                    <a:pt x="0" y="18926"/>
                  </a:lnTo>
                  <a:close/>
                </a:path>
              </a:pathLst>
            </a:custGeom>
            <a:solidFill>
              <a:srgbClr val="C55A11"/>
            </a:solidFill>
            <a:ln w="12700">
              <a:miter lim="400000"/>
            </a:ln>
          </p:spPr>
          <p:txBody>
            <a:bodyPr lIns="76195" tIns="76195" rIns="76195" bIns="7619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6000" dirty="0"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8D332817-B99F-4E0D-A12B-63FB658C8144}"/>
                </a:ext>
              </a:extLst>
            </p:cNvPr>
            <p:cNvSpPr/>
            <p:nvPr/>
          </p:nvSpPr>
          <p:spPr>
            <a:xfrm>
              <a:off x="562626" y="1615512"/>
              <a:ext cx="1286282" cy="452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522"/>
                  </a:moveTo>
                  <a:lnTo>
                    <a:pt x="17585" y="0"/>
                  </a:lnTo>
                  <a:lnTo>
                    <a:pt x="21600" y="11544"/>
                  </a:lnTo>
                  <a:lnTo>
                    <a:pt x="4015" y="21600"/>
                  </a:lnTo>
                  <a:lnTo>
                    <a:pt x="0" y="4522"/>
                  </a:lnTo>
                  <a:lnTo>
                    <a:pt x="0" y="452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76195" tIns="76195" rIns="76195" bIns="7619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6000" dirty="0"/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id="{57EAEF87-5D06-43DC-9BE2-188D80199169}"/>
                </a:ext>
              </a:extLst>
            </p:cNvPr>
            <p:cNvSpPr/>
            <p:nvPr/>
          </p:nvSpPr>
          <p:spPr>
            <a:xfrm>
              <a:off x="1845172" y="1848284"/>
              <a:ext cx="1190402" cy="1699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674"/>
                  </a:lnTo>
                  <a:lnTo>
                    <a:pt x="21600" y="21600"/>
                  </a:lnTo>
                  <a:lnTo>
                    <a:pt x="0" y="1892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>
              <a:miter lim="400000"/>
            </a:ln>
          </p:spPr>
          <p:txBody>
            <a:bodyPr lIns="76195" tIns="76195" rIns="76195" bIns="7619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6000" dirty="0"/>
            </a:p>
          </p:txBody>
        </p:sp>
        <p:sp>
          <p:nvSpPr>
            <p:cNvPr id="9" name="Shape">
              <a:extLst>
                <a:ext uri="{FF2B5EF4-FFF2-40B4-BE49-F238E27FC236}">
                  <a16:creationId xmlns:a16="http://schemas.microsoft.com/office/drawing/2014/main" id="{4C08F349-04A4-4158-8708-E0644233787F}"/>
                </a:ext>
              </a:extLst>
            </p:cNvPr>
            <p:cNvSpPr/>
            <p:nvPr/>
          </p:nvSpPr>
          <p:spPr>
            <a:xfrm>
              <a:off x="1838430" y="1587824"/>
              <a:ext cx="1398351" cy="476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70" y="0"/>
                  </a:moveTo>
                  <a:lnTo>
                    <a:pt x="21600" y="5471"/>
                  </a:lnTo>
                  <a:lnTo>
                    <a:pt x="18369" y="21600"/>
                  </a:lnTo>
                  <a:lnTo>
                    <a:pt x="0" y="12125"/>
                  </a:lnTo>
                  <a:lnTo>
                    <a:pt x="2770" y="0"/>
                  </a:lnTo>
                  <a:lnTo>
                    <a:pt x="277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76195" tIns="76195" rIns="76195" bIns="7619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6000" dirty="0"/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73818E4B-DB11-47C8-BEB5-61300C44C9F9}"/>
                </a:ext>
              </a:extLst>
            </p:cNvPr>
            <p:cNvSpPr/>
            <p:nvPr/>
          </p:nvSpPr>
          <p:spPr>
            <a:xfrm>
              <a:off x="1987854" y="2059966"/>
              <a:ext cx="1045959" cy="170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2670"/>
                  </a:lnTo>
                  <a:lnTo>
                    <a:pt x="0" y="21600"/>
                  </a:lnTo>
                  <a:lnTo>
                    <a:pt x="21600" y="1893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76195" tIns="76195" rIns="76195" bIns="7619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6000" dirty="0"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E4123D52-EA48-4BF8-B0D7-DC799DEE4241}"/>
                </a:ext>
              </a:extLst>
            </p:cNvPr>
            <p:cNvSpPr/>
            <p:nvPr/>
          </p:nvSpPr>
          <p:spPr>
            <a:xfrm>
              <a:off x="1994595" y="2059967"/>
              <a:ext cx="1190402" cy="688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54" y="21600"/>
                  </a:moveTo>
                  <a:lnTo>
                    <a:pt x="21600" y="12421"/>
                  </a:lnTo>
                  <a:lnTo>
                    <a:pt x="19002" y="0"/>
                  </a:lnTo>
                  <a:lnTo>
                    <a:pt x="0" y="6601"/>
                  </a:lnTo>
                  <a:lnTo>
                    <a:pt x="3254" y="21600"/>
                  </a:lnTo>
                  <a:lnTo>
                    <a:pt x="3254" y="2160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76195" tIns="76195" rIns="76195" bIns="7619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6000" dirty="0"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C3F9983A-A8E4-41EF-B5FE-3E7A4D024188}"/>
                </a:ext>
              </a:extLst>
            </p:cNvPr>
            <p:cNvSpPr/>
            <p:nvPr/>
          </p:nvSpPr>
          <p:spPr>
            <a:xfrm>
              <a:off x="799212" y="2059966"/>
              <a:ext cx="1190402" cy="1699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674"/>
                  </a:lnTo>
                  <a:lnTo>
                    <a:pt x="21600" y="21600"/>
                  </a:lnTo>
                  <a:lnTo>
                    <a:pt x="0" y="18926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76195" tIns="76195" rIns="76195" bIns="7619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6000" dirty="0"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936DF2BD-242F-4792-959B-1B47000DBE5A}"/>
                </a:ext>
              </a:extLst>
            </p:cNvPr>
            <p:cNvSpPr/>
            <p:nvPr/>
          </p:nvSpPr>
          <p:spPr>
            <a:xfrm rot="1193864" flipV="1">
              <a:off x="636523" y="2032878"/>
              <a:ext cx="1270876" cy="675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086" y="3803"/>
                  </a:lnTo>
                  <a:lnTo>
                    <a:pt x="21600" y="21600"/>
                  </a:lnTo>
                  <a:lnTo>
                    <a:pt x="1514" y="1501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76195" tIns="76195" rIns="76195" bIns="7619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6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E37AA04-DCD8-44B0-A34A-FF433434923A}"/>
                </a:ext>
              </a:extLst>
            </p:cNvPr>
            <p:cNvSpPr txBox="1"/>
            <p:nvPr/>
          </p:nvSpPr>
          <p:spPr>
            <a:xfrm>
              <a:off x="877486" y="2456901"/>
              <a:ext cx="1038414" cy="22621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isometricOffAxis2Left"/>
                <a:lightRig rig="threePt" dir="t"/>
              </a:scene3d>
            </a:bodyPr>
            <a:lstStyle/>
            <a:p>
              <a:r>
                <a:rPr lang="en-US" sz="14399" dirty="0">
                  <a:solidFill>
                    <a:srgbClr val="FEF6F0"/>
                  </a:solidFill>
                  <a:latin typeface="Phenomena Bold" panose="00000800000000000000" pitchFamily="50" charset="-52"/>
                </a:rPr>
                <a:t>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002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CFA0-C7C0-4E47-8CC8-9B237A65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33428-2EA0-4B0B-B7A2-AF88AE8ACC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Printing Numbers.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1" dirty="0"/>
              <a:t>Create a variable of type "int".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1" dirty="0"/>
              <a:t>Assign it a value of 100.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1" dirty="0"/>
              <a:t>Print the value of the variable.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1" dirty="0"/>
              <a:t>Repeat with type "double", with a value of 3.14.</a:t>
            </a:r>
          </a:p>
          <a:p>
            <a:endParaRPr lang="en-US" b="1" dirty="0"/>
          </a:p>
          <a:p>
            <a:r>
              <a:rPr lang="en-US" dirty="0"/>
              <a:t>*Tip - use the code for printing "Hello, world!" (instead of the text in parentheses, use the variable name)</a:t>
            </a:r>
          </a:p>
          <a:p>
            <a:r>
              <a:rPr lang="en-US" dirty="0"/>
              <a:t>*Don't forget the ";", to end the command.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5487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F1C0D16F-23BB-4179-B0B3-7B4EB6DE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55CB17-F52B-406C-BBBF-C3008E1CB015}"/>
              </a:ext>
            </a:extLst>
          </p:cNvPr>
          <p:cNvGrpSpPr/>
          <p:nvPr/>
        </p:nvGrpSpPr>
        <p:grpSpPr>
          <a:xfrm>
            <a:off x="2174034" y="2780857"/>
            <a:ext cx="3404500" cy="2972260"/>
            <a:chOff x="759115" y="1338128"/>
            <a:chExt cx="703262" cy="613975"/>
          </a:xfrm>
        </p:grpSpPr>
        <p:sp>
          <p:nvSpPr>
            <p:cNvPr id="7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4E66EF01-3035-43D1-AD93-C58CEB8AE6AC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948AFF-3196-410C-AA97-74CAA188AE43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B5DB26D-1DBF-4967-87D7-EBB7F32199DF}"/>
              </a:ext>
            </a:extLst>
          </p:cNvPr>
          <p:cNvSpPr txBox="1"/>
          <p:nvPr/>
        </p:nvSpPr>
        <p:spPr>
          <a:xfrm>
            <a:off x="5907154" y="3557848"/>
            <a:ext cx="112886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Course Introduction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22B585-0713-4A97-85A5-4CE35241AF43}"/>
              </a:ext>
            </a:extLst>
          </p:cNvPr>
          <p:cNvGrpSpPr/>
          <p:nvPr/>
        </p:nvGrpSpPr>
        <p:grpSpPr>
          <a:xfrm>
            <a:off x="2174038" y="6094087"/>
            <a:ext cx="3404496" cy="2972263"/>
            <a:chOff x="761807" y="2099096"/>
            <a:chExt cx="703261" cy="613975"/>
          </a:xfrm>
        </p:grpSpPr>
        <p:sp>
          <p:nvSpPr>
            <p:cNvPr id="11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5E4B6A86-7E69-4535-AA65-56678CBE839A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CF9C6D-4A8E-4299-9121-BCEEAB7924AC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latin typeface="Phenomena Black" panose="00000A00000000000000" pitchFamily="50" charset="-52"/>
                </a:rPr>
                <a:t>2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7A72A38-E778-460E-ACFA-B837A87CAD1B}"/>
              </a:ext>
            </a:extLst>
          </p:cNvPr>
          <p:cNvSpPr txBox="1"/>
          <p:nvPr/>
        </p:nvSpPr>
        <p:spPr>
          <a:xfrm>
            <a:off x="5907155" y="6836011"/>
            <a:ext cx="14141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Data Types and Variables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F23B6D-6F0C-4DE1-A806-F2AE564FB8CB}"/>
              </a:ext>
            </a:extLst>
          </p:cNvPr>
          <p:cNvGrpSpPr/>
          <p:nvPr/>
        </p:nvGrpSpPr>
        <p:grpSpPr>
          <a:xfrm>
            <a:off x="2152651" y="9487731"/>
            <a:ext cx="3493755" cy="2972260"/>
            <a:chOff x="756722" y="2811160"/>
            <a:chExt cx="721699" cy="613975"/>
          </a:xfrm>
        </p:grpSpPr>
        <p:sp>
          <p:nvSpPr>
            <p:cNvPr id="15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D7DA2FD2-2D46-4A01-BE8C-D9341741F868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6CED7B-1794-4496-9377-2DAAF3B6D4FA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4030532-50E0-4D10-B6E5-53D8EC83672B}"/>
              </a:ext>
            </a:extLst>
          </p:cNvPr>
          <p:cNvSpPr txBox="1"/>
          <p:nvPr/>
        </p:nvSpPr>
        <p:spPr>
          <a:xfrm>
            <a:off x="5907154" y="10266026"/>
            <a:ext cx="13503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User Input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4F5101-3C69-E16E-494F-55439D9D69EC}"/>
              </a:ext>
            </a:extLst>
          </p:cNvPr>
          <p:cNvGrpSpPr/>
          <p:nvPr/>
        </p:nvGrpSpPr>
        <p:grpSpPr>
          <a:xfrm>
            <a:off x="-4104846" y="2780857"/>
            <a:ext cx="3404500" cy="2972260"/>
            <a:chOff x="759115" y="1338128"/>
            <a:chExt cx="703262" cy="613975"/>
          </a:xfrm>
        </p:grpSpPr>
        <p:sp>
          <p:nvSpPr>
            <p:cNvPr id="24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8B8F12B5-22C5-1CE3-78D9-4A4642169B7B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E1D08E2-57F6-E33E-C0DD-C3C16F5174AF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04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D434EE9-EC53-CE70-10C0-DDFC0FD77E4E}"/>
              </a:ext>
            </a:extLst>
          </p:cNvPr>
          <p:cNvGrpSpPr/>
          <p:nvPr/>
        </p:nvGrpSpPr>
        <p:grpSpPr>
          <a:xfrm>
            <a:off x="-6512762" y="6094087"/>
            <a:ext cx="3404496" cy="2972263"/>
            <a:chOff x="761807" y="2099096"/>
            <a:chExt cx="703261" cy="613975"/>
          </a:xfrm>
        </p:grpSpPr>
        <p:sp>
          <p:nvSpPr>
            <p:cNvPr id="27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A94309AB-0CB3-BADE-D8D9-549865D5C341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3538EA7-AACF-3ECF-9A0C-6901241A7E6A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05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5EE7DFD-146C-BE23-A3F3-E24506D0C032}"/>
              </a:ext>
            </a:extLst>
          </p:cNvPr>
          <p:cNvGrpSpPr/>
          <p:nvPr/>
        </p:nvGrpSpPr>
        <p:grpSpPr>
          <a:xfrm>
            <a:off x="-9094469" y="9487731"/>
            <a:ext cx="3493755" cy="2972260"/>
            <a:chOff x="756722" y="2811160"/>
            <a:chExt cx="721699" cy="613975"/>
          </a:xfrm>
        </p:grpSpPr>
        <p:sp>
          <p:nvSpPr>
            <p:cNvPr id="30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35A07728-7D88-9B02-3528-8C4F74942DE2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C807E2-3D96-0499-E5F7-E52EB75C71D5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06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7085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700F425-FFB5-49FE-809C-D51592F1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902F6D-59E7-40EF-BF67-E26ABD91C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public class Main {</a:t>
            </a:r>
          </a:p>
          <a:p>
            <a:r>
              <a:rPr lang="en-US" sz="6000" dirty="0">
                <a:solidFill>
                  <a:schemeClr val="tx1"/>
                </a:solidFill>
              </a:rPr>
              <a:t>    public static void main(String[] args) {</a:t>
            </a:r>
          </a:p>
          <a:p>
            <a:r>
              <a:rPr lang="en-US" sz="6000" dirty="0">
                <a:solidFill>
                  <a:schemeClr val="tx1"/>
                </a:solidFill>
              </a:rPr>
              <a:t>	   int </a:t>
            </a:r>
            <a:r>
              <a:rPr lang="en-US" sz="6000" b="1" dirty="0">
                <a:solidFill>
                  <a:schemeClr val="tx1"/>
                </a:solidFill>
              </a:rPr>
              <a:t>number</a:t>
            </a:r>
            <a:r>
              <a:rPr lang="en-US" sz="6000" dirty="0">
                <a:solidFill>
                  <a:schemeClr val="tx1"/>
                </a:solidFill>
              </a:rPr>
              <a:t> = 100;</a:t>
            </a:r>
          </a:p>
          <a:p>
            <a:endParaRPr lang="en-US" sz="6000" dirty="0">
              <a:solidFill>
                <a:schemeClr val="tx1"/>
              </a:solidFill>
            </a:endParaRPr>
          </a:p>
          <a:p>
            <a:r>
              <a:rPr lang="en-US" sz="6000" dirty="0">
                <a:solidFill>
                  <a:schemeClr val="tx1"/>
                </a:solidFill>
              </a:rPr>
              <a:t>        System.</a:t>
            </a:r>
            <a:r>
              <a:rPr lang="en-US" sz="6000" i="1" dirty="0">
                <a:solidFill>
                  <a:schemeClr val="tx1"/>
                </a:solidFill>
              </a:rPr>
              <a:t>out</a:t>
            </a:r>
            <a:r>
              <a:rPr lang="en-US" sz="6000" dirty="0">
                <a:solidFill>
                  <a:schemeClr val="tx1"/>
                </a:solidFill>
              </a:rPr>
              <a:t>.println(</a:t>
            </a:r>
            <a:r>
              <a:rPr lang="en-US" sz="6000" b="1" dirty="0">
                <a:solidFill>
                  <a:schemeClr val="tx1"/>
                </a:solidFill>
              </a:rPr>
              <a:t>number</a:t>
            </a:r>
            <a:r>
              <a:rPr lang="en-US" sz="6000" dirty="0">
                <a:solidFill>
                  <a:schemeClr val="tx1"/>
                </a:solidFill>
              </a:rPr>
              <a:t>);</a:t>
            </a:r>
          </a:p>
          <a:p>
            <a:r>
              <a:rPr lang="en-US" sz="6000" dirty="0">
                <a:solidFill>
                  <a:schemeClr val="tx1"/>
                </a:solidFill>
              </a:rPr>
              <a:t>        </a:t>
            </a:r>
          </a:p>
          <a:p>
            <a:r>
              <a:rPr lang="en-US" sz="600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6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721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1BDDA-B23A-20D1-1505-8B0AE6FB3E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User Input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5BEFB-9FCB-1B4B-4E47-0A7E400D2B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4D7349-89C7-0152-3FFA-F97D8A8E6D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Reading from the Console</a:t>
            </a:r>
          </a:p>
        </p:txBody>
      </p:sp>
    </p:spTree>
    <p:extLst>
      <p:ext uri="{BB962C8B-B14F-4D97-AF65-F5344CB8AC3E}">
        <p14:creationId xmlns:p14="http://schemas.microsoft.com/office/powerpoint/2010/main" val="213685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C2C72A-FBDC-4372-8F99-1B780359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6DB291-9B53-4B31-AADA-9727CFAE65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read user input from the console.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Store the data in a variable.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Work with the data and modify it.</a:t>
            </a:r>
          </a:p>
          <a:p>
            <a:endParaRPr lang="en-US" dirty="0"/>
          </a:p>
          <a:p>
            <a:r>
              <a:rPr lang="en-US" dirty="0"/>
              <a:t>Everything in the console is text.</a:t>
            </a:r>
          </a:p>
          <a:p>
            <a:r>
              <a:rPr lang="en-US" dirty="0"/>
              <a:t>We need to create a reader: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read different types, we need to explicitly specify commands for them.</a:t>
            </a:r>
            <a:endParaRPr lang="bg-BG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3997F89-C352-4692-9676-03063F1EC233}"/>
              </a:ext>
            </a:extLst>
          </p:cNvPr>
          <p:cNvSpPr txBox="1">
            <a:spLocks/>
          </p:cNvSpPr>
          <p:nvPr/>
        </p:nvSpPr>
        <p:spPr>
          <a:xfrm>
            <a:off x="4137047" y="9081715"/>
            <a:ext cx="16575011" cy="127888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 anchor="ctr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5600" dirty="0"/>
              <a:t>Scanner scanner = </a:t>
            </a:r>
            <a:r>
              <a:rPr lang="en-US" sz="5600" b="1" dirty="0">
                <a:solidFill>
                  <a:schemeClr val="accent2"/>
                </a:solidFill>
              </a:rPr>
              <a:t>new</a:t>
            </a:r>
            <a:r>
              <a:rPr lang="en-US" sz="5600" dirty="0"/>
              <a:t> Scanner(System.</a:t>
            </a:r>
            <a:r>
              <a:rPr lang="en-US" sz="5600" i="1" dirty="0">
                <a:solidFill>
                  <a:srgbClr val="7030A0"/>
                </a:solidFill>
              </a:rPr>
              <a:t>in</a:t>
            </a:r>
            <a:r>
              <a:rPr lang="en-US" sz="5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7868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B9B73-729B-49D9-BC52-2E59AFA4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Different 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577E0-38F3-47F9-8573-B51BC498D5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2" y="2805026"/>
            <a:ext cx="21496526" cy="1278881"/>
          </a:xfrm>
        </p:spPr>
        <p:txBody>
          <a:bodyPr/>
          <a:lstStyle/>
          <a:p>
            <a:r>
              <a:rPr lang="en-US" dirty="0"/>
              <a:t>Reading from the console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DF9B378-B992-46E4-A734-F3828C73321C}"/>
              </a:ext>
            </a:extLst>
          </p:cNvPr>
          <p:cNvSpPr txBox="1">
            <a:spLocks/>
          </p:cNvSpPr>
          <p:nvPr/>
        </p:nvSpPr>
        <p:spPr>
          <a:xfrm>
            <a:off x="1676293" y="3793065"/>
            <a:ext cx="20305978" cy="127888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 anchor="ctr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5600" b="1" dirty="0">
                <a:solidFill>
                  <a:schemeClr val="accent2"/>
                </a:solidFill>
              </a:rPr>
              <a:t>String</a:t>
            </a:r>
            <a:r>
              <a:rPr lang="en-US" sz="5600" dirty="0"/>
              <a:t> text = scanner.nextLine();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D846B7E-0873-4315-AC5D-E25623ADBF53}"/>
              </a:ext>
            </a:extLst>
          </p:cNvPr>
          <p:cNvSpPr txBox="1">
            <a:spLocks/>
          </p:cNvSpPr>
          <p:nvPr/>
        </p:nvSpPr>
        <p:spPr>
          <a:xfrm>
            <a:off x="1676292" y="5384394"/>
            <a:ext cx="21496526" cy="1278881"/>
          </a:xfrm>
          <a:prstGeom prst="rect">
            <a:avLst/>
          </a:prstGeom>
        </p:spPr>
        <p:txBody>
          <a:bodyPr vert="horz" lIns="182868" tIns="91434" rIns="182868" bIns="91434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600" dirty="0"/>
              <a:t>Reading a character from the console: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1D5678-F2CA-4956-A25C-B396399F41D4}"/>
              </a:ext>
            </a:extLst>
          </p:cNvPr>
          <p:cNvSpPr txBox="1">
            <a:spLocks/>
          </p:cNvSpPr>
          <p:nvPr/>
        </p:nvSpPr>
        <p:spPr>
          <a:xfrm>
            <a:off x="1676291" y="6364240"/>
            <a:ext cx="20305978" cy="127888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 anchor="ctr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5600" b="1" dirty="0">
                <a:solidFill>
                  <a:schemeClr val="accent2"/>
                </a:solidFill>
              </a:rPr>
              <a:t>char</a:t>
            </a:r>
            <a:r>
              <a:rPr lang="en-US" sz="5600" dirty="0"/>
              <a:t> symbol = scanner.nextLine().charAt(0);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085B2B0-7EA6-4B94-AB28-E2BC6C1F5B84}"/>
              </a:ext>
            </a:extLst>
          </p:cNvPr>
          <p:cNvSpPr txBox="1">
            <a:spLocks/>
          </p:cNvSpPr>
          <p:nvPr/>
        </p:nvSpPr>
        <p:spPr>
          <a:xfrm>
            <a:off x="1676292" y="8063099"/>
            <a:ext cx="21496526" cy="1278881"/>
          </a:xfrm>
          <a:prstGeom prst="rect">
            <a:avLst/>
          </a:prstGeom>
        </p:spPr>
        <p:txBody>
          <a:bodyPr vert="horz" lIns="182868" tIns="91434" rIns="182868" bIns="91434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600" dirty="0"/>
              <a:t>Reading an Integer from the console: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0FA5188-2DC2-4B82-9B8A-0794010EDECB}"/>
              </a:ext>
            </a:extLst>
          </p:cNvPr>
          <p:cNvSpPr txBox="1">
            <a:spLocks/>
          </p:cNvSpPr>
          <p:nvPr/>
        </p:nvSpPr>
        <p:spPr>
          <a:xfrm>
            <a:off x="1676291" y="9059679"/>
            <a:ext cx="20305978" cy="127888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 anchor="ctr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5600" b="1" dirty="0">
                <a:solidFill>
                  <a:schemeClr val="accent2"/>
                </a:solidFill>
              </a:rPr>
              <a:t>int</a:t>
            </a:r>
            <a:r>
              <a:rPr lang="en-US" sz="5600" dirty="0"/>
              <a:t> number = Integer.</a:t>
            </a:r>
            <a:r>
              <a:rPr lang="en-US" sz="5600" i="1" dirty="0"/>
              <a:t>parseInt</a:t>
            </a:r>
            <a:r>
              <a:rPr lang="en-US" sz="5600" dirty="0"/>
              <a:t>(scanner.nextLine());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1E8BB3A-4DCA-4C33-BF2C-E472F35F850E}"/>
              </a:ext>
            </a:extLst>
          </p:cNvPr>
          <p:cNvSpPr txBox="1">
            <a:spLocks/>
          </p:cNvSpPr>
          <p:nvPr/>
        </p:nvSpPr>
        <p:spPr>
          <a:xfrm>
            <a:off x="1676292" y="10604906"/>
            <a:ext cx="21496526" cy="1278881"/>
          </a:xfrm>
          <a:prstGeom prst="rect">
            <a:avLst/>
          </a:prstGeom>
        </p:spPr>
        <p:txBody>
          <a:bodyPr vert="horz" lIns="182868" tIns="91434" rIns="182868" bIns="91434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600" dirty="0"/>
              <a:t>Reading a real number from the console: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F94B397-D4F8-4409-9871-0236C684B258}"/>
              </a:ext>
            </a:extLst>
          </p:cNvPr>
          <p:cNvSpPr txBox="1">
            <a:spLocks/>
          </p:cNvSpPr>
          <p:nvPr/>
        </p:nvSpPr>
        <p:spPr>
          <a:xfrm>
            <a:off x="1676291" y="11601485"/>
            <a:ext cx="20305978" cy="127888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 anchor="ctr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4800" b="1" dirty="0">
                <a:solidFill>
                  <a:schemeClr val="accent2"/>
                </a:solidFill>
              </a:rPr>
              <a:t>double</a:t>
            </a:r>
            <a:r>
              <a:rPr lang="en-US" sz="4800" dirty="0"/>
              <a:t> number = Double.</a:t>
            </a:r>
            <a:r>
              <a:rPr lang="en-US" sz="4800" i="1" dirty="0"/>
              <a:t>parseDouble</a:t>
            </a:r>
            <a:r>
              <a:rPr lang="en-US" sz="4800" dirty="0"/>
              <a:t>(scanner.nextLine());</a:t>
            </a:r>
          </a:p>
        </p:txBody>
      </p:sp>
    </p:spTree>
    <p:extLst>
      <p:ext uri="{BB962C8B-B14F-4D97-AF65-F5344CB8AC3E}">
        <p14:creationId xmlns:p14="http://schemas.microsoft.com/office/powerpoint/2010/main" val="131260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8DF6A-934E-B77A-826C-479FF9FD0D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Output Format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FA886-7A24-7D88-CB8B-4737519599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BF3C16-CB79-02B1-4F08-8E63DFEFA6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Formatting Numbers and Text</a:t>
            </a:r>
          </a:p>
        </p:txBody>
      </p:sp>
    </p:spTree>
    <p:extLst>
      <p:ext uri="{BB962C8B-B14F-4D97-AF65-F5344CB8AC3E}">
        <p14:creationId xmlns:p14="http://schemas.microsoft.com/office/powerpoint/2010/main" val="277169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48BB34-5C08-485B-BFE8-A06B09E5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Format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C1AC22-897A-4D51-ACE3-9AAB3C796F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We can print the data stored in variables to </a:t>
            </a:r>
            <a:br>
              <a:rPr lang="en-US" dirty="0"/>
            </a:br>
            <a:r>
              <a:rPr lang="en-US" dirty="0"/>
              <a:t>the console.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CC05CE-0116-2C4A-6A89-13B07BFEC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629" y="5141549"/>
            <a:ext cx="15349725" cy="646304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6EAFE9-B442-474A-8045-57B3BFA4300A}"/>
              </a:ext>
            </a:extLst>
          </p:cNvPr>
          <p:cNvSpPr/>
          <p:nvPr/>
        </p:nvSpPr>
        <p:spPr>
          <a:xfrm>
            <a:off x="5657865" y="8288346"/>
            <a:ext cx="3909991" cy="915758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3" name="Google Shape;8915;p75">
            <a:extLst>
              <a:ext uri="{FF2B5EF4-FFF2-40B4-BE49-F238E27FC236}">
                <a16:creationId xmlns:a16="http://schemas.microsoft.com/office/drawing/2014/main" id="{21FBF5DF-BA46-49D3-A5EE-3BE8C3B898DC}"/>
              </a:ext>
            </a:extLst>
          </p:cNvPr>
          <p:cNvSpPr/>
          <p:nvPr/>
        </p:nvSpPr>
        <p:spPr>
          <a:xfrm rot="16200000">
            <a:off x="2530594" y="7421895"/>
            <a:ext cx="1468280" cy="2594070"/>
          </a:xfrm>
          <a:custGeom>
            <a:avLst/>
            <a:gdLst>
              <a:gd name="connsiteX0" fmla="*/ 729 w 9996"/>
              <a:gd name="connsiteY0" fmla="*/ 0 h 9998"/>
              <a:gd name="connsiteX1" fmla="*/ 0 w 9996"/>
              <a:gd name="connsiteY1" fmla="*/ 637 h 9998"/>
              <a:gd name="connsiteX2" fmla="*/ 0 w 9996"/>
              <a:gd name="connsiteY2" fmla="*/ 8465 h 9998"/>
              <a:gd name="connsiteX3" fmla="*/ 729 w 9996"/>
              <a:gd name="connsiteY3" fmla="*/ 9102 h 9998"/>
              <a:gd name="connsiteX4" fmla="*/ 4022 w 9996"/>
              <a:gd name="connsiteY4" fmla="*/ 9078 h 9998"/>
              <a:gd name="connsiteX5" fmla="*/ 4997 w 9996"/>
              <a:gd name="connsiteY5" fmla="*/ 9998 h 9998"/>
              <a:gd name="connsiteX6" fmla="*/ 5648 w 9996"/>
              <a:gd name="connsiteY6" fmla="*/ 9102 h 9998"/>
              <a:gd name="connsiteX7" fmla="*/ 9267 w 9996"/>
              <a:gd name="connsiteY7" fmla="*/ 9102 h 9998"/>
              <a:gd name="connsiteX8" fmla="*/ 9309 w 9996"/>
              <a:gd name="connsiteY8" fmla="*/ 9104 h 9998"/>
              <a:gd name="connsiteX9" fmla="*/ 9996 w 9996"/>
              <a:gd name="connsiteY9" fmla="*/ 8465 h 9998"/>
              <a:gd name="connsiteX10" fmla="*/ 9996 w 9996"/>
              <a:gd name="connsiteY10" fmla="*/ 637 h 9998"/>
              <a:gd name="connsiteX11" fmla="*/ 9267 w 9996"/>
              <a:gd name="connsiteY11" fmla="*/ 0 h 9998"/>
              <a:gd name="connsiteX12" fmla="*/ 729 w 9996"/>
              <a:gd name="connsiteY12" fmla="*/ 0 h 9998"/>
              <a:gd name="connsiteX0" fmla="*/ 729 w 10000"/>
              <a:gd name="connsiteY0" fmla="*/ 0 h 10000"/>
              <a:gd name="connsiteX1" fmla="*/ 0 w 10000"/>
              <a:gd name="connsiteY1" fmla="*/ 637 h 10000"/>
              <a:gd name="connsiteX2" fmla="*/ 0 w 10000"/>
              <a:gd name="connsiteY2" fmla="*/ 8467 h 10000"/>
              <a:gd name="connsiteX3" fmla="*/ 729 w 10000"/>
              <a:gd name="connsiteY3" fmla="*/ 9104 h 10000"/>
              <a:gd name="connsiteX4" fmla="*/ 4024 w 10000"/>
              <a:gd name="connsiteY4" fmla="*/ 9080 h 10000"/>
              <a:gd name="connsiteX5" fmla="*/ 4999 w 10000"/>
              <a:gd name="connsiteY5" fmla="*/ 10000 h 10000"/>
              <a:gd name="connsiteX6" fmla="*/ 6034 w 10000"/>
              <a:gd name="connsiteY6" fmla="*/ 9080 h 10000"/>
              <a:gd name="connsiteX7" fmla="*/ 9271 w 10000"/>
              <a:gd name="connsiteY7" fmla="*/ 9104 h 10000"/>
              <a:gd name="connsiteX8" fmla="*/ 9313 w 10000"/>
              <a:gd name="connsiteY8" fmla="*/ 9106 h 10000"/>
              <a:gd name="connsiteX9" fmla="*/ 10000 w 10000"/>
              <a:gd name="connsiteY9" fmla="*/ 8467 h 10000"/>
              <a:gd name="connsiteX10" fmla="*/ 10000 w 10000"/>
              <a:gd name="connsiteY10" fmla="*/ 637 h 10000"/>
              <a:gd name="connsiteX11" fmla="*/ 9271 w 10000"/>
              <a:gd name="connsiteY11" fmla="*/ 0 h 10000"/>
              <a:gd name="connsiteX12" fmla="*/ 729 w 10000"/>
              <a:gd name="connsiteY12" fmla="*/ 0 h 10000"/>
              <a:gd name="connsiteX0" fmla="*/ 729 w 10000"/>
              <a:gd name="connsiteY0" fmla="*/ 0 h 10168"/>
              <a:gd name="connsiteX1" fmla="*/ 0 w 10000"/>
              <a:gd name="connsiteY1" fmla="*/ 637 h 10168"/>
              <a:gd name="connsiteX2" fmla="*/ 0 w 10000"/>
              <a:gd name="connsiteY2" fmla="*/ 8467 h 10168"/>
              <a:gd name="connsiteX3" fmla="*/ 729 w 10000"/>
              <a:gd name="connsiteY3" fmla="*/ 9104 h 10168"/>
              <a:gd name="connsiteX4" fmla="*/ 4024 w 10000"/>
              <a:gd name="connsiteY4" fmla="*/ 9080 h 10168"/>
              <a:gd name="connsiteX5" fmla="*/ 4999 w 10000"/>
              <a:gd name="connsiteY5" fmla="*/ 10168 h 10168"/>
              <a:gd name="connsiteX6" fmla="*/ 6034 w 10000"/>
              <a:gd name="connsiteY6" fmla="*/ 9080 h 10168"/>
              <a:gd name="connsiteX7" fmla="*/ 9271 w 10000"/>
              <a:gd name="connsiteY7" fmla="*/ 9104 h 10168"/>
              <a:gd name="connsiteX8" fmla="*/ 9313 w 10000"/>
              <a:gd name="connsiteY8" fmla="*/ 9106 h 10168"/>
              <a:gd name="connsiteX9" fmla="*/ 10000 w 10000"/>
              <a:gd name="connsiteY9" fmla="*/ 8467 h 10168"/>
              <a:gd name="connsiteX10" fmla="*/ 10000 w 10000"/>
              <a:gd name="connsiteY10" fmla="*/ 637 h 10168"/>
              <a:gd name="connsiteX11" fmla="*/ 9271 w 10000"/>
              <a:gd name="connsiteY11" fmla="*/ 0 h 10168"/>
              <a:gd name="connsiteX12" fmla="*/ 729 w 10000"/>
              <a:gd name="connsiteY12" fmla="*/ 0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10168" extrusionOk="0">
                <a:moveTo>
                  <a:pt x="729" y="0"/>
                </a:moveTo>
                <a:cubicBezTo>
                  <a:pt x="311" y="0"/>
                  <a:pt x="0" y="283"/>
                  <a:pt x="0" y="637"/>
                </a:cubicBezTo>
                <a:lnTo>
                  <a:pt x="0" y="8467"/>
                </a:lnTo>
                <a:cubicBezTo>
                  <a:pt x="0" y="8821"/>
                  <a:pt x="311" y="9104"/>
                  <a:pt x="729" y="9104"/>
                </a:cubicBezTo>
                <a:lnTo>
                  <a:pt x="4024" y="9080"/>
                </a:lnTo>
                <a:lnTo>
                  <a:pt x="4999" y="10168"/>
                </a:lnTo>
                <a:lnTo>
                  <a:pt x="6034" y="9080"/>
                </a:lnTo>
                <a:lnTo>
                  <a:pt x="9271" y="9104"/>
                </a:lnTo>
                <a:cubicBezTo>
                  <a:pt x="9286" y="9106"/>
                  <a:pt x="9298" y="9106"/>
                  <a:pt x="9313" y="9106"/>
                </a:cubicBezTo>
                <a:cubicBezTo>
                  <a:pt x="9685" y="9106"/>
                  <a:pt x="10000" y="8810"/>
                  <a:pt x="10000" y="8467"/>
                </a:cubicBezTo>
                <a:lnTo>
                  <a:pt x="10000" y="637"/>
                </a:lnTo>
                <a:cubicBezTo>
                  <a:pt x="10000" y="283"/>
                  <a:pt x="9662" y="0"/>
                  <a:pt x="9271" y="0"/>
                </a:cubicBezTo>
                <a:lnTo>
                  <a:pt x="729" y="0"/>
                </a:lnTo>
                <a:close/>
              </a:path>
            </a:pathLst>
          </a:custGeom>
          <a:solidFill>
            <a:schemeClr val="accent2">
              <a:alpha val="30196"/>
            </a:schemeClr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endParaRPr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F08668-935A-4148-84EC-B10CD51B871E}"/>
              </a:ext>
            </a:extLst>
          </p:cNvPr>
          <p:cNvSpPr txBox="1"/>
          <p:nvPr/>
        </p:nvSpPr>
        <p:spPr>
          <a:xfrm>
            <a:off x="1927187" y="8047157"/>
            <a:ext cx="259407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Printed Text</a:t>
            </a:r>
            <a:endParaRPr lang="en-US" sz="36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EA84C5-1DFE-4AA0-993D-533037C0BF82}"/>
              </a:ext>
            </a:extLst>
          </p:cNvPr>
          <p:cNvGrpSpPr/>
          <p:nvPr/>
        </p:nvGrpSpPr>
        <p:grpSpPr>
          <a:xfrm>
            <a:off x="4547629" y="8668849"/>
            <a:ext cx="1083865" cy="142642"/>
            <a:chOff x="1544714" y="2346310"/>
            <a:chExt cx="835278" cy="4571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D02D631-A614-4167-8278-4A3AB9051004}"/>
                </a:ext>
              </a:extLst>
            </p:cNvPr>
            <p:cNvCxnSpPr>
              <a:cxnSpLocks/>
            </p:cNvCxnSpPr>
            <p:nvPr/>
          </p:nvCxnSpPr>
          <p:spPr>
            <a:xfrm>
              <a:off x="1544714" y="2370338"/>
              <a:ext cx="788180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859D6F5-65B4-463A-A198-615D3D6EDB91}"/>
                </a:ext>
              </a:extLst>
            </p:cNvPr>
            <p:cNvSpPr/>
            <p:nvPr/>
          </p:nvSpPr>
          <p:spPr>
            <a:xfrm>
              <a:off x="2334273" y="2346310"/>
              <a:ext cx="45719" cy="4571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92850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76901-4FF4-4E8E-88F4-9E7832F2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2FB0D-182D-4DF3-A4C1-36D0A685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print using a specific command.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C82440C-8DB5-450B-B37E-6F86241B4B41}"/>
              </a:ext>
            </a:extLst>
          </p:cNvPr>
          <p:cNvSpPr txBox="1">
            <a:spLocks/>
          </p:cNvSpPr>
          <p:nvPr/>
        </p:nvSpPr>
        <p:spPr>
          <a:xfrm>
            <a:off x="2309340" y="4591079"/>
            <a:ext cx="18463952" cy="1279918"/>
          </a:xfrm>
          <a:prstGeom prst="rect">
            <a:avLst/>
          </a:prstGeom>
        </p:spPr>
        <p:txBody>
          <a:bodyPr vert="horz" lIns="182868" tIns="91434" rIns="182868" bIns="91434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sz="5600" dirty="0"/>
              <a:t>Print and download the cursor on the next line: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D1A60EC-79C8-44E1-A33A-E9F57E7E802C}"/>
              </a:ext>
            </a:extLst>
          </p:cNvPr>
          <p:cNvSpPr txBox="1">
            <a:spLocks/>
          </p:cNvSpPr>
          <p:nvPr/>
        </p:nvSpPr>
        <p:spPr>
          <a:xfrm>
            <a:off x="2309340" y="5579119"/>
            <a:ext cx="18463952" cy="127991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 anchor="ctr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5600" dirty="0" err="1"/>
              <a:t>System.</a:t>
            </a:r>
            <a:r>
              <a:rPr lang="en-US" sz="5600" i="1" dirty="0" err="1">
                <a:solidFill>
                  <a:srgbClr val="7030A0"/>
                </a:solidFill>
              </a:rPr>
              <a:t>out</a:t>
            </a:r>
            <a:r>
              <a:rPr lang="en-US" sz="5600" dirty="0" err="1"/>
              <a:t>.println</a:t>
            </a:r>
            <a:r>
              <a:rPr lang="en-US" sz="5600" dirty="0"/>
              <a:t>(</a:t>
            </a:r>
            <a:r>
              <a:rPr lang="en-US" sz="5600" dirty="0">
                <a:solidFill>
                  <a:schemeClr val="accent6"/>
                </a:solidFill>
              </a:rPr>
              <a:t>"Hello, world"</a:t>
            </a:r>
            <a:r>
              <a:rPr lang="en-US" sz="5600" dirty="0"/>
              <a:t>);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F11F4DA-9E1D-479D-B169-6EE5D74765A4}"/>
              </a:ext>
            </a:extLst>
          </p:cNvPr>
          <p:cNvSpPr txBox="1">
            <a:spLocks/>
          </p:cNvSpPr>
          <p:nvPr/>
        </p:nvSpPr>
        <p:spPr>
          <a:xfrm>
            <a:off x="2309340" y="7251180"/>
            <a:ext cx="18463952" cy="1279918"/>
          </a:xfrm>
          <a:prstGeom prst="rect">
            <a:avLst/>
          </a:prstGeom>
        </p:spPr>
        <p:txBody>
          <a:bodyPr vert="horz" lIns="182868" tIns="91434" rIns="182868" bIns="91434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sz="5600" dirty="0"/>
              <a:t>Print and cursor remains on the same line: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8BC028A-F859-4B3E-9663-B847AB29F22D}"/>
              </a:ext>
            </a:extLst>
          </p:cNvPr>
          <p:cNvSpPr txBox="1">
            <a:spLocks/>
          </p:cNvSpPr>
          <p:nvPr/>
        </p:nvSpPr>
        <p:spPr>
          <a:xfrm>
            <a:off x="2309340" y="8239220"/>
            <a:ext cx="18463952" cy="127991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 anchor="ctr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5600" dirty="0" err="1"/>
              <a:t>System.</a:t>
            </a:r>
            <a:r>
              <a:rPr lang="en-US" sz="5600" i="1" dirty="0" err="1">
                <a:solidFill>
                  <a:srgbClr val="7030A0"/>
                </a:solidFill>
              </a:rPr>
              <a:t>out</a:t>
            </a:r>
            <a:r>
              <a:rPr lang="en-US" sz="5600" dirty="0" err="1"/>
              <a:t>.print</a:t>
            </a:r>
            <a:r>
              <a:rPr lang="en-US" sz="5600" dirty="0"/>
              <a:t>(</a:t>
            </a:r>
            <a:r>
              <a:rPr lang="en-US" sz="5600" dirty="0">
                <a:solidFill>
                  <a:schemeClr val="accent6"/>
                </a:solidFill>
              </a:rPr>
              <a:t>"Hello, world"</a:t>
            </a:r>
            <a:r>
              <a:rPr lang="en-US" sz="5600" dirty="0"/>
              <a:t>);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614E43E-33B1-43D8-9D1F-20E0ED0BDF4D}"/>
              </a:ext>
            </a:extLst>
          </p:cNvPr>
          <p:cNvSpPr txBox="1">
            <a:spLocks/>
          </p:cNvSpPr>
          <p:nvPr/>
        </p:nvSpPr>
        <p:spPr>
          <a:xfrm>
            <a:off x="2309340" y="9976989"/>
            <a:ext cx="18463952" cy="1279918"/>
          </a:xfrm>
          <a:prstGeom prst="rect">
            <a:avLst/>
          </a:prstGeom>
        </p:spPr>
        <p:txBody>
          <a:bodyPr vert="horz" lIns="182868" tIns="91434" rIns="182868" bIns="91434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sz="5600" dirty="0"/>
              <a:t>Print variable: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43C0FF7-FEE2-4977-9045-848143765E65}"/>
              </a:ext>
            </a:extLst>
          </p:cNvPr>
          <p:cNvSpPr txBox="1">
            <a:spLocks/>
          </p:cNvSpPr>
          <p:nvPr/>
        </p:nvSpPr>
        <p:spPr>
          <a:xfrm>
            <a:off x="2309340" y="10965028"/>
            <a:ext cx="18463952" cy="127991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 anchor="ctr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5600" dirty="0"/>
              <a:t>System.</a:t>
            </a:r>
            <a:r>
              <a:rPr lang="en-US" sz="5600" i="1" dirty="0">
                <a:solidFill>
                  <a:srgbClr val="7030A0"/>
                </a:solidFill>
              </a:rPr>
              <a:t>out</a:t>
            </a:r>
            <a:r>
              <a:rPr lang="en-US" sz="5600" dirty="0"/>
              <a:t>.println(</a:t>
            </a:r>
            <a:r>
              <a:rPr lang="en-US" sz="5600" b="1" dirty="0"/>
              <a:t>number</a:t>
            </a:r>
            <a:r>
              <a:rPr lang="en-US" sz="5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1600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10" grpId="0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9ADC-0BB7-4A5F-9CBA-E9262348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78871-2B9B-4B57-8537-47EB627042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2" y="3266636"/>
            <a:ext cx="21496526" cy="9439333"/>
          </a:xfrm>
        </p:spPr>
        <p:txBody>
          <a:bodyPr/>
          <a:lstStyle/>
          <a:p>
            <a:r>
              <a:rPr lang="en-US" dirty="0"/>
              <a:t>Using templates:
%s – String 
%c – char 
%d – int / long
%f – double / float</a:t>
            </a:r>
          </a:p>
          <a:p>
            <a:r>
              <a:rPr lang="en-US" dirty="0"/>
              <a:t>
Task:
Write a program that reads from the user city and degrees and displays the following message on the console:
"Today in {town} it is {degrees} degrees."</a:t>
            </a:r>
          </a:p>
        </p:txBody>
      </p:sp>
    </p:spTree>
    <p:extLst>
      <p:ext uri="{BB962C8B-B14F-4D97-AF65-F5344CB8AC3E}">
        <p14:creationId xmlns:p14="http://schemas.microsoft.com/office/powerpoint/2010/main" val="47103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FBD5D-56BA-45E6-BC6A-6F04DDF3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01169-AE6D-4B47-A4C6-B14D172716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9412" y="4446494"/>
            <a:ext cx="20756742" cy="7412242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public static void main(String[] args) {</a:t>
            </a:r>
          </a:p>
          <a:p>
            <a:r>
              <a:rPr lang="en-US" sz="4800" dirty="0">
                <a:solidFill>
                  <a:schemeClr val="tx1"/>
                </a:solidFill>
              </a:rPr>
              <a:t>	Scanner scanner = new Scanner(System.in);</a:t>
            </a:r>
          </a:p>
          <a:p>
            <a:r>
              <a:rPr lang="en-US" sz="4800" dirty="0">
                <a:solidFill>
                  <a:schemeClr val="tx1"/>
                </a:solidFill>
              </a:rPr>
              <a:t>	String town = scanner.nextLine();</a:t>
            </a:r>
          </a:p>
          <a:p>
            <a:r>
              <a:rPr lang="en-US" sz="4800" dirty="0">
                <a:solidFill>
                  <a:schemeClr val="tx1"/>
                </a:solidFill>
              </a:rPr>
              <a:t>     	int degrees = </a:t>
            </a:r>
            <a:r>
              <a:rPr lang="en-US" sz="4800" dirty="0" err="1">
                <a:solidFill>
                  <a:schemeClr val="tx1"/>
                </a:solidFill>
              </a:rPr>
              <a:t>Integer.parseInt</a:t>
            </a:r>
            <a:r>
              <a:rPr lang="en-US" sz="4800" dirty="0">
                <a:solidFill>
                  <a:schemeClr val="tx1"/>
                </a:solidFill>
              </a:rPr>
              <a:t>(</a:t>
            </a:r>
            <a:r>
              <a:rPr lang="en-US" sz="4800" dirty="0" err="1">
                <a:solidFill>
                  <a:schemeClr val="tx1"/>
                </a:solidFill>
              </a:rPr>
              <a:t>scanner.nextLine</a:t>
            </a:r>
            <a:r>
              <a:rPr lang="en-US" sz="4800" dirty="0">
                <a:solidFill>
                  <a:schemeClr val="tx1"/>
                </a:solidFill>
              </a:rPr>
              <a:t>());</a:t>
            </a:r>
          </a:p>
          <a:p>
            <a:r>
              <a:rPr lang="en-US" sz="4800" dirty="0">
                <a:solidFill>
                  <a:schemeClr val="tx1"/>
                </a:solidFill>
              </a:rPr>
              <a:t>	</a:t>
            </a:r>
            <a:r>
              <a:rPr lang="en-US" sz="4800" dirty="0" err="1">
                <a:solidFill>
                  <a:schemeClr val="tx1"/>
                </a:solidFill>
              </a:rPr>
              <a:t>System.</a:t>
            </a:r>
            <a:r>
              <a:rPr lang="en-US" sz="4800" i="1" dirty="0" err="1">
                <a:solidFill>
                  <a:schemeClr val="tx1"/>
                </a:solidFill>
              </a:rPr>
              <a:t>out</a:t>
            </a:r>
            <a:r>
              <a:rPr lang="en-US" sz="4800" dirty="0" err="1">
                <a:solidFill>
                  <a:schemeClr val="tx1"/>
                </a:solidFill>
              </a:rPr>
              <a:t>.printf</a:t>
            </a:r>
            <a:r>
              <a:rPr lang="en-US" sz="4800" dirty="0">
                <a:solidFill>
                  <a:schemeClr val="tx1"/>
                </a:solidFill>
              </a:rPr>
              <a:t>("Today in %s it is %d degrees.", 					town, degrees);</a:t>
            </a:r>
          </a:p>
          <a:p>
            <a:r>
              <a:rPr lang="en-US" sz="48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449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4FE8E-8905-4B93-BD4C-B6ECE403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Rounding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7E54F56-E725-44B8-94AD-EA4EC4C8CE4A}"/>
              </a:ext>
            </a:extLst>
          </p:cNvPr>
          <p:cNvSpPr txBox="1">
            <a:spLocks/>
          </p:cNvSpPr>
          <p:nvPr/>
        </p:nvSpPr>
        <p:spPr>
          <a:xfrm>
            <a:off x="4429100" y="4054218"/>
            <a:ext cx="18743718" cy="1278881"/>
          </a:xfrm>
          <a:prstGeom prst="rect">
            <a:avLst/>
          </a:prstGeom>
        </p:spPr>
        <p:txBody>
          <a:bodyPr vert="horz" lIns="182868" tIns="91434" rIns="182868" bIns="91434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sz="5600" dirty="0"/>
              <a:t>Round to the next (larger) integer: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4453C78-787F-44A4-9861-F11A39C7AEF9}"/>
              </a:ext>
            </a:extLst>
          </p:cNvPr>
          <p:cNvSpPr txBox="1">
            <a:spLocks/>
          </p:cNvSpPr>
          <p:nvPr/>
        </p:nvSpPr>
        <p:spPr>
          <a:xfrm>
            <a:off x="4429100" y="5042258"/>
            <a:ext cx="18743718" cy="127888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 anchor="ctr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5600" dirty="0">
                <a:solidFill>
                  <a:schemeClr val="accent2"/>
                </a:solidFill>
              </a:rPr>
              <a:t>double</a:t>
            </a:r>
            <a:r>
              <a:rPr lang="en-US" sz="5600" dirty="0"/>
              <a:t> up = Math.ceil(3.14); </a:t>
            </a:r>
            <a:r>
              <a:rPr lang="en-US" sz="5600" b="1" dirty="0">
                <a:solidFill>
                  <a:schemeClr val="accent3"/>
                </a:solidFill>
              </a:rPr>
              <a:t>//4.00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3D1D8AE-1D9A-4A17-BD34-AA2989C7039B}"/>
              </a:ext>
            </a:extLst>
          </p:cNvPr>
          <p:cNvSpPr txBox="1">
            <a:spLocks/>
          </p:cNvSpPr>
          <p:nvPr/>
        </p:nvSpPr>
        <p:spPr>
          <a:xfrm>
            <a:off x="4429100" y="6714319"/>
            <a:ext cx="18743718" cy="1278881"/>
          </a:xfrm>
          <a:prstGeom prst="rect">
            <a:avLst/>
          </a:prstGeom>
        </p:spPr>
        <p:txBody>
          <a:bodyPr vert="horz" lIns="182868" tIns="91434" rIns="182868" bIns="91434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sz="5600"/>
              <a:t>Round to the previous (lower) integer:</a:t>
            </a:r>
            <a:endParaRPr lang="en-US" sz="56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17683D4-29FD-4212-A311-F9BA57BDCC21}"/>
              </a:ext>
            </a:extLst>
          </p:cNvPr>
          <p:cNvSpPr txBox="1">
            <a:spLocks/>
          </p:cNvSpPr>
          <p:nvPr/>
        </p:nvSpPr>
        <p:spPr>
          <a:xfrm>
            <a:off x="4429100" y="7702359"/>
            <a:ext cx="18743718" cy="127888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 anchor="ctr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5600" dirty="0">
                <a:solidFill>
                  <a:schemeClr val="accent2"/>
                </a:solidFill>
              </a:rPr>
              <a:t>double</a:t>
            </a:r>
            <a:r>
              <a:rPr lang="en-US" sz="5600" dirty="0"/>
              <a:t> down = Math.floor(3.14); </a:t>
            </a:r>
            <a:r>
              <a:rPr lang="en-US" sz="5600" b="1" dirty="0">
                <a:solidFill>
                  <a:schemeClr val="accent3"/>
                </a:solidFill>
              </a:rPr>
              <a:t>//3.00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B6C338F-FAD6-46C0-86A3-A96354425B37}"/>
              </a:ext>
            </a:extLst>
          </p:cNvPr>
          <p:cNvSpPr txBox="1">
            <a:spLocks/>
          </p:cNvSpPr>
          <p:nvPr/>
        </p:nvSpPr>
        <p:spPr>
          <a:xfrm>
            <a:off x="4429100" y="9440128"/>
            <a:ext cx="18743718" cy="1278881"/>
          </a:xfrm>
          <a:prstGeom prst="rect">
            <a:avLst/>
          </a:prstGeom>
        </p:spPr>
        <p:txBody>
          <a:bodyPr vert="horz" lIns="182868" tIns="91434" rIns="182868" bIns="91434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sz="5600"/>
              <a:t>Print variable:</a:t>
            </a:r>
            <a:endParaRPr lang="en-US" sz="56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5427D9A-A0DE-4BEB-AC36-0487C71F2D72}"/>
              </a:ext>
            </a:extLst>
          </p:cNvPr>
          <p:cNvSpPr txBox="1">
            <a:spLocks/>
          </p:cNvSpPr>
          <p:nvPr/>
        </p:nvSpPr>
        <p:spPr>
          <a:xfrm>
            <a:off x="4429100" y="10428167"/>
            <a:ext cx="18743718" cy="127888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 anchor="ctr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5600" dirty="0"/>
              <a:t>System.</a:t>
            </a:r>
            <a:r>
              <a:rPr lang="en-US" sz="5600" i="1" dirty="0">
                <a:solidFill>
                  <a:srgbClr val="7030A0"/>
                </a:solidFill>
              </a:rPr>
              <a:t>out</a:t>
            </a:r>
            <a:r>
              <a:rPr lang="en-US" sz="5600" dirty="0"/>
              <a:t>.printf(</a:t>
            </a:r>
            <a:r>
              <a:rPr lang="en-US" sz="5600" b="1" dirty="0"/>
              <a:t>"%.3f", </a:t>
            </a:r>
            <a:r>
              <a:rPr lang="en-US" sz="5600" dirty="0"/>
              <a:t>3.14159); </a:t>
            </a:r>
            <a:r>
              <a:rPr lang="en-US" sz="5600" b="1" dirty="0">
                <a:solidFill>
                  <a:schemeClr val="accent3"/>
                </a:solidFill>
              </a:rPr>
              <a:t>//3.142</a:t>
            </a:r>
          </a:p>
        </p:txBody>
      </p:sp>
    </p:spTree>
    <p:extLst>
      <p:ext uri="{BB962C8B-B14F-4D97-AF65-F5344CB8AC3E}">
        <p14:creationId xmlns:p14="http://schemas.microsoft.com/office/powerpoint/2010/main" val="121366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1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F1C0D16F-23BB-4179-B0B3-7B4EB6DE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55CB17-F52B-406C-BBBF-C3008E1CB015}"/>
              </a:ext>
            </a:extLst>
          </p:cNvPr>
          <p:cNvGrpSpPr/>
          <p:nvPr/>
        </p:nvGrpSpPr>
        <p:grpSpPr>
          <a:xfrm>
            <a:off x="2174034" y="2780857"/>
            <a:ext cx="3404500" cy="2972260"/>
            <a:chOff x="759115" y="1338128"/>
            <a:chExt cx="703262" cy="613975"/>
          </a:xfrm>
        </p:grpSpPr>
        <p:sp>
          <p:nvSpPr>
            <p:cNvPr id="7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4E66EF01-3035-43D1-AD93-C58CEB8AE6AC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948AFF-3196-410C-AA97-74CAA188AE43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04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B5DB26D-1DBF-4967-87D7-EBB7F32199DF}"/>
              </a:ext>
            </a:extLst>
          </p:cNvPr>
          <p:cNvSpPr txBox="1"/>
          <p:nvPr/>
        </p:nvSpPr>
        <p:spPr>
          <a:xfrm>
            <a:off x="5907154" y="3557848"/>
            <a:ext cx="112886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Output Format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22B585-0713-4A97-85A5-4CE35241AF43}"/>
              </a:ext>
            </a:extLst>
          </p:cNvPr>
          <p:cNvGrpSpPr/>
          <p:nvPr/>
        </p:nvGrpSpPr>
        <p:grpSpPr>
          <a:xfrm>
            <a:off x="2174038" y="6094087"/>
            <a:ext cx="3404496" cy="2972263"/>
            <a:chOff x="761807" y="2099096"/>
            <a:chExt cx="703261" cy="613975"/>
          </a:xfrm>
        </p:grpSpPr>
        <p:sp>
          <p:nvSpPr>
            <p:cNvPr id="11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5E4B6A86-7E69-4535-AA65-56678CBE839A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CF9C6D-4A8E-4299-9121-BCEEAB7924AC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05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7A72A38-E778-460E-ACFA-B837A87CAD1B}"/>
              </a:ext>
            </a:extLst>
          </p:cNvPr>
          <p:cNvSpPr txBox="1"/>
          <p:nvPr/>
        </p:nvSpPr>
        <p:spPr>
          <a:xfrm>
            <a:off x="5907155" y="6836011"/>
            <a:ext cx="14141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Common Mistakes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F23B6D-6F0C-4DE1-A806-F2AE564FB8CB}"/>
              </a:ext>
            </a:extLst>
          </p:cNvPr>
          <p:cNvGrpSpPr/>
          <p:nvPr/>
        </p:nvGrpSpPr>
        <p:grpSpPr>
          <a:xfrm>
            <a:off x="2152651" y="9487731"/>
            <a:ext cx="3493755" cy="2972260"/>
            <a:chOff x="756722" y="2811160"/>
            <a:chExt cx="721699" cy="613975"/>
          </a:xfrm>
        </p:grpSpPr>
        <p:sp>
          <p:nvSpPr>
            <p:cNvPr id="15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D7DA2FD2-2D46-4A01-BE8C-D9341741F868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6CED7B-1794-4496-9377-2DAAF3B6D4FA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06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4030532-50E0-4D10-B6E5-53D8EC83672B}"/>
              </a:ext>
            </a:extLst>
          </p:cNvPr>
          <p:cNvSpPr txBox="1"/>
          <p:nvPr/>
        </p:nvSpPr>
        <p:spPr>
          <a:xfrm>
            <a:off x="5907154" y="10266026"/>
            <a:ext cx="13503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Operations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46313DC-6967-AE2F-816B-B9B24C1B4A36}"/>
              </a:ext>
            </a:extLst>
          </p:cNvPr>
          <p:cNvGrpSpPr/>
          <p:nvPr/>
        </p:nvGrpSpPr>
        <p:grpSpPr>
          <a:xfrm>
            <a:off x="2174034" y="-10901602"/>
            <a:ext cx="3404500" cy="2972260"/>
            <a:chOff x="759115" y="1338128"/>
            <a:chExt cx="703262" cy="613975"/>
          </a:xfrm>
        </p:grpSpPr>
        <p:sp>
          <p:nvSpPr>
            <p:cNvPr id="6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66AAB32C-5242-E9A3-F615-F0A02EE5C39B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B42CAF6-4448-94C1-AD1F-1C03138FB9F5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04B14B-C551-0CE9-E701-A23C9E04309F}"/>
              </a:ext>
            </a:extLst>
          </p:cNvPr>
          <p:cNvGrpSpPr/>
          <p:nvPr/>
        </p:nvGrpSpPr>
        <p:grpSpPr>
          <a:xfrm>
            <a:off x="2174038" y="-7588372"/>
            <a:ext cx="3404496" cy="2972263"/>
            <a:chOff x="761807" y="2099096"/>
            <a:chExt cx="703261" cy="613975"/>
          </a:xfrm>
        </p:grpSpPr>
        <p:sp>
          <p:nvSpPr>
            <p:cNvPr id="18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2034302A-2F7E-019F-15D2-8AE6EE10F291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876324-C95C-4CCF-897F-4713BA9FF300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latin typeface="Phenomena Black" panose="00000A00000000000000" pitchFamily="50" charset="-52"/>
                </a:rPr>
                <a:t>2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DE8407F-A36A-B1DD-3A05-B569B37904EF}"/>
              </a:ext>
            </a:extLst>
          </p:cNvPr>
          <p:cNvGrpSpPr/>
          <p:nvPr/>
        </p:nvGrpSpPr>
        <p:grpSpPr>
          <a:xfrm>
            <a:off x="2152651" y="-4194728"/>
            <a:ext cx="3493755" cy="2972260"/>
            <a:chOff x="756722" y="2811160"/>
            <a:chExt cx="721699" cy="613975"/>
          </a:xfrm>
        </p:grpSpPr>
        <p:sp>
          <p:nvSpPr>
            <p:cNvPr id="21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D75C7BE2-76A8-91CE-A22C-244912B2E8F9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226CEE-5D2E-F6CF-9281-1BC8AE2456AD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675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A857A-4248-7239-3FDC-0C10F2226D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73BF2-9722-0A85-D7BC-644D88095B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55190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AF729BD-6774-40D6-A3DC-C818C82C6A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844"/>
          <a:stretch/>
        </p:blipFill>
        <p:spPr>
          <a:xfrm>
            <a:off x="1676278" y="9987364"/>
            <a:ext cx="13636082" cy="9757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62CE028-56CE-4BDC-B605-07FB472D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908A46-C299-4127-9B4C-3D4B688088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56"/>
          <a:stretch/>
        </p:blipFill>
        <p:spPr>
          <a:xfrm>
            <a:off x="1676280" y="8438835"/>
            <a:ext cx="13636082" cy="10538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114A7C-252F-4679-B548-7E57B3920D0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16" t="18091" r="-1741" b="14221"/>
          <a:stretch/>
        </p:blipFill>
        <p:spPr>
          <a:xfrm>
            <a:off x="1676277" y="3835684"/>
            <a:ext cx="13636084" cy="10329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DFB496-9F2D-4718-908A-AE79BA34B04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6280" y="5375049"/>
            <a:ext cx="13636086" cy="10509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D65705-F4C8-4912-819E-478CD7F7C24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" r="-1650"/>
          <a:stretch/>
        </p:blipFill>
        <p:spPr>
          <a:xfrm>
            <a:off x="1676284" y="6931238"/>
            <a:ext cx="13636082" cy="10129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69B346-BD60-4A70-857A-E9DB72F83F8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-1165" b="-4168"/>
          <a:stretch/>
        </p:blipFill>
        <p:spPr>
          <a:xfrm>
            <a:off x="1676279" y="11468344"/>
            <a:ext cx="13636080" cy="9757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D925940-1A84-47F1-9B89-F127C5FDC7C9}"/>
              </a:ext>
            </a:extLst>
          </p:cNvPr>
          <p:cNvGrpSpPr/>
          <p:nvPr/>
        </p:nvGrpSpPr>
        <p:grpSpPr>
          <a:xfrm flipH="1">
            <a:off x="15334455" y="4294040"/>
            <a:ext cx="2111515" cy="100575"/>
            <a:chOff x="1109352" y="2343922"/>
            <a:chExt cx="1055826" cy="5029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36D8A1-E68F-4AFA-AC2D-DE60AC2A8B13}"/>
                </a:ext>
              </a:extLst>
            </p:cNvPr>
            <p:cNvCxnSpPr>
              <a:cxnSpLocks/>
            </p:cNvCxnSpPr>
            <p:nvPr/>
          </p:nvCxnSpPr>
          <p:spPr>
            <a:xfrm>
              <a:off x="1109352" y="2370338"/>
              <a:ext cx="1030680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12716E1-82F4-4AA2-A323-3DEE1BA86F17}"/>
                </a:ext>
              </a:extLst>
            </p:cNvPr>
            <p:cNvSpPr/>
            <p:nvPr/>
          </p:nvSpPr>
          <p:spPr>
            <a:xfrm>
              <a:off x="2114887" y="2343922"/>
              <a:ext cx="50291" cy="5029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7EBAF27-A007-4B38-914D-A0F4E45B5ECC}"/>
              </a:ext>
            </a:extLst>
          </p:cNvPr>
          <p:cNvSpPr txBox="1"/>
          <p:nvPr/>
        </p:nvSpPr>
        <p:spPr>
          <a:xfrm>
            <a:off x="15312359" y="4419436"/>
            <a:ext cx="9043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Phenomena Bold" panose="00000800000000000000" pitchFamily="50" charset="0"/>
              </a:rPr>
              <a:t>Outside the "main" method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3B10129-AFC5-4157-8E02-1AC8442A17F6}"/>
              </a:ext>
            </a:extLst>
          </p:cNvPr>
          <p:cNvGrpSpPr/>
          <p:nvPr/>
        </p:nvGrpSpPr>
        <p:grpSpPr>
          <a:xfrm flipH="1">
            <a:off x="15334455" y="5814009"/>
            <a:ext cx="2111515" cy="100575"/>
            <a:chOff x="1109352" y="2343922"/>
            <a:chExt cx="1055826" cy="50291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5D2811E-68D4-4403-8E2E-30B1B0930680}"/>
                </a:ext>
              </a:extLst>
            </p:cNvPr>
            <p:cNvCxnSpPr>
              <a:cxnSpLocks/>
            </p:cNvCxnSpPr>
            <p:nvPr/>
          </p:nvCxnSpPr>
          <p:spPr>
            <a:xfrm>
              <a:off x="1109352" y="2370338"/>
              <a:ext cx="1030680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971168C-03E9-4CEE-9279-28B9228D485D}"/>
                </a:ext>
              </a:extLst>
            </p:cNvPr>
            <p:cNvSpPr/>
            <p:nvPr/>
          </p:nvSpPr>
          <p:spPr>
            <a:xfrm>
              <a:off x="2114887" y="2343922"/>
              <a:ext cx="50291" cy="5029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8B17E61-483B-46F4-B8C9-451AB2082518}"/>
              </a:ext>
            </a:extLst>
          </p:cNvPr>
          <p:cNvSpPr txBox="1"/>
          <p:nvPr/>
        </p:nvSpPr>
        <p:spPr>
          <a:xfrm>
            <a:off x="17410900" y="5485001"/>
            <a:ext cx="5276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Phenomena Bold" panose="00000800000000000000" pitchFamily="50" charset="0"/>
              </a:rPr>
              <a:t>Lack of ";"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8B50C3-83D4-4C6D-9160-05401B21B33B}"/>
              </a:ext>
            </a:extLst>
          </p:cNvPr>
          <p:cNvGrpSpPr/>
          <p:nvPr/>
        </p:nvGrpSpPr>
        <p:grpSpPr>
          <a:xfrm flipH="1">
            <a:off x="15325542" y="7361222"/>
            <a:ext cx="2111515" cy="100575"/>
            <a:chOff x="1109352" y="2343922"/>
            <a:chExt cx="1055826" cy="50291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6EEC4FA-92F9-45CC-814F-AB54FE339E4B}"/>
                </a:ext>
              </a:extLst>
            </p:cNvPr>
            <p:cNvCxnSpPr>
              <a:cxnSpLocks/>
            </p:cNvCxnSpPr>
            <p:nvPr/>
          </p:nvCxnSpPr>
          <p:spPr>
            <a:xfrm>
              <a:off x="1109352" y="2370338"/>
              <a:ext cx="1030680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05AD37-BAC9-4DDE-B6FB-CC4A679AD451}"/>
                </a:ext>
              </a:extLst>
            </p:cNvPr>
            <p:cNvSpPr/>
            <p:nvPr/>
          </p:nvSpPr>
          <p:spPr>
            <a:xfrm>
              <a:off x="2114887" y="2343922"/>
              <a:ext cx="50291" cy="5029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7509553-6935-4D6A-B988-307760212DA7}"/>
              </a:ext>
            </a:extLst>
          </p:cNvPr>
          <p:cNvSpPr txBox="1"/>
          <p:nvPr/>
        </p:nvSpPr>
        <p:spPr>
          <a:xfrm>
            <a:off x="17384223" y="6949872"/>
            <a:ext cx="4967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Phenomena Bold" panose="00000800000000000000" pitchFamily="50" charset="0"/>
              </a:rPr>
              <a:t>Lack of ")"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560AB9-FDBB-4928-B6E1-DFEC39F244ED}"/>
              </a:ext>
            </a:extLst>
          </p:cNvPr>
          <p:cNvGrpSpPr/>
          <p:nvPr/>
        </p:nvGrpSpPr>
        <p:grpSpPr>
          <a:xfrm flipH="1">
            <a:off x="15325542" y="8919273"/>
            <a:ext cx="2111515" cy="100575"/>
            <a:chOff x="1109352" y="2343922"/>
            <a:chExt cx="1055826" cy="50291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00D09F1-9BBB-4AC6-B4E8-5A569B909F4B}"/>
                </a:ext>
              </a:extLst>
            </p:cNvPr>
            <p:cNvCxnSpPr>
              <a:cxnSpLocks/>
            </p:cNvCxnSpPr>
            <p:nvPr/>
          </p:nvCxnSpPr>
          <p:spPr>
            <a:xfrm>
              <a:off x="1109352" y="2370338"/>
              <a:ext cx="1030680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93925B-05EE-41EB-B142-AD612F6D1331}"/>
                </a:ext>
              </a:extLst>
            </p:cNvPr>
            <p:cNvSpPr/>
            <p:nvPr/>
          </p:nvSpPr>
          <p:spPr>
            <a:xfrm>
              <a:off x="2114887" y="2343922"/>
              <a:ext cx="50291" cy="5029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53C0D62-0BB8-4548-9B6C-D130B90472BC}"/>
              </a:ext>
            </a:extLst>
          </p:cNvPr>
          <p:cNvSpPr txBox="1"/>
          <p:nvPr/>
        </p:nvSpPr>
        <p:spPr>
          <a:xfrm>
            <a:off x="17357556" y="8457636"/>
            <a:ext cx="5881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Phenomena Bold" panose="00000800000000000000" pitchFamily="50" charset="0"/>
              </a:rPr>
              <a:t>Lowercase (System)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05C40F2-1052-401F-80EA-3D47D89DAD5E}"/>
              </a:ext>
            </a:extLst>
          </p:cNvPr>
          <p:cNvGrpSpPr/>
          <p:nvPr/>
        </p:nvGrpSpPr>
        <p:grpSpPr>
          <a:xfrm flipH="1">
            <a:off x="15325542" y="11932217"/>
            <a:ext cx="2111515" cy="100575"/>
            <a:chOff x="1109352" y="2343922"/>
            <a:chExt cx="1055826" cy="5029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C4045AF-FC56-48CF-92DB-125DB9E756D7}"/>
                </a:ext>
              </a:extLst>
            </p:cNvPr>
            <p:cNvCxnSpPr>
              <a:cxnSpLocks/>
            </p:cNvCxnSpPr>
            <p:nvPr/>
          </p:nvCxnSpPr>
          <p:spPr>
            <a:xfrm>
              <a:off x="1109352" y="2370338"/>
              <a:ext cx="1030680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9FFB7B3-D27D-4EC0-9748-A95D47CFBC53}"/>
                </a:ext>
              </a:extLst>
            </p:cNvPr>
            <p:cNvSpPr/>
            <p:nvPr/>
          </p:nvSpPr>
          <p:spPr>
            <a:xfrm>
              <a:off x="2114887" y="2343922"/>
              <a:ext cx="50291" cy="5029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C94524C-A551-4E3E-B797-565BCEDFE6BA}"/>
              </a:ext>
            </a:extLst>
          </p:cNvPr>
          <p:cNvSpPr txBox="1"/>
          <p:nvPr/>
        </p:nvSpPr>
        <p:spPr>
          <a:xfrm>
            <a:off x="17384223" y="11520867"/>
            <a:ext cx="4967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Phenomena Bold" panose="00000800000000000000" pitchFamily="50" charset="0"/>
              </a:rPr>
              <a:t>Lack of quotation mark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6B03E9A-3473-4E4E-B460-D79E0565379C}"/>
              </a:ext>
            </a:extLst>
          </p:cNvPr>
          <p:cNvGrpSpPr/>
          <p:nvPr/>
        </p:nvGrpSpPr>
        <p:grpSpPr>
          <a:xfrm flipH="1">
            <a:off x="15325542" y="10411844"/>
            <a:ext cx="2111515" cy="100575"/>
            <a:chOff x="1109352" y="2343922"/>
            <a:chExt cx="1055826" cy="50291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D5F114-6ECB-4858-A045-2155F3960641}"/>
                </a:ext>
              </a:extLst>
            </p:cNvPr>
            <p:cNvCxnSpPr>
              <a:cxnSpLocks/>
            </p:cNvCxnSpPr>
            <p:nvPr/>
          </p:nvCxnSpPr>
          <p:spPr>
            <a:xfrm>
              <a:off x="1109352" y="2370338"/>
              <a:ext cx="1030680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288776E-1588-448A-8C6D-0941F3B4FDD6}"/>
                </a:ext>
              </a:extLst>
            </p:cNvPr>
            <p:cNvSpPr/>
            <p:nvPr/>
          </p:nvSpPr>
          <p:spPr>
            <a:xfrm>
              <a:off x="2114887" y="2343922"/>
              <a:ext cx="50291" cy="5029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FFE9D1A-9828-4381-807F-9ACC3B89E723}"/>
              </a:ext>
            </a:extLst>
          </p:cNvPr>
          <p:cNvSpPr txBox="1"/>
          <p:nvPr/>
        </p:nvSpPr>
        <p:spPr>
          <a:xfrm>
            <a:off x="17384224" y="10000494"/>
            <a:ext cx="51436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Phenomena Bold" panose="00000800000000000000" pitchFamily="50" charset="0"/>
              </a:rPr>
              <a:t>Capital letter (</a:t>
            </a:r>
            <a:r>
              <a:rPr lang="en-US" sz="4800" dirty="0" err="1">
                <a:solidFill>
                  <a:schemeClr val="tx2"/>
                </a:solidFill>
                <a:latin typeface="Phenomena Bold" panose="00000800000000000000" pitchFamily="50" charset="0"/>
              </a:rPr>
              <a:t>println</a:t>
            </a:r>
            <a:r>
              <a:rPr lang="en-US" sz="4800" dirty="0">
                <a:solidFill>
                  <a:schemeClr val="tx2"/>
                </a:solidFill>
                <a:latin typeface="Phenomena Bold" panose="00000800000000000000" pitchFamily="50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029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8" grpId="0"/>
      <p:bldP spid="32" grpId="0"/>
      <p:bldP spid="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B40BB-0771-286A-AC4F-5CF8E8C6BA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D8DD5-3C20-2927-2250-F698483529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06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26AB3E-C810-7C9F-AE46-E44452884B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Operators +, -, *, /</a:t>
            </a:r>
          </a:p>
        </p:txBody>
      </p:sp>
    </p:spTree>
    <p:extLst>
      <p:ext uri="{BB962C8B-B14F-4D97-AF65-F5344CB8AC3E}">
        <p14:creationId xmlns:p14="http://schemas.microsoft.com/office/powerpoint/2010/main" val="27143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72F2AD-FDB7-443B-859D-7FCDEAAA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A44AAA-6CB4-4019-9E4E-BBDF80A4ED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Operations with a number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65F3563-FD14-462A-9E1F-EBF046277658}"/>
              </a:ext>
            </a:extLst>
          </p:cNvPr>
          <p:cNvSpPr txBox="1">
            <a:spLocks/>
          </p:cNvSpPr>
          <p:nvPr/>
        </p:nvSpPr>
        <p:spPr>
          <a:xfrm>
            <a:off x="1676292" y="4425095"/>
            <a:ext cx="21496526" cy="842938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 anchor="ctr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5600" dirty="0">
                <a:solidFill>
                  <a:schemeClr val="accent2"/>
                </a:solidFill>
              </a:rPr>
              <a:t>public static void </a:t>
            </a:r>
            <a:r>
              <a:rPr lang="en-US" sz="5600" dirty="0"/>
              <a:t>main(String[] args) {</a:t>
            </a:r>
          </a:p>
          <a:p>
            <a:r>
              <a:rPr lang="en-US" sz="5600" dirty="0"/>
              <a:t>        </a:t>
            </a:r>
            <a:r>
              <a:rPr lang="en-US" sz="5600" b="1" dirty="0">
                <a:solidFill>
                  <a:schemeClr val="accent2"/>
                </a:solidFill>
              </a:rPr>
              <a:t>int</a:t>
            </a:r>
            <a:r>
              <a:rPr lang="en-US" sz="5600" dirty="0"/>
              <a:t> a = </a:t>
            </a:r>
            <a:r>
              <a:rPr lang="en-US" sz="5600" dirty="0">
                <a:solidFill>
                  <a:schemeClr val="accent2"/>
                </a:solidFill>
              </a:rPr>
              <a:t>10</a:t>
            </a:r>
            <a:r>
              <a:rPr lang="en-US" sz="5600" dirty="0"/>
              <a:t>;</a:t>
            </a:r>
          </a:p>
          <a:p>
            <a:r>
              <a:rPr lang="en-US" sz="5600" dirty="0"/>
              <a:t>        </a:t>
            </a:r>
            <a:r>
              <a:rPr lang="en-US" sz="5600" b="1" dirty="0">
                <a:solidFill>
                  <a:schemeClr val="accent2"/>
                </a:solidFill>
              </a:rPr>
              <a:t>int</a:t>
            </a:r>
            <a:r>
              <a:rPr lang="en-US" sz="5600" dirty="0"/>
              <a:t> b = </a:t>
            </a:r>
            <a:r>
              <a:rPr lang="en-US" sz="5600" dirty="0">
                <a:solidFill>
                  <a:schemeClr val="accent2"/>
                </a:solidFill>
              </a:rPr>
              <a:t>5</a:t>
            </a:r>
            <a:r>
              <a:rPr lang="en-US" sz="5600" dirty="0"/>
              <a:t>;</a:t>
            </a:r>
          </a:p>
          <a:p>
            <a:endParaRPr lang="en-US" sz="5600" dirty="0"/>
          </a:p>
          <a:p>
            <a:r>
              <a:rPr lang="en-US" sz="5600" dirty="0"/>
              <a:t>        System.</a:t>
            </a:r>
            <a:r>
              <a:rPr lang="en-US" sz="5600" i="1" dirty="0">
                <a:solidFill>
                  <a:srgbClr val="7030A0"/>
                </a:solidFill>
              </a:rPr>
              <a:t>out</a:t>
            </a:r>
            <a:r>
              <a:rPr lang="en-US" sz="5600" dirty="0"/>
              <a:t>.println(a + b);</a:t>
            </a:r>
            <a:r>
              <a:rPr lang="bg-BG" sz="5600" dirty="0"/>
              <a:t> </a:t>
            </a:r>
            <a:r>
              <a:rPr lang="bg-BG" sz="5600" b="1" dirty="0">
                <a:solidFill>
                  <a:schemeClr val="accent3"/>
                </a:solidFill>
              </a:rPr>
              <a:t>//</a:t>
            </a:r>
            <a:r>
              <a:rPr lang="bg-BG" sz="5600" b="1" dirty="0">
                <a:solidFill>
                  <a:srgbClr val="A5A5A5"/>
                </a:solidFill>
              </a:rPr>
              <a:t>15</a:t>
            </a:r>
            <a:endParaRPr lang="en-US" sz="5600" b="1" dirty="0">
              <a:solidFill>
                <a:srgbClr val="A5A5A5"/>
              </a:solidFill>
            </a:endParaRPr>
          </a:p>
          <a:p>
            <a:r>
              <a:rPr lang="en-US" sz="5600" dirty="0"/>
              <a:t>        System.</a:t>
            </a:r>
            <a:r>
              <a:rPr lang="en-US" sz="5600" i="1" dirty="0">
                <a:solidFill>
                  <a:srgbClr val="7030A0"/>
                </a:solidFill>
              </a:rPr>
              <a:t>out</a:t>
            </a:r>
            <a:r>
              <a:rPr lang="en-US" sz="5600" dirty="0"/>
              <a:t>.println(a - b);</a:t>
            </a:r>
            <a:r>
              <a:rPr lang="bg-BG" sz="5600" dirty="0"/>
              <a:t> </a:t>
            </a:r>
            <a:r>
              <a:rPr lang="bg-BG" sz="5600" b="1" dirty="0">
                <a:solidFill>
                  <a:schemeClr val="accent3"/>
                </a:solidFill>
              </a:rPr>
              <a:t>//5</a:t>
            </a:r>
            <a:endParaRPr lang="en-US" sz="5600" b="1" dirty="0">
              <a:solidFill>
                <a:schemeClr val="accent3"/>
              </a:solidFill>
            </a:endParaRPr>
          </a:p>
          <a:p>
            <a:r>
              <a:rPr lang="en-US" sz="5600" dirty="0"/>
              <a:t>        System.</a:t>
            </a:r>
            <a:r>
              <a:rPr lang="en-US" sz="5600" i="1" dirty="0">
                <a:solidFill>
                  <a:srgbClr val="7030A0"/>
                </a:solidFill>
              </a:rPr>
              <a:t>out</a:t>
            </a:r>
            <a:r>
              <a:rPr lang="en-US" sz="5600" dirty="0"/>
              <a:t>.println(a * b);</a:t>
            </a:r>
            <a:r>
              <a:rPr lang="bg-BG" sz="5600" dirty="0"/>
              <a:t> </a:t>
            </a:r>
            <a:r>
              <a:rPr lang="bg-BG" sz="5600" b="1" dirty="0">
                <a:solidFill>
                  <a:schemeClr val="accent3"/>
                </a:solidFill>
              </a:rPr>
              <a:t>//50</a:t>
            </a:r>
            <a:endParaRPr lang="en-US" sz="5600" b="1" dirty="0">
              <a:solidFill>
                <a:schemeClr val="accent3"/>
              </a:solidFill>
            </a:endParaRPr>
          </a:p>
          <a:p>
            <a:r>
              <a:rPr lang="en-US" sz="5600" dirty="0"/>
              <a:t>        System.</a:t>
            </a:r>
            <a:r>
              <a:rPr lang="en-US" sz="5600" i="1" dirty="0">
                <a:solidFill>
                  <a:srgbClr val="7030A0"/>
                </a:solidFill>
              </a:rPr>
              <a:t>out</a:t>
            </a:r>
            <a:r>
              <a:rPr lang="en-US" sz="5600" dirty="0"/>
              <a:t>.println(a / b);</a:t>
            </a:r>
            <a:r>
              <a:rPr lang="bg-BG" sz="5600" dirty="0"/>
              <a:t> </a:t>
            </a:r>
            <a:r>
              <a:rPr lang="bg-BG" sz="5600" b="1" dirty="0">
                <a:solidFill>
                  <a:schemeClr val="accent3"/>
                </a:solidFill>
              </a:rPr>
              <a:t>//2</a:t>
            </a:r>
            <a:endParaRPr lang="en-US" sz="5600" b="1" dirty="0">
              <a:solidFill>
                <a:schemeClr val="accent3"/>
              </a:solidFill>
            </a:endParaRPr>
          </a:p>
          <a:p>
            <a:r>
              <a:rPr lang="en-US" sz="56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73142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1C145-2E69-4DE4-8A5A-0DA3F56A9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07FCE-4E7F-4C08-9E81-6DD64988C9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2" y="2767283"/>
            <a:ext cx="22448876" cy="1158459"/>
          </a:xfrm>
        </p:spPr>
        <p:txBody>
          <a:bodyPr>
            <a:normAutofit/>
          </a:bodyPr>
          <a:lstStyle/>
          <a:p>
            <a:r>
              <a:rPr lang="en-US" sz="5400" b="1" dirty="0"/>
              <a:t>The result can be stored in a variable: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39598C5-5E7C-483D-A9D8-DAAFAA249C11}"/>
              </a:ext>
            </a:extLst>
          </p:cNvPr>
          <p:cNvSpPr txBox="1">
            <a:spLocks/>
          </p:cNvSpPr>
          <p:nvPr/>
        </p:nvSpPr>
        <p:spPr>
          <a:xfrm>
            <a:off x="1676292" y="4425095"/>
            <a:ext cx="21496526" cy="722209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 anchor="ctr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5600" dirty="0"/>
              <a:t>public static void main(String[] args) {</a:t>
            </a:r>
          </a:p>
          <a:p>
            <a:r>
              <a:rPr lang="en-US" sz="5600" dirty="0"/>
              <a:t>        </a:t>
            </a:r>
            <a:r>
              <a:rPr lang="en-US" sz="5600" b="1" dirty="0">
                <a:solidFill>
                  <a:schemeClr val="accent2"/>
                </a:solidFill>
              </a:rPr>
              <a:t>int</a:t>
            </a:r>
            <a:r>
              <a:rPr lang="en-US" sz="5600" dirty="0"/>
              <a:t> a = </a:t>
            </a:r>
            <a:r>
              <a:rPr lang="en-US" sz="5600" dirty="0">
                <a:solidFill>
                  <a:schemeClr val="accent2"/>
                </a:solidFill>
              </a:rPr>
              <a:t>10</a:t>
            </a:r>
            <a:r>
              <a:rPr lang="en-US" sz="5600" dirty="0"/>
              <a:t>;</a:t>
            </a:r>
          </a:p>
          <a:p>
            <a:r>
              <a:rPr lang="en-US" sz="5600" dirty="0"/>
              <a:t>        </a:t>
            </a:r>
            <a:r>
              <a:rPr lang="en-US" sz="5600" b="1" dirty="0">
                <a:solidFill>
                  <a:schemeClr val="accent2"/>
                </a:solidFill>
              </a:rPr>
              <a:t>int</a:t>
            </a:r>
            <a:r>
              <a:rPr lang="en-US" sz="5600" dirty="0"/>
              <a:t> b = </a:t>
            </a:r>
            <a:r>
              <a:rPr lang="en-US" sz="5600" dirty="0">
                <a:solidFill>
                  <a:schemeClr val="accent2"/>
                </a:solidFill>
              </a:rPr>
              <a:t>5</a:t>
            </a:r>
            <a:r>
              <a:rPr lang="en-US" sz="5600" dirty="0"/>
              <a:t>;</a:t>
            </a:r>
          </a:p>
          <a:p>
            <a:r>
              <a:rPr lang="bg-BG" sz="5600" dirty="0"/>
              <a:t>	   </a:t>
            </a:r>
          </a:p>
          <a:p>
            <a:r>
              <a:rPr lang="bg-BG" sz="5600" dirty="0"/>
              <a:t>	   </a:t>
            </a:r>
            <a:r>
              <a:rPr lang="en-US" sz="5600" dirty="0"/>
              <a:t>				</a:t>
            </a:r>
            <a:r>
              <a:rPr lang="en-US" sz="5600" b="1" dirty="0">
                <a:solidFill>
                  <a:schemeClr val="accent2"/>
                </a:solidFill>
              </a:rPr>
              <a:t>int</a:t>
            </a:r>
            <a:r>
              <a:rPr lang="en-US" sz="5600" dirty="0"/>
              <a:t> sum = </a:t>
            </a:r>
            <a:r>
              <a:rPr lang="en-US" sz="5600" dirty="0">
                <a:solidFill>
                  <a:schemeClr val="accent2"/>
                </a:solidFill>
              </a:rPr>
              <a:t>a + b</a:t>
            </a:r>
            <a:r>
              <a:rPr lang="en-US" sz="5600" dirty="0"/>
              <a:t>;</a:t>
            </a:r>
          </a:p>
          <a:p>
            <a:r>
              <a:rPr lang="en-US" sz="5600" dirty="0"/>
              <a:t>        </a:t>
            </a:r>
            <a:endParaRPr lang="en-US" sz="5600" b="1" dirty="0">
              <a:solidFill>
                <a:schemeClr val="accent3"/>
              </a:solidFill>
            </a:endParaRPr>
          </a:p>
          <a:p>
            <a:r>
              <a:rPr lang="en-US" sz="5600" dirty="0"/>
              <a:t>        System.</a:t>
            </a:r>
            <a:r>
              <a:rPr lang="en-US" sz="5600" i="1" dirty="0">
                <a:solidFill>
                  <a:srgbClr val="7030A0"/>
                </a:solidFill>
              </a:rPr>
              <a:t>out</a:t>
            </a:r>
            <a:r>
              <a:rPr lang="en-US" sz="5600" dirty="0"/>
              <a:t>.println(</a:t>
            </a:r>
            <a:r>
              <a:rPr lang="en-US" sz="5600" b="1" dirty="0"/>
              <a:t>sum</a:t>
            </a:r>
            <a:r>
              <a:rPr lang="en-US" sz="5600" dirty="0"/>
              <a:t>);</a:t>
            </a:r>
            <a:r>
              <a:rPr lang="bg-BG" sz="5600" dirty="0"/>
              <a:t> </a:t>
            </a:r>
            <a:r>
              <a:rPr lang="bg-BG" sz="5600" b="1" dirty="0">
                <a:solidFill>
                  <a:schemeClr val="accent3"/>
                </a:solidFill>
              </a:rPr>
              <a:t>//</a:t>
            </a:r>
            <a:r>
              <a:rPr lang="en-US" sz="5600" b="1" dirty="0">
                <a:solidFill>
                  <a:schemeClr val="accent3"/>
                </a:solidFill>
              </a:rPr>
              <a:t>1</a:t>
            </a:r>
            <a:r>
              <a:rPr lang="bg-BG" sz="5600" b="1" dirty="0">
                <a:solidFill>
                  <a:schemeClr val="accent3"/>
                </a:solidFill>
              </a:rPr>
              <a:t>5</a:t>
            </a:r>
            <a:endParaRPr lang="en-US" sz="5600" b="1" dirty="0">
              <a:solidFill>
                <a:schemeClr val="accent3"/>
              </a:solidFill>
            </a:endParaRPr>
          </a:p>
          <a:p>
            <a:r>
              <a:rPr lang="en-US" sz="5600" dirty="0"/>
              <a:t>}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B4D7F6E-F369-469D-B395-0C7511999088}"/>
              </a:ext>
            </a:extLst>
          </p:cNvPr>
          <p:cNvSpPr txBox="1">
            <a:spLocks/>
          </p:cNvSpPr>
          <p:nvPr/>
        </p:nvSpPr>
        <p:spPr>
          <a:xfrm>
            <a:off x="1676292" y="12093424"/>
            <a:ext cx="21496526" cy="1158459"/>
          </a:xfrm>
          <a:prstGeom prst="rect">
            <a:avLst/>
          </a:prstGeom>
        </p:spPr>
        <p:txBody>
          <a:bodyPr vert="horz" lIns="182868" tIns="91434" rIns="182868" bIns="91434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600" dirty="0"/>
              <a:t>*The variable must be the same type so we don't lose data</a:t>
            </a:r>
            <a:endParaRPr lang="en-US" sz="5600" i="1" dirty="0"/>
          </a:p>
        </p:txBody>
      </p:sp>
    </p:spTree>
    <p:extLst>
      <p:ext uri="{BB962C8B-B14F-4D97-AF65-F5344CB8AC3E}">
        <p14:creationId xmlns:p14="http://schemas.microsoft.com/office/powerpoint/2010/main" val="31093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E2652-D5C5-419F-A108-C4F0E35C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9AC69-3ACB-46D5-97A9-B72A043D34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dirty="0"/>
              <a:t>Division with integer and real number</a:t>
            </a:r>
            <a:endParaRPr lang="bg-BG" dirty="0"/>
          </a:p>
          <a:p>
            <a:pPr marL="914354" indent="-914354">
              <a:buFont typeface="Arial" panose="020B0604020202020204" pitchFamily="34" charset="0"/>
              <a:buChar char="•"/>
            </a:pPr>
            <a:endParaRPr lang="bg-BG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dirty="0"/>
              <a:t>Division with 0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BB2C9D9-CAC7-4442-AE01-215A8A5D125A}"/>
              </a:ext>
            </a:extLst>
          </p:cNvPr>
          <p:cNvSpPr txBox="1">
            <a:spLocks/>
          </p:cNvSpPr>
          <p:nvPr/>
        </p:nvSpPr>
        <p:spPr>
          <a:xfrm>
            <a:off x="4392683" y="4425097"/>
            <a:ext cx="16539501" cy="2432904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 anchor="ctr">
            <a:normAutofit fontScale="92500" lnSpcReduction="100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5600" b="1" dirty="0">
                <a:solidFill>
                  <a:schemeClr val="accent2"/>
                </a:solidFill>
              </a:rPr>
              <a:t>int</a:t>
            </a:r>
            <a:r>
              <a:rPr lang="en-US" sz="5600" dirty="0"/>
              <a:t> num = </a:t>
            </a:r>
            <a:r>
              <a:rPr lang="bg-BG" sz="5600" dirty="0">
                <a:solidFill>
                  <a:schemeClr val="accent2"/>
                </a:solidFill>
              </a:rPr>
              <a:t>7</a:t>
            </a:r>
            <a:r>
              <a:rPr lang="en-US" sz="5600" dirty="0"/>
              <a:t>;</a:t>
            </a:r>
          </a:p>
          <a:p>
            <a:r>
              <a:rPr lang="en-US" sz="5600" dirty="0"/>
              <a:t>System.</a:t>
            </a:r>
            <a:r>
              <a:rPr lang="en-US" sz="5600" i="1" dirty="0">
                <a:solidFill>
                  <a:srgbClr val="7030A0"/>
                </a:solidFill>
              </a:rPr>
              <a:t>out</a:t>
            </a:r>
            <a:r>
              <a:rPr lang="en-US" sz="5600" dirty="0"/>
              <a:t>.println(num </a:t>
            </a:r>
            <a:r>
              <a:rPr lang="bg-BG" sz="5600" dirty="0"/>
              <a:t>/</a:t>
            </a:r>
            <a:r>
              <a:rPr lang="en-US" sz="5600" dirty="0"/>
              <a:t> 2);</a:t>
            </a:r>
            <a:r>
              <a:rPr lang="bg-BG" sz="5600" dirty="0"/>
              <a:t> </a:t>
            </a:r>
            <a:r>
              <a:rPr lang="bg-BG" sz="5600" b="1" dirty="0">
                <a:solidFill>
                  <a:schemeClr val="accent3"/>
                </a:solidFill>
              </a:rPr>
              <a:t>//3</a:t>
            </a:r>
            <a:endParaRPr lang="en-US" sz="5600" b="1" dirty="0">
              <a:solidFill>
                <a:schemeClr val="accent3"/>
              </a:solidFill>
            </a:endParaRPr>
          </a:p>
          <a:p>
            <a:r>
              <a:rPr lang="en-US" sz="5600" dirty="0"/>
              <a:t>System.</a:t>
            </a:r>
            <a:r>
              <a:rPr lang="en-US" sz="5600" i="1" dirty="0">
                <a:solidFill>
                  <a:srgbClr val="7030A0"/>
                </a:solidFill>
              </a:rPr>
              <a:t>out</a:t>
            </a:r>
            <a:r>
              <a:rPr lang="en-US" sz="5600" dirty="0"/>
              <a:t>.println(num </a:t>
            </a:r>
            <a:r>
              <a:rPr lang="bg-BG" sz="5600" dirty="0"/>
              <a:t>/</a:t>
            </a:r>
            <a:r>
              <a:rPr lang="en-US" sz="5600" dirty="0"/>
              <a:t> 2.0);</a:t>
            </a:r>
            <a:r>
              <a:rPr lang="bg-BG" sz="5600" dirty="0"/>
              <a:t> </a:t>
            </a:r>
            <a:r>
              <a:rPr lang="bg-BG" sz="5600" b="1" dirty="0">
                <a:solidFill>
                  <a:schemeClr val="accent3"/>
                </a:solidFill>
              </a:rPr>
              <a:t>//3</a:t>
            </a:r>
            <a:r>
              <a:rPr lang="en-US" sz="5600" b="1" dirty="0">
                <a:solidFill>
                  <a:schemeClr val="accent3"/>
                </a:solidFill>
              </a:rPr>
              <a:t>.5	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77A0C09-B51E-4EE9-96DA-3C31E7A283C9}"/>
              </a:ext>
            </a:extLst>
          </p:cNvPr>
          <p:cNvSpPr txBox="1">
            <a:spLocks/>
          </p:cNvSpPr>
          <p:nvPr/>
        </p:nvSpPr>
        <p:spPr>
          <a:xfrm>
            <a:off x="4392683" y="8563948"/>
            <a:ext cx="16539501" cy="442140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 anchor="ctr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5600" b="1" dirty="0">
                <a:solidFill>
                  <a:schemeClr val="accent2"/>
                </a:solidFill>
              </a:rPr>
              <a:t>int</a:t>
            </a:r>
            <a:r>
              <a:rPr lang="en-US" sz="5600" dirty="0"/>
              <a:t> num = </a:t>
            </a:r>
            <a:r>
              <a:rPr lang="bg-BG" sz="5600" dirty="0">
                <a:solidFill>
                  <a:schemeClr val="accent2"/>
                </a:solidFill>
              </a:rPr>
              <a:t>7</a:t>
            </a:r>
            <a:r>
              <a:rPr lang="en-US" sz="5600" dirty="0"/>
              <a:t>;</a:t>
            </a:r>
          </a:p>
          <a:p>
            <a:r>
              <a:rPr lang="en-US" sz="5600" dirty="0"/>
              <a:t>System.</a:t>
            </a:r>
            <a:r>
              <a:rPr lang="en-US" sz="5600" i="1" dirty="0">
                <a:solidFill>
                  <a:srgbClr val="7030A0"/>
                </a:solidFill>
              </a:rPr>
              <a:t>out</a:t>
            </a:r>
            <a:r>
              <a:rPr lang="en-US" sz="5600" dirty="0"/>
              <a:t>.println(num </a:t>
            </a:r>
            <a:r>
              <a:rPr lang="bg-BG" sz="5600" dirty="0"/>
              <a:t>/</a:t>
            </a:r>
            <a:r>
              <a:rPr lang="en-US" sz="5600" dirty="0"/>
              <a:t> 0);</a:t>
            </a:r>
            <a:r>
              <a:rPr lang="bg-BG" sz="5600" dirty="0"/>
              <a:t> </a:t>
            </a:r>
            <a:r>
              <a:rPr lang="en-US" sz="5600" dirty="0"/>
              <a:t>  </a:t>
            </a:r>
            <a:r>
              <a:rPr lang="bg-BG" sz="5600" b="1" dirty="0">
                <a:solidFill>
                  <a:schemeClr val="accent3"/>
                </a:solidFill>
              </a:rPr>
              <a:t>//</a:t>
            </a:r>
            <a:r>
              <a:rPr lang="en-US" sz="5600" b="1" dirty="0">
                <a:solidFill>
                  <a:schemeClr val="accent3"/>
                </a:solidFill>
              </a:rPr>
              <a:t>Error</a:t>
            </a:r>
            <a:endParaRPr lang="bg-BG" sz="5600" b="1" dirty="0">
              <a:solidFill>
                <a:schemeClr val="accent3"/>
              </a:solidFill>
            </a:endParaRPr>
          </a:p>
          <a:p>
            <a:r>
              <a:rPr lang="en-US" sz="5600" dirty="0"/>
              <a:t>System.</a:t>
            </a:r>
            <a:r>
              <a:rPr lang="en-US" sz="5600" i="1" dirty="0">
                <a:solidFill>
                  <a:srgbClr val="7030A0"/>
                </a:solidFill>
              </a:rPr>
              <a:t>out</a:t>
            </a:r>
            <a:r>
              <a:rPr lang="en-US" sz="5600" dirty="0"/>
              <a:t>.println(num </a:t>
            </a:r>
            <a:r>
              <a:rPr lang="bg-BG" sz="5600" dirty="0"/>
              <a:t>/</a:t>
            </a:r>
            <a:r>
              <a:rPr lang="en-US" sz="5600" dirty="0"/>
              <a:t> 0</a:t>
            </a:r>
            <a:r>
              <a:rPr lang="bg-BG" sz="5600" dirty="0"/>
              <a:t>0,</a:t>
            </a:r>
            <a:r>
              <a:rPr lang="en-US" sz="5600" dirty="0"/>
              <a:t>);</a:t>
            </a:r>
            <a:r>
              <a:rPr lang="bg-BG" sz="5600" dirty="0"/>
              <a:t> </a:t>
            </a:r>
            <a:r>
              <a:rPr lang="bg-BG" sz="5600" b="1" dirty="0">
                <a:solidFill>
                  <a:schemeClr val="accent3"/>
                </a:solidFill>
              </a:rPr>
              <a:t>//</a:t>
            </a:r>
            <a:r>
              <a:rPr lang="en-US" sz="5600" b="1" dirty="0">
                <a:solidFill>
                  <a:schemeClr val="accent3"/>
                </a:solidFill>
              </a:rPr>
              <a:t>Infinity</a:t>
            </a:r>
          </a:p>
          <a:p>
            <a:r>
              <a:rPr lang="en-US" sz="5600" dirty="0"/>
              <a:t>System.</a:t>
            </a:r>
            <a:r>
              <a:rPr lang="en-US" sz="5600" i="1" dirty="0">
                <a:solidFill>
                  <a:srgbClr val="7030A0"/>
                </a:solidFill>
              </a:rPr>
              <a:t>out</a:t>
            </a:r>
            <a:r>
              <a:rPr lang="en-US" sz="5600" dirty="0"/>
              <a:t>.println(0.0 </a:t>
            </a:r>
            <a:r>
              <a:rPr lang="bg-BG" sz="5600" dirty="0"/>
              <a:t>/</a:t>
            </a:r>
            <a:r>
              <a:rPr lang="en-US" sz="5600" dirty="0"/>
              <a:t> 0</a:t>
            </a:r>
            <a:r>
              <a:rPr lang="bg-BG" sz="5600" dirty="0"/>
              <a:t>0,</a:t>
            </a:r>
            <a:r>
              <a:rPr lang="en-US" sz="5600" dirty="0"/>
              <a:t>);</a:t>
            </a:r>
            <a:r>
              <a:rPr lang="bg-BG" sz="5600" dirty="0"/>
              <a:t> </a:t>
            </a:r>
            <a:r>
              <a:rPr lang="bg-BG" sz="5600" b="1" dirty="0">
                <a:solidFill>
                  <a:schemeClr val="accent3"/>
                </a:solidFill>
              </a:rPr>
              <a:t>//</a:t>
            </a:r>
            <a:r>
              <a:rPr lang="en-US" sz="5600" b="1" dirty="0">
                <a:solidFill>
                  <a:schemeClr val="accent3"/>
                </a:solidFill>
              </a:rPr>
              <a:t>NaN</a:t>
            </a:r>
          </a:p>
        </p:txBody>
      </p:sp>
    </p:spTree>
    <p:extLst>
      <p:ext uri="{BB962C8B-B14F-4D97-AF65-F5344CB8AC3E}">
        <p14:creationId xmlns:p14="http://schemas.microsoft.com/office/powerpoint/2010/main" val="358547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95592-7BD2-48B5-BF9C-9C21D5D8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7FE59-F2EB-4320-9DFF-6B35A30AFD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2" y="2819539"/>
            <a:ext cx="21496526" cy="1605561"/>
          </a:xfrm>
        </p:spPr>
        <p:txBody>
          <a:bodyPr>
            <a:normAutofit/>
          </a:bodyPr>
          <a:lstStyle/>
          <a:p>
            <a:r>
              <a:rPr lang="en-US" sz="5400" dirty="0"/>
              <a:t>Concatenating text with an operator " + " is </a:t>
            </a:r>
            <a:br>
              <a:rPr lang="en-US" sz="5400" dirty="0"/>
            </a:br>
            <a:r>
              <a:rPr lang="en-US" sz="5400" dirty="0"/>
              <a:t>called concatenation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1273862-2EE4-48A6-A823-BB9C9028C844}"/>
              </a:ext>
            </a:extLst>
          </p:cNvPr>
          <p:cNvSpPr txBox="1">
            <a:spLocks/>
          </p:cNvSpPr>
          <p:nvPr/>
        </p:nvSpPr>
        <p:spPr>
          <a:xfrm>
            <a:off x="1676292" y="4835951"/>
            <a:ext cx="21496526" cy="4044097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 anchor="ctr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5600" dirty="0"/>
              <a:t>Scanner scanner = </a:t>
            </a:r>
            <a:r>
              <a:rPr lang="en-US" sz="5600" b="1" dirty="0">
                <a:solidFill>
                  <a:schemeClr val="accent2"/>
                </a:solidFill>
              </a:rPr>
              <a:t>new</a:t>
            </a:r>
            <a:r>
              <a:rPr lang="en-US" sz="5600" dirty="0"/>
              <a:t> Scanner(System.</a:t>
            </a:r>
            <a:r>
              <a:rPr lang="en-US" sz="5600" i="1" dirty="0">
                <a:solidFill>
                  <a:srgbClr val="7030A0"/>
                </a:solidFill>
              </a:rPr>
              <a:t>in</a:t>
            </a:r>
            <a:r>
              <a:rPr lang="en-US" sz="5600" dirty="0"/>
              <a:t>);</a:t>
            </a:r>
          </a:p>
          <a:p>
            <a:r>
              <a:rPr lang="en-US" sz="5600" dirty="0"/>
              <a:t>String name = scanner.nextLine();</a:t>
            </a:r>
          </a:p>
          <a:p>
            <a:endParaRPr lang="en-US" sz="5600" dirty="0"/>
          </a:p>
          <a:p>
            <a:r>
              <a:rPr lang="en-US" sz="5600" dirty="0"/>
              <a:t>System.</a:t>
            </a:r>
            <a:r>
              <a:rPr lang="en-US" sz="5600" i="1" dirty="0">
                <a:solidFill>
                  <a:srgbClr val="7030A0"/>
                </a:solidFill>
              </a:rPr>
              <a:t>out</a:t>
            </a:r>
            <a:r>
              <a:rPr lang="en-US" sz="5600" dirty="0"/>
              <a:t>.println(</a:t>
            </a:r>
            <a:r>
              <a:rPr lang="en-US" sz="5600" dirty="0">
                <a:solidFill>
                  <a:schemeClr val="accent6"/>
                </a:solidFill>
              </a:rPr>
              <a:t>"Hello, "</a:t>
            </a:r>
            <a:r>
              <a:rPr lang="en-US" sz="5600" dirty="0"/>
              <a:t> + name);	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8E5B837-1E27-4A24-83BD-BDE78669B292}"/>
              </a:ext>
            </a:extLst>
          </p:cNvPr>
          <p:cNvSpPr txBox="1">
            <a:spLocks/>
          </p:cNvSpPr>
          <p:nvPr/>
        </p:nvSpPr>
        <p:spPr>
          <a:xfrm>
            <a:off x="1676292" y="9113646"/>
            <a:ext cx="8390330" cy="3729663"/>
          </a:xfrm>
          <a:prstGeom prst="rect">
            <a:avLst/>
          </a:prstGeom>
        </p:spPr>
        <p:txBody>
          <a:bodyPr vert="horz" lIns="182868" tIns="91434" rIns="182868" bIns="91434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5600" dirty="0"/>
              <a:t>The result is a combination of the two texts.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4BF31F-58C6-C1D7-5BD9-E34036BE7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823" y="9113646"/>
            <a:ext cx="9925388" cy="434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3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9E417-4AFA-4E86-B6E7-D3283597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9101C-3999-4FC8-9464-3A5F3E6AC2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Concatenation of text and number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5AF0945-76D5-466B-A383-CEFCE0F1B4E9}"/>
              </a:ext>
            </a:extLst>
          </p:cNvPr>
          <p:cNvSpPr txBox="1">
            <a:spLocks/>
          </p:cNvSpPr>
          <p:nvPr/>
        </p:nvSpPr>
        <p:spPr>
          <a:xfrm>
            <a:off x="2639290" y="4425097"/>
            <a:ext cx="20533527" cy="5054293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 anchor="ctr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5600" dirty="0"/>
              <a:t>double a = 3.14;</a:t>
            </a:r>
          </a:p>
          <a:p>
            <a:r>
              <a:rPr lang="en-US" sz="5600" dirty="0"/>
              <a:t>double b = 5.35;</a:t>
            </a:r>
          </a:p>
          <a:p>
            <a:endParaRPr lang="en-US" sz="5600" dirty="0"/>
          </a:p>
          <a:p>
            <a:r>
              <a:rPr lang="en-US" sz="5600" dirty="0"/>
              <a:t>System.</a:t>
            </a:r>
            <a:r>
              <a:rPr lang="en-US" sz="5600" i="1" dirty="0">
                <a:solidFill>
                  <a:srgbClr val="7030A0"/>
                </a:solidFill>
              </a:rPr>
              <a:t>out</a:t>
            </a:r>
            <a:r>
              <a:rPr lang="en-US" sz="5600" dirty="0"/>
              <a:t>.println(</a:t>
            </a:r>
            <a:r>
              <a:rPr lang="en-US" sz="5600" dirty="0">
                <a:solidFill>
                  <a:schemeClr val="accent6"/>
                </a:solidFill>
              </a:rPr>
              <a:t>"The sum is: "</a:t>
            </a:r>
            <a:r>
              <a:rPr lang="en-US" sz="5600" dirty="0"/>
              <a:t> + a + b);</a:t>
            </a:r>
          </a:p>
        </p:txBody>
      </p:sp>
    </p:spTree>
    <p:extLst>
      <p:ext uri="{BB962C8B-B14F-4D97-AF65-F5344CB8AC3E}">
        <p14:creationId xmlns:p14="http://schemas.microsoft.com/office/powerpoint/2010/main" val="366005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33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EF47D27-9414-4C95-90D7-119DFCEF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850" y="730252"/>
            <a:ext cx="15915144" cy="1680440"/>
          </a:xfrm>
        </p:spPr>
        <p:txBody>
          <a:bodyPr/>
          <a:lstStyle/>
          <a:p>
            <a:r>
              <a:rPr lang="en-US" dirty="0"/>
              <a:t>Alen Paunov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F8B1720-A89E-4F9F-94F0-201ECD0201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15401" y="3905596"/>
            <a:ext cx="11396932" cy="8847232"/>
          </a:xfrm>
        </p:spPr>
        <p:txBody>
          <a:bodyPr anchor="t"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sz="4400" dirty="0"/>
              <a:t>Alen has 1</a:t>
            </a:r>
            <a:r>
              <a:rPr lang="bg-BG" sz="4400" dirty="0"/>
              <a:t>2</a:t>
            </a:r>
            <a:r>
              <a:rPr lang="en-US" sz="4400" dirty="0"/>
              <a:t> years of experience </a:t>
            </a:r>
            <a:br>
              <a:rPr lang="en-US" sz="4400" dirty="0"/>
            </a:br>
            <a:r>
              <a:rPr lang="en-US" sz="4400" dirty="0"/>
              <a:t>as a teacher and lecturer in various fields and educational organizations. 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After </a:t>
            </a:r>
            <a:r>
              <a:rPr lang="bg-BG" sz="4400" dirty="0"/>
              <a:t>6</a:t>
            </a:r>
            <a:r>
              <a:rPr lang="en-US" sz="4400" dirty="0"/>
              <a:t> years of working in the legal services sector, he decides to dedicate himself to software technologies.</a:t>
            </a:r>
          </a:p>
          <a:p>
            <a:pPr>
              <a:lnSpc>
                <a:spcPct val="120000"/>
              </a:lnSpc>
            </a:pPr>
            <a:r>
              <a:rPr lang="en-US" sz="4400" dirty="0"/>
              <a:t>He has been an Educational Director in multiple academies and organizations. Throughout this time, he has successfully balanced the responsibilities of his position with his great passion for teaching.</a:t>
            </a:r>
            <a:endParaRPr lang="ru-RU" sz="4400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483E680-883F-4FFD-BEAA-64655CE0870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7" t="14044" r="21517" b="34910"/>
          <a:stretch/>
        </p:blipFill>
        <p:spPr>
          <a:xfrm>
            <a:off x="2004156" y="4183541"/>
            <a:ext cx="7773312" cy="8237026"/>
          </a:xfrm>
        </p:spPr>
      </p:pic>
    </p:spTree>
    <p:extLst>
      <p:ext uri="{BB962C8B-B14F-4D97-AF65-F5344CB8AC3E}">
        <p14:creationId xmlns:p14="http://schemas.microsoft.com/office/powerpoint/2010/main" val="77093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D8A7C-A0E3-4F20-9F88-45E5BFF8F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2046" y="7121210"/>
            <a:ext cx="14513623" cy="1737360"/>
          </a:xfrm>
        </p:spPr>
        <p:txBody>
          <a:bodyPr/>
          <a:lstStyle/>
          <a:p>
            <a:r>
              <a:rPr lang="en-US" sz="6600" b="1" dirty="0"/>
              <a:t>Course 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6A371E-BF13-4D9C-8775-E697755BE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C085AD-EDA0-40CE-9C94-7F905A2B30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ln>
            <a:prstDash val="dash"/>
          </a:ln>
        </p:spPr>
        <p:txBody>
          <a:bodyPr>
            <a:normAutofit fontScale="92500"/>
          </a:bodyPr>
          <a:lstStyle/>
          <a:p>
            <a:r>
              <a:rPr lang="en-US" dirty="0"/>
              <a:t>What is Programming, IDE, source code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0277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6AC89A-950C-4EA5-9485-B3D1D2D6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99BC4A-51D3-42C6-954C-360B84DD20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8848" y="3266636"/>
            <a:ext cx="18543969" cy="9436162"/>
          </a:xfrm>
        </p:spPr>
        <p:txBody>
          <a:bodyPr>
            <a:normAutofit/>
          </a:bodyPr>
          <a:lstStyle/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dirty="0"/>
              <a:t>Essentials Syntax</a:t>
            </a:r>
          </a:p>
          <a:p>
            <a:pPr marL="1828708" lvl="1" indent="-914354">
              <a:buFont typeface="Arial" panose="020B0604020202020204" pitchFamily="34" charset="0"/>
              <a:buChar char="•"/>
            </a:pPr>
            <a:r>
              <a:rPr lang="en-US" dirty="0"/>
              <a:t>Basic Syntax</a:t>
            </a:r>
          </a:p>
          <a:p>
            <a:pPr marL="1828708" lvl="1" indent="-914354">
              <a:buFont typeface="Arial" panose="020B0604020202020204" pitchFamily="34" charset="0"/>
              <a:buChar char="•"/>
            </a:pPr>
            <a:r>
              <a:rPr lang="en-US" dirty="0"/>
              <a:t>Algorithmic Thinking</a:t>
            </a:r>
            <a:endParaRPr lang="bg-BG" dirty="0"/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dirty="0"/>
              <a:t>Entry Exam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dirty="0"/>
              <a:t>Foundation Knowledge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dirty="0"/>
              <a:t>Application Development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dirty="0"/>
              <a:t>Final Exam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dirty="0"/>
              <a:t>Interview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4204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4D0D23F-84CE-47B8-A1C8-D94B7253A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Written by people for people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Contains exact commands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Commands are reduced (compiled) to computer code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Performed unquestioningly by the computer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There are many programming languages: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Java, C#, JavaScript, Python, C++, C, PHP, Go, Swift  и </a:t>
            </a:r>
            <a:r>
              <a:rPr lang="en-US" dirty="0" err="1">
                <a:solidFill>
                  <a:schemeClr val="tx1"/>
                </a:solidFill>
              </a:rPr>
              <a:t>др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Java was established in 1995. 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Over the past 20 years, in the top three of the TIOBE Index*</a:t>
            </a:r>
            <a:r>
              <a:rPr lang="bg-BG" sz="3600" dirty="0">
                <a:solidFill>
                  <a:schemeClr val="bg2"/>
                </a:solidFill>
              </a:rPr>
              <a:t>*</a:t>
            </a:r>
            <a:endParaRPr lang="en-US" sz="3600" dirty="0">
              <a:solidFill>
                <a:schemeClr val="bg2"/>
              </a:solidFill>
            </a:endParaRPr>
          </a:p>
          <a:p>
            <a:r>
              <a:rPr lang="en-US" sz="3600" dirty="0">
                <a:hlinkClick r:id="rId2"/>
              </a:rPr>
              <a:t>https://www.tiobe.com/tiobe-index/</a:t>
            </a:r>
            <a:endParaRPr lang="en-US" sz="3600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4413E58-4404-4B11-BB77-5E1402E4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345167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39CBAA-B69D-4145-AF53-BB4922F7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TIOBE Index – Java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C6AE877-CC31-4899-92EE-BA1058D938BA}"/>
              </a:ext>
            </a:extLst>
          </p:cNvPr>
          <p:cNvGrpSpPr/>
          <p:nvPr/>
        </p:nvGrpSpPr>
        <p:grpSpPr>
          <a:xfrm>
            <a:off x="2118695" y="5659503"/>
            <a:ext cx="839843" cy="839843"/>
            <a:chOff x="2037500" y="3040187"/>
            <a:chExt cx="419949" cy="419949"/>
          </a:xfrm>
          <a:solidFill>
            <a:schemeClr val="accent5"/>
          </a:solidFill>
        </p:grpSpPr>
        <p:sp>
          <p:nvSpPr>
            <p:cNvPr id="8" name="Circle: Hollow 7">
              <a:extLst>
                <a:ext uri="{FF2B5EF4-FFF2-40B4-BE49-F238E27FC236}">
                  <a16:creationId xmlns:a16="http://schemas.microsoft.com/office/drawing/2014/main" id="{28E48AD3-A5BF-4148-A7B2-20C9506A1487}"/>
                </a:ext>
              </a:extLst>
            </p:cNvPr>
            <p:cNvSpPr/>
            <p:nvPr/>
          </p:nvSpPr>
          <p:spPr>
            <a:xfrm>
              <a:off x="2037500" y="3040187"/>
              <a:ext cx="419949" cy="419949"/>
            </a:xfrm>
            <a:prstGeom prst="donut">
              <a:avLst>
                <a:gd name="adj" fmla="val 11391"/>
              </a:avLst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9239ECA-D2BD-4E89-BEEA-9F3AEF946448}"/>
                </a:ext>
              </a:extLst>
            </p:cNvPr>
            <p:cNvSpPr/>
            <p:nvPr/>
          </p:nvSpPr>
          <p:spPr>
            <a:xfrm>
              <a:off x="2133174" y="3135861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A35A53F-2636-45C9-9395-AF401777613E}"/>
              </a:ext>
            </a:extLst>
          </p:cNvPr>
          <p:cNvSpPr/>
          <p:nvPr/>
        </p:nvSpPr>
        <p:spPr>
          <a:xfrm>
            <a:off x="2560145" y="5659503"/>
            <a:ext cx="15308083" cy="914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1C3D57-30B8-45D2-88F8-77A6109756E7}"/>
              </a:ext>
            </a:extLst>
          </p:cNvPr>
          <p:cNvSpPr/>
          <p:nvPr/>
        </p:nvSpPr>
        <p:spPr>
          <a:xfrm>
            <a:off x="2560146" y="6404103"/>
            <a:ext cx="15264184" cy="914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DB5B81-2707-44C1-8DA0-EA8F551097E6}"/>
              </a:ext>
            </a:extLst>
          </p:cNvPr>
          <p:cNvGrpSpPr/>
          <p:nvPr/>
        </p:nvGrpSpPr>
        <p:grpSpPr>
          <a:xfrm>
            <a:off x="17447577" y="5657951"/>
            <a:ext cx="839843" cy="839843"/>
            <a:chOff x="2037500" y="3040187"/>
            <a:chExt cx="419949" cy="419949"/>
          </a:xfrm>
          <a:solidFill>
            <a:schemeClr val="accent5"/>
          </a:solidFill>
        </p:grpSpPr>
        <p:sp>
          <p:nvSpPr>
            <p:cNvPr id="13" name="Circle: Hollow 12">
              <a:extLst>
                <a:ext uri="{FF2B5EF4-FFF2-40B4-BE49-F238E27FC236}">
                  <a16:creationId xmlns:a16="http://schemas.microsoft.com/office/drawing/2014/main" id="{A73B9839-916B-46AB-ACD8-77B85B7E24F3}"/>
                </a:ext>
              </a:extLst>
            </p:cNvPr>
            <p:cNvSpPr/>
            <p:nvPr/>
          </p:nvSpPr>
          <p:spPr>
            <a:xfrm>
              <a:off x="2037500" y="3040187"/>
              <a:ext cx="419949" cy="419949"/>
            </a:xfrm>
            <a:prstGeom prst="donut">
              <a:avLst>
                <a:gd name="adj" fmla="val 11391"/>
              </a:avLst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144134-5B9A-4A77-8DF1-F06223725722}"/>
                </a:ext>
              </a:extLst>
            </p:cNvPr>
            <p:cNvSpPr/>
            <p:nvPr/>
          </p:nvSpPr>
          <p:spPr>
            <a:xfrm>
              <a:off x="2133174" y="3135861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</p:grpSp>
      <p:sp>
        <p:nvSpPr>
          <p:cNvPr id="15" name="Oval 7">
            <a:extLst>
              <a:ext uri="{FF2B5EF4-FFF2-40B4-BE49-F238E27FC236}">
                <a16:creationId xmlns:a16="http://schemas.microsoft.com/office/drawing/2014/main" id="{23BF7C65-D814-4592-A9FC-177C765836C1}"/>
              </a:ext>
            </a:extLst>
          </p:cNvPr>
          <p:cNvSpPr/>
          <p:nvPr/>
        </p:nvSpPr>
        <p:spPr>
          <a:xfrm>
            <a:off x="8379518" y="5760700"/>
            <a:ext cx="575963" cy="5760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/>
          </a:p>
        </p:txBody>
      </p:sp>
      <p:sp>
        <p:nvSpPr>
          <p:cNvPr id="16" name="Oval 8">
            <a:extLst>
              <a:ext uri="{FF2B5EF4-FFF2-40B4-BE49-F238E27FC236}">
                <a16:creationId xmlns:a16="http://schemas.microsoft.com/office/drawing/2014/main" id="{9466B06E-E171-4779-AB42-AA750EE33602}"/>
              </a:ext>
            </a:extLst>
          </p:cNvPr>
          <p:cNvSpPr/>
          <p:nvPr/>
        </p:nvSpPr>
        <p:spPr>
          <a:xfrm>
            <a:off x="11447956" y="5760700"/>
            <a:ext cx="575963" cy="57602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/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293C0B00-429A-4DE4-906C-03939016B8EE}"/>
              </a:ext>
            </a:extLst>
          </p:cNvPr>
          <p:cNvSpPr/>
          <p:nvPr/>
        </p:nvSpPr>
        <p:spPr>
          <a:xfrm>
            <a:off x="14516394" y="5760700"/>
            <a:ext cx="575963" cy="5760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3DFE46-3254-4D00-A388-DF5B3CD25DA5}"/>
              </a:ext>
            </a:extLst>
          </p:cNvPr>
          <p:cNvSpPr/>
          <p:nvPr/>
        </p:nvSpPr>
        <p:spPr>
          <a:xfrm>
            <a:off x="5279186" y="5760700"/>
            <a:ext cx="575963" cy="5760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/>
          </a:p>
        </p:txBody>
      </p:sp>
      <p:sp>
        <p:nvSpPr>
          <p:cNvPr id="25" name="Oval 119">
            <a:extLst>
              <a:ext uri="{FF2B5EF4-FFF2-40B4-BE49-F238E27FC236}">
                <a16:creationId xmlns:a16="http://schemas.microsoft.com/office/drawing/2014/main" id="{1C2EE573-487B-4366-AA84-763ED34D8513}"/>
              </a:ext>
            </a:extLst>
          </p:cNvPr>
          <p:cNvSpPr/>
          <p:nvPr/>
        </p:nvSpPr>
        <p:spPr>
          <a:xfrm>
            <a:off x="11051982" y="7155983"/>
            <a:ext cx="1367911" cy="136791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/>
          </a:p>
        </p:txBody>
      </p:sp>
      <p:cxnSp>
        <p:nvCxnSpPr>
          <p:cNvPr id="29" name="Straight Arrow Connector 121">
            <a:extLst>
              <a:ext uri="{FF2B5EF4-FFF2-40B4-BE49-F238E27FC236}">
                <a16:creationId xmlns:a16="http://schemas.microsoft.com/office/drawing/2014/main" id="{8B530C70-AE86-4C78-A858-4F06816D5FFE}"/>
              </a:ext>
            </a:extLst>
          </p:cNvPr>
          <p:cNvCxnSpPr>
            <a:cxnSpLocks/>
          </p:cNvCxnSpPr>
          <p:nvPr/>
        </p:nvCxnSpPr>
        <p:spPr>
          <a:xfrm flipV="1">
            <a:off x="11735938" y="6451020"/>
            <a:ext cx="0" cy="704964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125">
            <a:extLst>
              <a:ext uri="{FF2B5EF4-FFF2-40B4-BE49-F238E27FC236}">
                <a16:creationId xmlns:a16="http://schemas.microsoft.com/office/drawing/2014/main" id="{D39266EC-7E95-4754-AB7F-4D43ED59E0A6}"/>
              </a:ext>
            </a:extLst>
          </p:cNvPr>
          <p:cNvSpPr/>
          <p:nvPr/>
        </p:nvSpPr>
        <p:spPr>
          <a:xfrm>
            <a:off x="17188853" y="7158298"/>
            <a:ext cx="1367911" cy="136791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" name="Straight Arrow Connector 127">
            <a:extLst>
              <a:ext uri="{FF2B5EF4-FFF2-40B4-BE49-F238E27FC236}">
                <a16:creationId xmlns:a16="http://schemas.microsoft.com/office/drawing/2014/main" id="{C2C0041C-6225-40AB-B10D-9261AB8CD0DE}"/>
              </a:ext>
            </a:extLst>
          </p:cNvPr>
          <p:cNvCxnSpPr/>
          <p:nvPr/>
        </p:nvCxnSpPr>
        <p:spPr>
          <a:xfrm flipH="1" flipV="1">
            <a:off x="17868229" y="6596115"/>
            <a:ext cx="9159" cy="562183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131">
            <a:extLst>
              <a:ext uri="{FF2B5EF4-FFF2-40B4-BE49-F238E27FC236}">
                <a16:creationId xmlns:a16="http://schemas.microsoft.com/office/drawing/2014/main" id="{9D508368-70C2-4847-968B-71F21A64036E}"/>
              </a:ext>
            </a:extLst>
          </p:cNvPr>
          <p:cNvSpPr/>
          <p:nvPr/>
        </p:nvSpPr>
        <p:spPr>
          <a:xfrm>
            <a:off x="4883212" y="9173265"/>
            <a:ext cx="1367911" cy="13679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/>
          </a:p>
        </p:txBody>
      </p:sp>
      <p:cxnSp>
        <p:nvCxnSpPr>
          <p:cNvPr id="39" name="Straight Arrow Connector 133">
            <a:extLst>
              <a:ext uri="{FF2B5EF4-FFF2-40B4-BE49-F238E27FC236}">
                <a16:creationId xmlns:a16="http://schemas.microsoft.com/office/drawing/2014/main" id="{4B4AC661-216B-48F9-B0CF-D1545771D24B}"/>
              </a:ext>
            </a:extLst>
          </p:cNvPr>
          <p:cNvCxnSpPr>
            <a:cxnSpLocks/>
          </p:cNvCxnSpPr>
          <p:nvPr/>
        </p:nvCxnSpPr>
        <p:spPr>
          <a:xfrm flipV="1">
            <a:off x="5567167" y="6565909"/>
            <a:ext cx="0" cy="2743021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150">
            <a:extLst>
              <a:ext uri="{FF2B5EF4-FFF2-40B4-BE49-F238E27FC236}">
                <a16:creationId xmlns:a16="http://schemas.microsoft.com/office/drawing/2014/main" id="{AC02D4F0-9323-43AA-AFBE-ED19F91D60D3}"/>
              </a:ext>
            </a:extLst>
          </p:cNvPr>
          <p:cNvSpPr/>
          <p:nvPr/>
        </p:nvSpPr>
        <p:spPr>
          <a:xfrm>
            <a:off x="7983544" y="9166314"/>
            <a:ext cx="1367911" cy="13679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/>
          </a:p>
        </p:txBody>
      </p:sp>
      <p:cxnSp>
        <p:nvCxnSpPr>
          <p:cNvPr id="44" name="Straight Arrow Connector 152">
            <a:extLst>
              <a:ext uri="{FF2B5EF4-FFF2-40B4-BE49-F238E27FC236}">
                <a16:creationId xmlns:a16="http://schemas.microsoft.com/office/drawing/2014/main" id="{9E718433-5025-4F64-8069-C5A3690F8CBA}"/>
              </a:ext>
            </a:extLst>
          </p:cNvPr>
          <p:cNvCxnSpPr/>
          <p:nvPr/>
        </p:nvCxnSpPr>
        <p:spPr>
          <a:xfrm flipV="1">
            <a:off x="8656999" y="6515692"/>
            <a:ext cx="21005" cy="2743021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156">
            <a:extLst>
              <a:ext uri="{FF2B5EF4-FFF2-40B4-BE49-F238E27FC236}">
                <a16:creationId xmlns:a16="http://schemas.microsoft.com/office/drawing/2014/main" id="{13829E70-B1D2-44F3-8C67-7BEC4A3A5E3A}"/>
              </a:ext>
            </a:extLst>
          </p:cNvPr>
          <p:cNvSpPr/>
          <p:nvPr/>
        </p:nvSpPr>
        <p:spPr>
          <a:xfrm>
            <a:off x="14120420" y="9159362"/>
            <a:ext cx="1367911" cy="13679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/>
          </a:p>
        </p:txBody>
      </p:sp>
      <p:cxnSp>
        <p:nvCxnSpPr>
          <p:cNvPr id="49" name="Straight Arrow Connector 158">
            <a:extLst>
              <a:ext uri="{FF2B5EF4-FFF2-40B4-BE49-F238E27FC236}">
                <a16:creationId xmlns:a16="http://schemas.microsoft.com/office/drawing/2014/main" id="{6EB3367C-E336-43F1-A59C-67E6A126B1E5}"/>
              </a:ext>
            </a:extLst>
          </p:cNvPr>
          <p:cNvCxnSpPr>
            <a:cxnSpLocks/>
          </p:cNvCxnSpPr>
          <p:nvPr/>
        </p:nvCxnSpPr>
        <p:spPr>
          <a:xfrm flipH="1" flipV="1">
            <a:off x="14802088" y="6565909"/>
            <a:ext cx="4576" cy="2743021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342FACF-0C98-45DA-84AA-2EB2081366EE}"/>
              </a:ext>
            </a:extLst>
          </p:cNvPr>
          <p:cNvSpPr txBox="1"/>
          <p:nvPr/>
        </p:nvSpPr>
        <p:spPr>
          <a:xfrm>
            <a:off x="16908303" y="4703224"/>
            <a:ext cx="186523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bg-BG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1996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273E1D-DF4E-45D9-9FEF-A79E59663D86}"/>
              </a:ext>
            </a:extLst>
          </p:cNvPr>
          <p:cNvSpPr txBox="1"/>
          <p:nvPr/>
        </p:nvSpPr>
        <p:spPr>
          <a:xfrm>
            <a:off x="13839864" y="4703224"/>
            <a:ext cx="186523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20</a:t>
            </a:r>
            <a:r>
              <a:rPr lang="bg-BG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01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EC3EBC-E41A-466F-9A80-854B35D96C72}"/>
              </a:ext>
            </a:extLst>
          </p:cNvPr>
          <p:cNvSpPr txBox="1"/>
          <p:nvPr/>
        </p:nvSpPr>
        <p:spPr>
          <a:xfrm>
            <a:off x="10771426" y="4703224"/>
            <a:ext cx="186523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20</a:t>
            </a:r>
            <a:r>
              <a:rPr lang="bg-BG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0</a:t>
            </a:r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6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DBF144-F428-478F-A338-4387228560B0}"/>
              </a:ext>
            </a:extLst>
          </p:cNvPr>
          <p:cNvSpPr txBox="1"/>
          <p:nvPr/>
        </p:nvSpPr>
        <p:spPr>
          <a:xfrm>
            <a:off x="7702988" y="4703224"/>
            <a:ext cx="186523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201</a:t>
            </a:r>
            <a:r>
              <a:rPr lang="bg-BG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1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E575FAF-F49A-4EF0-9B65-D1DB31036AD5}"/>
              </a:ext>
            </a:extLst>
          </p:cNvPr>
          <p:cNvSpPr txBox="1"/>
          <p:nvPr/>
        </p:nvSpPr>
        <p:spPr>
          <a:xfrm>
            <a:off x="4634550" y="4703224"/>
            <a:ext cx="186523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bg-BG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2016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62" name="Oval 113">
            <a:extLst>
              <a:ext uri="{FF2B5EF4-FFF2-40B4-BE49-F238E27FC236}">
                <a16:creationId xmlns:a16="http://schemas.microsoft.com/office/drawing/2014/main" id="{00C004B7-74C8-47B2-B9E3-C70183697E2E}"/>
              </a:ext>
            </a:extLst>
          </p:cNvPr>
          <p:cNvSpPr/>
          <p:nvPr/>
        </p:nvSpPr>
        <p:spPr>
          <a:xfrm>
            <a:off x="1814772" y="7153665"/>
            <a:ext cx="1367911" cy="136791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/>
          </a:p>
        </p:txBody>
      </p:sp>
      <p:cxnSp>
        <p:nvCxnSpPr>
          <p:cNvPr id="66" name="Straight Arrow Connector 115">
            <a:extLst>
              <a:ext uri="{FF2B5EF4-FFF2-40B4-BE49-F238E27FC236}">
                <a16:creationId xmlns:a16="http://schemas.microsoft.com/office/drawing/2014/main" id="{207B1394-C2FA-4FF9-989A-A80C572747EC}"/>
              </a:ext>
            </a:extLst>
          </p:cNvPr>
          <p:cNvCxnSpPr>
            <a:cxnSpLocks/>
          </p:cNvCxnSpPr>
          <p:nvPr/>
        </p:nvCxnSpPr>
        <p:spPr>
          <a:xfrm flipV="1">
            <a:off x="2498727" y="6565909"/>
            <a:ext cx="0" cy="587758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045C769-671C-47C6-B099-9F6A74F216D5}"/>
              </a:ext>
            </a:extLst>
          </p:cNvPr>
          <p:cNvSpPr txBox="1"/>
          <p:nvPr/>
        </p:nvSpPr>
        <p:spPr>
          <a:xfrm>
            <a:off x="1605997" y="4703224"/>
            <a:ext cx="186523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bg-BG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2021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6C5140B-D506-4290-9732-649774B44F00}"/>
              </a:ext>
            </a:extLst>
          </p:cNvPr>
          <p:cNvSpPr txBox="1"/>
          <p:nvPr/>
        </p:nvSpPr>
        <p:spPr>
          <a:xfrm>
            <a:off x="17307319" y="7426755"/>
            <a:ext cx="112035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bg-BG" altLang="ko-KR" sz="4800" b="1" dirty="0">
                <a:solidFill>
                  <a:schemeClr val="tx2"/>
                </a:solidFill>
                <a:cs typeface="Arial" pitchFamily="34" charset="0"/>
              </a:rPr>
              <a:t>28</a:t>
            </a:r>
            <a:endParaRPr lang="ko-KR" altLang="en-US" sz="4800" b="1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D42A166-F4AD-4B2D-899C-363E520624BA}"/>
              </a:ext>
            </a:extLst>
          </p:cNvPr>
          <p:cNvSpPr txBox="1"/>
          <p:nvPr/>
        </p:nvSpPr>
        <p:spPr>
          <a:xfrm>
            <a:off x="14246486" y="9425443"/>
            <a:ext cx="112035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bg-BG" altLang="ko-KR" sz="4800" b="1" dirty="0">
                <a:solidFill>
                  <a:schemeClr val="tx2"/>
                </a:solidFill>
                <a:cs typeface="Arial" pitchFamily="34" charset="0"/>
              </a:rPr>
              <a:t>3</a:t>
            </a:r>
            <a:endParaRPr lang="ko-KR" altLang="en-US" sz="4800" b="1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94A045-B51C-411B-8536-A67F25DF0165}"/>
              </a:ext>
            </a:extLst>
          </p:cNvPr>
          <p:cNvSpPr txBox="1"/>
          <p:nvPr/>
        </p:nvSpPr>
        <p:spPr>
          <a:xfrm>
            <a:off x="11180346" y="7418439"/>
            <a:ext cx="112035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bg-BG" altLang="ko-KR" sz="4800" b="1" dirty="0">
                <a:solidFill>
                  <a:schemeClr val="tx2"/>
                </a:solidFill>
                <a:cs typeface="Arial" pitchFamily="34" charset="0"/>
              </a:rPr>
              <a:t>1</a:t>
            </a:r>
            <a:endParaRPr lang="ko-KR" altLang="en-US" sz="4800" b="1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4E4B3FC-15FD-46D3-9AC6-CC3477049926}"/>
              </a:ext>
            </a:extLst>
          </p:cNvPr>
          <p:cNvSpPr txBox="1"/>
          <p:nvPr/>
        </p:nvSpPr>
        <p:spPr>
          <a:xfrm>
            <a:off x="8075428" y="9425441"/>
            <a:ext cx="112035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bg-BG" altLang="ko-KR" sz="4800" b="1" dirty="0">
                <a:solidFill>
                  <a:schemeClr val="tx2"/>
                </a:solidFill>
                <a:cs typeface="Arial" pitchFamily="34" charset="0"/>
              </a:rPr>
              <a:t>1</a:t>
            </a:r>
            <a:endParaRPr lang="ko-KR" altLang="en-US" sz="4800" b="1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9985D38-DBA0-4ED1-A7B3-BFB9B09ED6D9}"/>
              </a:ext>
            </a:extLst>
          </p:cNvPr>
          <p:cNvSpPr txBox="1"/>
          <p:nvPr/>
        </p:nvSpPr>
        <p:spPr>
          <a:xfrm>
            <a:off x="5006990" y="9434880"/>
            <a:ext cx="112035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bg-BG" altLang="ko-KR" sz="4800" b="1" dirty="0">
                <a:solidFill>
                  <a:schemeClr val="tx2"/>
                </a:solidFill>
                <a:cs typeface="Arial" pitchFamily="34" charset="0"/>
              </a:rPr>
              <a:t>1</a:t>
            </a:r>
            <a:endParaRPr lang="ko-KR" altLang="en-US" sz="4800" b="1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26258B-96BA-48EA-A1F3-ED810F2ABCBC}"/>
              </a:ext>
            </a:extLst>
          </p:cNvPr>
          <p:cNvSpPr txBox="1"/>
          <p:nvPr/>
        </p:nvSpPr>
        <p:spPr>
          <a:xfrm>
            <a:off x="1927856" y="7426755"/>
            <a:ext cx="112035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bg-BG" altLang="ko-KR" sz="4800" b="1" dirty="0">
                <a:solidFill>
                  <a:schemeClr val="tx2"/>
                </a:solidFill>
                <a:cs typeface="Arial" pitchFamily="34" charset="0"/>
              </a:rPr>
              <a:t>2</a:t>
            </a:r>
            <a:endParaRPr lang="ko-KR" altLang="en-US" sz="4800" b="1" dirty="0">
              <a:solidFill>
                <a:schemeClr val="tx2"/>
              </a:solidFill>
              <a:cs typeface="Arial" pitchFamily="34" charset="0"/>
            </a:endParaRP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DB32F088-5997-4084-9284-F65D14B273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5936" y="5315050"/>
            <a:ext cx="8348728" cy="5565818"/>
          </a:xfrm>
          <a:prstGeom prst="rect">
            <a:avLst/>
          </a:prstGeom>
        </p:spPr>
      </p:pic>
      <p:pic>
        <p:nvPicPr>
          <p:cNvPr id="5" name="Picture 2" descr="IntelliJ IDEA logo">
            <a:extLst>
              <a:ext uri="{FF2B5EF4-FFF2-40B4-BE49-F238E27FC236}">
                <a16:creationId xmlns:a16="http://schemas.microsoft.com/office/drawing/2014/main" id="{F31DFC26-7020-2BBA-1089-7D06C7E55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4289" y="4665710"/>
            <a:ext cx="9056416" cy="623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52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66CC85-86F3-4C60-A7D6-F3A2F71B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IDE?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3DCF25-6D11-4E65-9E0A-70E6E5CD64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accent2"/>
                </a:solidFill>
              </a:rPr>
              <a:t>Integrated Development Environment </a:t>
            </a:r>
            <a:r>
              <a:rPr lang="en-US" sz="5400" dirty="0"/>
              <a:t>(IDE)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The overall development environment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sz="5400" dirty="0"/>
              <a:t>Code Editor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sz="5400" dirty="0"/>
              <a:t>Debugger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sz="5400" dirty="0"/>
              <a:t>Automation tools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sz="5400" dirty="0"/>
              <a:t>Hinting and completing the code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sz="5400" dirty="0"/>
              <a:t>Compiler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sz="5400" dirty="0"/>
              <a:t>And other instruments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The Best Java Environment &gt; </a:t>
            </a:r>
            <a:r>
              <a:rPr lang="en-US" sz="5400" dirty="0">
                <a:solidFill>
                  <a:schemeClr val="accent2"/>
                </a:solidFill>
              </a:rPr>
              <a:t>IntelliJ Idea</a:t>
            </a:r>
          </a:p>
        </p:txBody>
      </p:sp>
      <p:pic>
        <p:nvPicPr>
          <p:cNvPr id="1026" name="Picture 2" descr="IntelliJ IDEA logo">
            <a:extLst>
              <a:ext uri="{FF2B5EF4-FFF2-40B4-BE49-F238E27FC236}">
                <a16:creationId xmlns:a16="http://schemas.microsoft.com/office/drawing/2014/main" id="{353536C8-75E2-4015-989C-2A0698E97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5997" y="4665710"/>
            <a:ext cx="9056416" cy="623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Logo, company name&#10;&#10;Description automatically generated">
            <a:extLst>
              <a:ext uri="{FF2B5EF4-FFF2-40B4-BE49-F238E27FC236}">
                <a16:creationId xmlns:a16="http://schemas.microsoft.com/office/drawing/2014/main" id="{BBF0F447-5651-A2FF-0383-0A0B2C65D5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8700" y="7984790"/>
            <a:ext cx="4768915" cy="317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61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ight 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al-Presentation_Template_Verdana.potx" id="{DBD4CCAC-BA09-45B3-821A-F15ED6EA8063}" vid="{3C05375D-1ED4-4F09-9F4B-CD6D237AE7EB}"/>
    </a:ext>
  </a:extLst>
</a:theme>
</file>

<file path=ppt/theme/theme2.xml><?xml version="1.0" encoding="utf-8"?>
<a:theme xmlns:a="http://schemas.openxmlformats.org/drawingml/2006/main" name="Dark_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al-Presentation_Template_Verdana.potx" id="{DBD4CCAC-BA09-45B3-821A-F15ED6EA8063}" vid="{3C05375D-1ED4-4F09-9F4B-CD6D237AE7EB}"/>
    </a:ext>
  </a:extLst>
</a:theme>
</file>

<file path=ppt/theme/theme3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Sirma_Presentation_Template (2)</Template>
  <TotalTime>12508</TotalTime>
  <Words>1507</Words>
  <Application>Microsoft Office PowerPoint</Application>
  <PresentationFormat>Custom</PresentationFormat>
  <Paragraphs>297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Calibri</vt:lpstr>
      <vt:lpstr>Consolas</vt:lpstr>
      <vt:lpstr>Phenomena Black</vt:lpstr>
      <vt:lpstr>Phenomena Bold</vt:lpstr>
      <vt:lpstr>Roboto Condensed</vt:lpstr>
      <vt:lpstr>TT Norms Pro</vt:lpstr>
      <vt:lpstr>Verdana</vt:lpstr>
      <vt:lpstr>Light Theme</vt:lpstr>
      <vt:lpstr>Dark_Theme</vt:lpstr>
      <vt:lpstr>Basic Syntax</vt:lpstr>
      <vt:lpstr>Content</vt:lpstr>
      <vt:lpstr>Content</vt:lpstr>
      <vt:lpstr>Alen Paunov</vt:lpstr>
      <vt:lpstr>PowerPoint Presentation</vt:lpstr>
      <vt:lpstr>Schedule</vt:lpstr>
      <vt:lpstr>Programming Language</vt:lpstr>
      <vt:lpstr>TIOBE Index – Java </vt:lpstr>
      <vt:lpstr>What is IDE?</vt:lpstr>
      <vt:lpstr>IDE</vt:lpstr>
      <vt:lpstr>New Project</vt:lpstr>
      <vt:lpstr>First Application</vt:lpstr>
      <vt:lpstr>Code Example</vt:lpstr>
      <vt:lpstr>PowerPoint Presentation</vt:lpstr>
      <vt:lpstr>Data Types</vt:lpstr>
      <vt:lpstr>Data Types</vt:lpstr>
      <vt:lpstr>Variables</vt:lpstr>
      <vt:lpstr>Variables - Examples</vt:lpstr>
      <vt:lpstr>Task</vt:lpstr>
      <vt:lpstr>Example</vt:lpstr>
      <vt:lpstr>PowerPoint Presentation</vt:lpstr>
      <vt:lpstr>User Input</vt:lpstr>
      <vt:lpstr>Reading Different Data Types</vt:lpstr>
      <vt:lpstr>PowerPoint Presentation</vt:lpstr>
      <vt:lpstr>Output Format</vt:lpstr>
      <vt:lpstr>Print Output</vt:lpstr>
      <vt:lpstr>Format Output</vt:lpstr>
      <vt:lpstr>Example</vt:lpstr>
      <vt:lpstr>Rounding</vt:lpstr>
      <vt:lpstr>PowerPoint Presentation</vt:lpstr>
      <vt:lpstr>Common Mistakes</vt:lpstr>
      <vt:lpstr>PowerPoint Presentation</vt:lpstr>
      <vt:lpstr>Operations</vt:lpstr>
      <vt:lpstr>Operations</vt:lpstr>
      <vt:lpstr>Edge Cases</vt:lpstr>
      <vt:lpstr>Text operations</vt:lpstr>
      <vt:lpstr>Edge Case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Alen Paunov</cp:lastModifiedBy>
  <cp:revision>50</cp:revision>
  <dcterms:created xsi:type="dcterms:W3CDTF">2023-03-24T10:34:32Z</dcterms:created>
  <dcterms:modified xsi:type="dcterms:W3CDTF">2024-05-13T14:00:28Z</dcterms:modified>
</cp:coreProperties>
</file>