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41"/>
  </p:notesMasterIdLst>
  <p:handoutMasterIdLst>
    <p:handoutMasterId r:id="rId42"/>
  </p:handoutMasterIdLst>
  <p:sldIdLst>
    <p:sldId id="438" r:id="rId3"/>
    <p:sldId id="257" r:id="rId4"/>
    <p:sldId id="258" r:id="rId5"/>
    <p:sldId id="324" r:id="rId6"/>
    <p:sldId id="323" r:id="rId7"/>
    <p:sldId id="376" r:id="rId8"/>
    <p:sldId id="326" r:id="rId9"/>
    <p:sldId id="259" r:id="rId10"/>
    <p:sldId id="385" r:id="rId11"/>
    <p:sldId id="386" r:id="rId12"/>
    <p:sldId id="387" r:id="rId13"/>
    <p:sldId id="375" r:id="rId14"/>
    <p:sldId id="329" r:id="rId15"/>
    <p:sldId id="362" r:id="rId16"/>
    <p:sldId id="377" r:id="rId17"/>
    <p:sldId id="378" r:id="rId18"/>
    <p:sldId id="330" r:id="rId19"/>
    <p:sldId id="373" r:id="rId20"/>
    <p:sldId id="357" r:id="rId21"/>
    <p:sldId id="358" r:id="rId22"/>
    <p:sldId id="340" r:id="rId23"/>
    <p:sldId id="370" r:id="rId24"/>
    <p:sldId id="371" r:id="rId25"/>
    <p:sldId id="276" r:id="rId26"/>
    <p:sldId id="364" r:id="rId27"/>
    <p:sldId id="365" r:id="rId28"/>
    <p:sldId id="260" r:id="rId29"/>
    <p:sldId id="366" r:id="rId30"/>
    <p:sldId id="367" r:id="rId31"/>
    <p:sldId id="368" r:id="rId32"/>
    <p:sldId id="369" r:id="rId33"/>
    <p:sldId id="381" r:id="rId34"/>
    <p:sldId id="382" r:id="rId35"/>
    <p:sldId id="573" r:id="rId36"/>
    <p:sldId id="379" r:id="rId37"/>
    <p:sldId id="380" r:id="rId38"/>
    <p:sldId id="342" r:id="rId39"/>
    <p:sldId id="467" r:id="rId40"/>
  </p:sldIdLst>
  <p:sldSz cx="24382413" cy="13716000"/>
  <p:notesSz cx="6858000" cy="9144000"/>
  <p:defaultTextStyle>
    <a:defPPr>
      <a:defRPr lang="e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2" d="100"/>
          <a:sy n="42" d="100"/>
        </p:scale>
        <p:origin x="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8.9.2023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8.9.2023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8.9.2023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24711398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8.9.2023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3" y="5497830"/>
            <a:ext cx="17086927" cy="1619250"/>
          </a:xfrm>
        </p:spPr>
        <p:txBody>
          <a:bodyPr/>
          <a:lstStyle/>
          <a:p>
            <a:r>
              <a:rPr lang="en" sz="19900" dirty="0">
                <a:solidFill>
                  <a:schemeClr val="tx1"/>
                </a:solidFill>
              </a:rPr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802" y="7498080"/>
            <a:ext cx="12999022" cy="1619250"/>
          </a:xfrm>
        </p:spPr>
        <p:txBody>
          <a:bodyPr>
            <a:normAutofit fontScale="92500" lnSpcReduction="10000"/>
          </a:bodyPr>
          <a:lstStyle/>
          <a:p>
            <a:r>
              <a:rPr lang="en" sz="5400" dirty="0"/>
              <a:t>For Loop</a:t>
            </a:r>
          </a:p>
          <a:p>
            <a:r>
              <a:rPr lang="en" sz="5400" dirty="0"/>
              <a:t>While Loop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39B1DDA-2E23-34E1-2F5C-EA40B2B7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779" y="5022442"/>
            <a:ext cx="8348728" cy="55658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04B874-D039-4D24-830A-019B574BD546}"/>
              </a:ext>
            </a:extLst>
          </p:cNvPr>
          <p:cNvGrpSpPr/>
          <p:nvPr/>
        </p:nvGrpSpPr>
        <p:grpSpPr>
          <a:xfrm>
            <a:off x="-3150868" y="2596279"/>
            <a:ext cx="1770435" cy="1545658"/>
            <a:chOff x="759115" y="1338128"/>
            <a:chExt cx="703262" cy="613975"/>
          </a:xfrm>
        </p:grpSpPr>
        <p:sp>
          <p:nvSpPr>
            <p:cNvPr id="6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9ABE433C-206E-AA3F-0558-FD9FE44DCCBA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93E358-0C7E-314F-3DD1-05C2CDA47449}"/>
                </a:ext>
              </a:extLst>
            </p:cNvPr>
            <p:cNvSpPr txBox="1"/>
            <p:nvPr/>
          </p:nvSpPr>
          <p:spPr>
            <a:xfrm>
              <a:off x="759115" y="1432116"/>
              <a:ext cx="703262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54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13E5B6-5956-CD15-099A-AF9ECC6CB453}"/>
              </a:ext>
            </a:extLst>
          </p:cNvPr>
          <p:cNvGrpSpPr/>
          <p:nvPr/>
        </p:nvGrpSpPr>
        <p:grpSpPr>
          <a:xfrm>
            <a:off x="-4934249" y="4645500"/>
            <a:ext cx="1770433" cy="1545660"/>
            <a:chOff x="761807" y="2099096"/>
            <a:chExt cx="703261" cy="613975"/>
          </a:xfrm>
        </p:grpSpPr>
        <p:sp>
          <p:nvSpPr>
            <p:cNvPr id="18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EB2FAA0D-1743-7CDD-3242-E7D364E2E725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31A521-ECA1-9AF3-DB2F-A5628DA1703C}"/>
                </a:ext>
              </a:extLst>
            </p:cNvPr>
            <p:cNvSpPr txBox="1"/>
            <p:nvPr/>
          </p:nvSpPr>
          <p:spPr>
            <a:xfrm>
              <a:off x="761807" y="2193354"/>
              <a:ext cx="703261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latin typeface="Phenomena Black" panose="00000A00000000000000" pitchFamily="50" charset="-52"/>
                </a:rPr>
                <a:t>0</a:t>
              </a:r>
              <a:r>
                <a:rPr lang="bg-BG" sz="6000" b="1" dirty="0">
                  <a:latin typeface="Phenomena Black" panose="00000A00000000000000" pitchFamily="50" charset="-52"/>
                </a:rPr>
                <a:t>2</a:t>
              </a:r>
              <a:endParaRPr lang="en-US" sz="54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C57571-7018-569D-6AB2-0E13E1B37351}"/>
              </a:ext>
            </a:extLst>
          </p:cNvPr>
          <p:cNvGrpSpPr/>
          <p:nvPr/>
        </p:nvGrpSpPr>
        <p:grpSpPr>
          <a:xfrm>
            <a:off x="-7403129" y="6694723"/>
            <a:ext cx="1816850" cy="1545658"/>
            <a:chOff x="756722" y="2811160"/>
            <a:chExt cx="721699" cy="613975"/>
          </a:xfrm>
        </p:grpSpPr>
        <p:sp>
          <p:nvSpPr>
            <p:cNvPr id="21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97C46E7D-1A39-0751-B93B-ED99E27BED4E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464F31-4FB9-44FD-EDF7-7D786EA9EC8E}"/>
                </a:ext>
              </a:extLst>
            </p:cNvPr>
            <p:cNvSpPr txBox="1"/>
            <p:nvPr/>
          </p:nvSpPr>
          <p:spPr>
            <a:xfrm>
              <a:off x="756722" y="2905416"/>
              <a:ext cx="721699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54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091D35-3180-ABEB-BC8D-D1188A6734A2}"/>
              </a:ext>
            </a:extLst>
          </p:cNvPr>
          <p:cNvGrpSpPr/>
          <p:nvPr/>
        </p:nvGrpSpPr>
        <p:grpSpPr>
          <a:xfrm>
            <a:off x="-9754211" y="8743944"/>
            <a:ext cx="1819656" cy="1545336"/>
            <a:chOff x="759115" y="1338128"/>
            <a:chExt cx="703262" cy="613975"/>
          </a:xfrm>
        </p:grpSpPr>
        <p:sp>
          <p:nvSpPr>
            <p:cNvPr id="24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93D46C8A-B68F-8F35-C603-8439AD8780B5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FD3C0D-FB42-ACEB-4C7C-69E84D39C8D7}"/>
                </a:ext>
              </a:extLst>
            </p:cNvPr>
            <p:cNvSpPr txBox="1"/>
            <p:nvPr/>
          </p:nvSpPr>
          <p:spPr>
            <a:xfrm>
              <a:off x="759115" y="1395348"/>
              <a:ext cx="703262" cy="44021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AE05BF-B9D9-D29F-1B07-100EF2C34CA7}"/>
              </a:ext>
            </a:extLst>
          </p:cNvPr>
          <p:cNvGrpSpPr/>
          <p:nvPr/>
        </p:nvGrpSpPr>
        <p:grpSpPr>
          <a:xfrm>
            <a:off x="-11451226" y="10792843"/>
            <a:ext cx="1819656" cy="1545336"/>
            <a:chOff x="761807" y="2099096"/>
            <a:chExt cx="703261" cy="613975"/>
          </a:xfrm>
        </p:grpSpPr>
        <p:sp>
          <p:nvSpPr>
            <p:cNvPr id="27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92F7AE50-77B9-724C-285E-2ED366FCF7F2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F623E8-B4B8-048E-B26D-C5C284D6ACAB}"/>
                </a:ext>
              </a:extLst>
            </p:cNvPr>
            <p:cNvSpPr txBox="1"/>
            <p:nvPr/>
          </p:nvSpPr>
          <p:spPr>
            <a:xfrm>
              <a:off x="761807" y="2193270"/>
              <a:ext cx="703261" cy="4035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8CD4-7E01-4443-9CB4-01CE7F6C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Let's count to 10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0E382F-BB72-4F1E-8C23-FAC94CF965EE}"/>
              </a:ext>
            </a:extLst>
          </p:cNvPr>
          <p:cNvSpPr txBox="1">
            <a:spLocks/>
          </p:cNvSpPr>
          <p:nvPr/>
        </p:nvSpPr>
        <p:spPr>
          <a:xfrm flipH="1">
            <a:off x="1318334" y="3884219"/>
            <a:ext cx="11525970" cy="8387076"/>
          </a:xfrm>
          <a:prstGeom prst="rect">
            <a:avLst/>
          </a:prstGeom>
        </p:spPr>
        <p:txBody>
          <a:bodyPr vert="horz" lIns="182868" tIns="91434" rIns="182868" bIns="91434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start with the initial value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check if the number is less than or equal to a number we are counting to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say the number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increase the number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are checking again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say the number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We increase the number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4800" dirty="0"/>
              <a:t>When our number becomes greater than the final we stop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0019B47-5517-47F7-9BF5-9526702949B9}"/>
              </a:ext>
            </a:extLst>
          </p:cNvPr>
          <p:cNvSpPr txBox="1">
            <a:spLocks/>
          </p:cNvSpPr>
          <p:nvPr/>
        </p:nvSpPr>
        <p:spPr>
          <a:xfrm>
            <a:off x="13309256" y="8140786"/>
            <a:ext cx="3866354" cy="818551"/>
          </a:xfrm>
          <a:prstGeom prst="rect">
            <a:avLst/>
          </a:prstGeom>
          <a:noFill/>
          <a:ln w="28575">
            <a:noFill/>
          </a:ln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>
                <a:solidFill>
                  <a:srgbClr val="000000"/>
                </a:solidFill>
              </a:rPr>
              <a:t>i &lt;= 10;</a:t>
            </a:r>
            <a:endParaRPr lang="en-US" sz="4800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16A96EA-5904-4021-B41D-80190EDD8D4B}"/>
              </a:ext>
            </a:extLst>
          </p:cNvPr>
          <p:cNvSpPr txBox="1">
            <a:spLocks/>
          </p:cNvSpPr>
          <p:nvPr/>
        </p:nvSpPr>
        <p:spPr>
          <a:xfrm>
            <a:off x="13309256" y="8991616"/>
            <a:ext cx="7531226" cy="818551"/>
          </a:xfrm>
          <a:prstGeom prst="rect">
            <a:avLst/>
          </a:prstGeom>
          <a:noFill/>
          <a:ln w="28575">
            <a:noFill/>
          </a:ln>
        </p:spPr>
        <p:txBody>
          <a:bodyPr vert="horz" lIns="182868" tIns="91434" rIns="182868" bIns="91434" rtlCol="0">
            <a:normAutofit fontScale="925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</a:rPr>
              <a:t>System.out.println(i);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94E3BF43-454D-4CC8-87D7-50AD0929F672}"/>
              </a:ext>
            </a:extLst>
          </p:cNvPr>
          <p:cNvSpPr txBox="1">
            <a:spLocks/>
          </p:cNvSpPr>
          <p:nvPr/>
        </p:nvSpPr>
        <p:spPr>
          <a:xfrm>
            <a:off x="13309256" y="9918621"/>
            <a:ext cx="3866354" cy="818551"/>
          </a:xfrm>
          <a:prstGeom prst="rect">
            <a:avLst/>
          </a:prstGeom>
          <a:noFill/>
          <a:ln w="28575">
            <a:noFill/>
          </a:ln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>
                <a:solidFill>
                  <a:srgbClr val="000000"/>
                </a:solidFill>
              </a:rPr>
              <a:t>i +=1</a:t>
            </a:r>
            <a:endParaRPr lang="en-US" sz="4800" dirty="0"/>
          </a:p>
        </p:txBody>
      </p:sp>
      <p:sp>
        <p:nvSpPr>
          <p:cNvPr id="26" name="!!Init">
            <a:extLst>
              <a:ext uri="{FF2B5EF4-FFF2-40B4-BE49-F238E27FC236}">
                <a16:creationId xmlns:a16="http://schemas.microsoft.com/office/drawing/2014/main" id="{BD22F02A-634D-49EE-9E3B-EDE709609C4B}"/>
              </a:ext>
            </a:extLst>
          </p:cNvPr>
          <p:cNvSpPr/>
          <p:nvPr/>
        </p:nvSpPr>
        <p:spPr>
          <a:xfrm>
            <a:off x="13309256" y="3922023"/>
            <a:ext cx="6136504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= 1;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!!condition">
            <a:extLst>
              <a:ext uri="{FF2B5EF4-FFF2-40B4-BE49-F238E27FC236}">
                <a16:creationId xmlns:a16="http://schemas.microsoft.com/office/drawing/2014/main" id="{C473A079-DFB6-4CBB-8B04-F7BE0EC446CC}"/>
              </a:ext>
            </a:extLst>
          </p:cNvPr>
          <p:cNvSpPr/>
          <p:nvPr/>
        </p:nvSpPr>
        <p:spPr>
          <a:xfrm>
            <a:off x="13309256" y="4993745"/>
            <a:ext cx="6008923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&lt;= 10;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!!log">
            <a:extLst>
              <a:ext uri="{FF2B5EF4-FFF2-40B4-BE49-F238E27FC236}">
                <a16:creationId xmlns:a16="http://schemas.microsoft.com/office/drawing/2014/main" id="{EA75B48B-82D5-4EB7-AA49-A2B1ECC79261}"/>
              </a:ext>
            </a:extLst>
          </p:cNvPr>
          <p:cNvSpPr/>
          <p:nvPr/>
        </p:nvSpPr>
        <p:spPr>
          <a:xfrm>
            <a:off x="13309256" y="6168348"/>
            <a:ext cx="7632297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System.out.println(i);</a:t>
            </a:r>
          </a:p>
        </p:txBody>
      </p:sp>
      <p:sp>
        <p:nvSpPr>
          <p:cNvPr id="31" name="!!increment">
            <a:extLst>
              <a:ext uri="{FF2B5EF4-FFF2-40B4-BE49-F238E27FC236}">
                <a16:creationId xmlns:a16="http://schemas.microsoft.com/office/drawing/2014/main" id="{349EEA29-F3EC-4071-8212-2F18A2CF6736}"/>
              </a:ext>
            </a:extLst>
          </p:cNvPr>
          <p:cNvSpPr/>
          <p:nvPr/>
        </p:nvSpPr>
        <p:spPr>
          <a:xfrm>
            <a:off x="13309256" y="7154567"/>
            <a:ext cx="6008923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i+=1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137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6" grpId="0"/>
      <p:bldP spid="29" grpId="0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for- loop - construct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BB85FA-2B17-4807-AC0E-64D9578C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004429"/>
            <a:ext cx="14568359" cy="9698369"/>
          </a:xfrm>
        </p:spPr>
        <p:txBody>
          <a:bodyPr/>
          <a:lstStyle/>
          <a:p>
            <a:r>
              <a:rPr lang="en" dirty="0"/>
              <a:t>We can repeat actions up to a certain point using for-loops</a:t>
            </a:r>
          </a:p>
          <a:p>
            <a:endParaRPr lang="bg-BG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3521B068-E294-4290-9F99-306843CED5E4}"/>
              </a:ext>
            </a:extLst>
          </p:cNvPr>
          <p:cNvSpPr txBox="1">
            <a:spLocks/>
          </p:cNvSpPr>
          <p:nvPr/>
        </p:nvSpPr>
        <p:spPr>
          <a:xfrm>
            <a:off x="5099961" y="7465902"/>
            <a:ext cx="11929967" cy="370909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/>
              <a:t>for </a:t>
            </a:r>
            <a:r>
              <a:rPr lang="en" sz="4800" dirty="0">
                <a:solidFill>
                  <a:srgbClr val="000000"/>
                </a:solidFill>
              </a:rPr>
              <a:t>( </a:t>
            </a:r>
            <a:r>
              <a:rPr lang="en" sz="4800" dirty="0"/>
              <a:t>int </a:t>
            </a:r>
            <a:r>
              <a:rPr lang="en" sz="4800" dirty="0">
                <a:solidFill>
                  <a:srgbClr val="000000"/>
                </a:solidFill>
              </a:rPr>
              <a:t>i = 1; i &lt;= 10;  i+=1 ) {</a:t>
            </a:r>
          </a:p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</a:rPr>
              <a:t>   System.out.println(i);</a:t>
            </a:r>
          </a:p>
          <a:p>
            <a:r>
              <a:rPr lang="en" sz="4800" dirty="0">
                <a:solidFill>
                  <a:srgbClr val="000000"/>
                </a:solidFill>
              </a:rPr>
              <a:t>}</a:t>
            </a:r>
            <a:endParaRPr lang="en-US" sz="4800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0B0CDE8-BEB4-46E7-AF6A-7A3906E4C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073" y="5100138"/>
            <a:ext cx="3962144" cy="1757206"/>
          </a:xfrm>
          <a:prstGeom prst="wedgeRoundRectCallout">
            <a:avLst>
              <a:gd name="adj1" fmla="val 14325"/>
              <a:gd name="adj2" fmla="val 78209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Initial value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DC744C37-7F72-40E2-9934-3FE20882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024" y="5083877"/>
            <a:ext cx="3962142" cy="1757206"/>
          </a:xfrm>
          <a:prstGeom prst="wedgeRoundRectCallout">
            <a:avLst>
              <a:gd name="adj1" fmla="val -27711"/>
              <a:gd name="adj2" fmla="val 82468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Final value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EC33B9F-0740-4F66-8A0F-A1AB1E27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672" y="5595286"/>
            <a:ext cx="6400383" cy="1757206"/>
          </a:xfrm>
          <a:prstGeom prst="wedgeRoundRectCallout">
            <a:avLst>
              <a:gd name="adj1" fmla="val -59722"/>
              <a:gd name="adj2" fmla="val 4927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Increment ( i )</a:t>
            </a:r>
            <a:endParaRPr lang="bg-BG" sz="5600" b="1" dirty="0">
              <a:solidFill>
                <a:schemeClr val="tx2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EBE9DC3-9237-4C8F-9333-4C3060BE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2092" y="9989249"/>
            <a:ext cx="6657322" cy="3016486"/>
          </a:xfrm>
          <a:prstGeom prst="wedgeRoundRectCallout">
            <a:avLst>
              <a:gd name="adj1" fmla="val -56494"/>
              <a:gd name="adj2" fmla="val -46473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Loop Body: A block of code to </a:t>
            </a:r>
            <a:br>
              <a:rPr lang="bg-BG" sz="5600" b="1" dirty="0">
                <a:solidFill>
                  <a:schemeClr val="tx2"/>
                </a:solidFill>
              </a:rPr>
            </a:br>
            <a:r>
              <a:rPr lang="en" sz="5600" b="1" dirty="0">
                <a:solidFill>
                  <a:schemeClr val="tx2"/>
                </a:solidFill>
              </a:rPr>
              <a:t>repeat</a:t>
            </a:r>
          </a:p>
        </p:txBody>
      </p:sp>
      <p:sp>
        <p:nvSpPr>
          <p:cNvPr id="13" name="!!Init">
            <a:extLst>
              <a:ext uri="{FF2B5EF4-FFF2-40B4-BE49-F238E27FC236}">
                <a16:creationId xmlns:a16="http://schemas.microsoft.com/office/drawing/2014/main" id="{DE4C76A2-369A-4B8A-AB03-CED75E9F8DCF}"/>
              </a:ext>
            </a:extLst>
          </p:cNvPr>
          <p:cNvSpPr/>
          <p:nvPr/>
        </p:nvSpPr>
        <p:spPr>
          <a:xfrm>
            <a:off x="7201780" y="7448121"/>
            <a:ext cx="3590077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= 1;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!!condition">
            <a:extLst>
              <a:ext uri="{FF2B5EF4-FFF2-40B4-BE49-F238E27FC236}">
                <a16:creationId xmlns:a16="http://schemas.microsoft.com/office/drawing/2014/main" id="{E8868267-3FDD-47F2-9DDC-058D3D11F21D}"/>
              </a:ext>
            </a:extLst>
          </p:cNvPr>
          <p:cNvSpPr/>
          <p:nvPr/>
        </p:nvSpPr>
        <p:spPr>
          <a:xfrm>
            <a:off x="10891139" y="7448857"/>
            <a:ext cx="6008923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&lt;= 10;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!!log">
            <a:extLst>
              <a:ext uri="{FF2B5EF4-FFF2-40B4-BE49-F238E27FC236}">
                <a16:creationId xmlns:a16="http://schemas.microsoft.com/office/drawing/2014/main" id="{536E0E3D-F20D-402D-84D1-169CBC5A75D4}"/>
              </a:ext>
            </a:extLst>
          </p:cNvPr>
          <p:cNvSpPr/>
          <p:nvPr/>
        </p:nvSpPr>
        <p:spPr>
          <a:xfrm>
            <a:off x="6190428" y="8876391"/>
            <a:ext cx="8130097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System.out.println(i);</a:t>
            </a:r>
          </a:p>
        </p:txBody>
      </p:sp>
      <p:sp>
        <p:nvSpPr>
          <p:cNvPr id="16" name="!!increment">
            <a:extLst>
              <a:ext uri="{FF2B5EF4-FFF2-40B4-BE49-F238E27FC236}">
                <a16:creationId xmlns:a16="http://schemas.microsoft.com/office/drawing/2014/main" id="{D26E8EA8-ED92-4C70-85CE-B7ED68518496}"/>
              </a:ext>
            </a:extLst>
          </p:cNvPr>
          <p:cNvSpPr/>
          <p:nvPr/>
        </p:nvSpPr>
        <p:spPr>
          <a:xfrm>
            <a:off x="14230879" y="7446957"/>
            <a:ext cx="3376402" cy="818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709">
              <a:defRPr/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i+=1</a:t>
            </a:r>
            <a:endParaRPr lang="en-US" sz="48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5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FCFB-4E31-4935-A102-1021C951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Increment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66A35-7AB1-4C98-86A1-A30E0D4A8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5" y="2543185"/>
            <a:ext cx="19660568" cy="10159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And increment/decrement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the increment/decrement of the value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of a variable </a:t>
            </a:r>
          </a:p>
          <a:p>
            <a:pPr lvl="1">
              <a:lnSpc>
                <a:spcPct val="100000"/>
              </a:lnSpc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It is performed using prefix and postfix operators 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AB691-C04E-443D-97CB-D29D79A07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7550"/>
              </p:ext>
            </p:extLst>
          </p:nvPr>
        </p:nvGraphicFramePr>
        <p:xfrm>
          <a:off x="4440371" y="6553738"/>
          <a:ext cx="18958096" cy="483808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5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94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37151" marR="137151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++a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Pre-increment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Increments the value by one and returns 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a++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Post-increment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and increments the value by one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68555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--a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Pre-decrement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Decrements the value by one and returns a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474691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a--</a:t>
                      </a:r>
                      <a:endParaRPr kumimoji="1" lang="en-US" sz="4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Post-decrement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and decrements the value by one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99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numbers from 0 to 100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Write a function that:</a:t>
            </a:r>
          </a:p>
          <a:p>
            <a:pPr marL="2285886" lvl="1" indent="-914354"/>
            <a:r>
              <a:rPr lang="en" dirty="0"/>
              <a:t>Outputs the numbers [0…100] each on a new line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bg-B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5F6D3-D060-49AB-A3A4-CE21335F3197}"/>
              </a:ext>
            </a:extLst>
          </p:cNvPr>
          <p:cNvSpPr txBox="1"/>
          <p:nvPr/>
        </p:nvSpPr>
        <p:spPr>
          <a:xfrm>
            <a:off x="5371022" y="5153373"/>
            <a:ext cx="2189225" cy="115920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sz="5600" dirty="0">
                <a:solidFill>
                  <a:schemeClr val="tx2"/>
                </a:solidFill>
              </a:rPr>
              <a:t>i = 0</a:t>
            </a:r>
            <a:endParaRPr lang="bg-BG" sz="56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9D4EF7-A3FA-47BD-9455-C384DAB630B8}"/>
              </a:ext>
            </a:extLst>
          </p:cNvPr>
          <p:cNvGrpSpPr/>
          <p:nvPr/>
        </p:nvGrpSpPr>
        <p:grpSpPr>
          <a:xfrm>
            <a:off x="4873957" y="7038188"/>
            <a:ext cx="3183355" cy="2911382"/>
            <a:chOff x="2014345" y="3870685"/>
            <a:chExt cx="1485907" cy="944561"/>
          </a:xfrm>
        </p:grpSpPr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C1FCEB7-9121-4F08-A6E0-D4053CF20EBA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bg1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5600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78DBFA-F83B-4D8F-A9FD-5683E4F66ED5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chemeClr val="accen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" sz="4800" dirty="0">
                  <a:solidFill>
                    <a:schemeClr val="tx2"/>
                  </a:solidFill>
                </a:rPr>
                <a:t>i &lt;= 100</a:t>
              </a:r>
              <a:endParaRPr lang="bg-BG" sz="4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E937CA-7DA6-4FA3-ACB8-1AF52880F7A8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465635" y="6312582"/>
            <a:ext cx="0" cy="725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1E50A-8BF1-4C3E-8E86-029F53F7A229}"/>
              </a:ext>
            </a:extLst>
          </p:cNvPr>
          <p:cNvSpPr txBox="1"/>
          <p:nvPr/>
        </p:nvSpPr>
        <p:spPr>
          <a:xfrm>
            <a:off x="8259187" y="7162025"/>
            <a:ext cx="1874592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" sz="4800" dirty="0">
                <a:solidFill>
                  <a:schemeClr val="tx2"/>
                </a:solidFill>
              </a:rPr>
              <a:t>false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1B2363-16B4-4D4E-8AA9-FBE6B078C6A5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8057311" y="8493879"/>
            <a:ext cx="21914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8847D4BD-22D6-4F2B-8756-32729D18CFB2}"/>
              </a:ext>
            </a:extLst>
          </p:cNvPr>
          <p:cNvSpPr/>
          <p:nvPr/>
        </p:nvSpPr>
        <p:spPr bwMode="auto">
          <a:xfrm>
            <a:off x="10248789" y="8032244"/>
            <a:ext cx="3541129" cy="923270"/>
          </a:xfrm>
          <a:prstGeom prst="flowChartTerminator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2"/>
                </a:solidFill>
              </a:rPr>
              <a:t>End loop</a:t>
            </a:r>
            <a:endParaRPr lang="en-US" sz="5600" dirty="0">
              <a:solidFill>
                <a:schemeClr val="tx2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35CFF86-2F9A-4215-9D17-B2113ED1C742}"/>
              </a:ext>
            </a:extLst>
          </p:cNvPr>
          <p:cNvSpPr/>
          <p:nvPr/>
        </p:nvSpPr>
        <p:spPr bwMode="auto">
          <a:xfrm>
            <a:off x="4676494" y="11543589"/>
            <a:ext cx="3380818" cy="1159209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2"/>
                </a:solidFill>
              </a:rPr>
              <a:t>Print </a:t>
            </a:r>
            <a:r>
              <a:rPr lang="en" sz="5600" dirty="0" err="1">
                <a:solidFill>
                  <a:schemeClr val="tx2"/>
                </a:solidFill>
              </a:rPr>
              <a:t>i</a:t>
            </a:r>
            <a:endParaRPr lang="en-US" sz="5600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867F41-D09E-4A78-8F37-B9E289BB7EC1}"/>
              </a:ext>
            </a:extLst>
          </p:cNvPr>
          <p:cNvCxnSpPr>
            <a:cxnSpLocks/>
            <a:stCxn id="20" idx="2"/>
            <a:endCxn id="26" idx="1"/>
          </p:cNvCxnSpPr>
          <p:nvPr/>
        </p:nvCxnSpPr>
        <p:spPr>
          <a:xfrm>
            <a:off x="6465635" y="9949572"/>
            <a:ext cx="46169" cy="1594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848577-ADC0-414D-835C-98445B886499}"/>
              </a:ext>
            </a:extLst>
          </p:cNvPr>
          <p:cNvSpPr txBox="1"/>
          <p:nvPr/>
        </p:nvSpPr>
        <p:spPr>
          <a:xfrm>
            <a:off x="6697970" y="9673149"/>
            <a:ext cx="1801043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" sz="4800" dirty="0">
                <a:solidFill>
                  <a:schemeClr val="tx2"/>
                </a:solidFill>
              </a:rPr>
              <a:t>true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C1447BC-F68D-44D9-AB11-70BA8DBBD4BB}"/>
              </a:ext>
            </a:extLst>
          </p:cNvPr>
          <p:cNvCxnSpPr>
            <a:cxnSpLocks/>
            <a:stCxn id="26" idx="5"/>
            <a:endCxn id="20" idx="1"/>
          </p:cNvCxnSpPr>
          <p:nvPr/>
        </p:nvCxnSpPr>
        <p:spPr>
          <a:xfrm rot="10800000" flipH="1">
            <a:off x="4821393" y="8493882"/>
            <a:ext cx="52563" cy="3629314"/>
          </a:xfrm>
          <a:prstGeom prst="bentConnector3">
            <a:avLst>
              <a:gd name="adj1" fmla="val -379614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3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ACE8-03C2-467E-A48D-36C37D3E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Numbers in reverse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E51B-EC37-4A1F-BC39-5FA5805B2F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0" y="3266636"/>
            <a:ext cx="12138658" cy="9436162"/>
          </a:xfrm>
        </p:spPr>
        <p:txBody>
          <a:bodyPr>
            <a:normAutofit/>
          </a:bodyPr>
          <a:lstStyle/>
          <a:p>
            <a:r>
              <a:rPr lang="en" sz="6000" dirty="0"/>
              <a:t>Write a function that:</a:t>
            </a:r>
          </a:p>
          <a:p>
            <a:pPr marL="2285886" lvl="1" indent="-914354"/>
            <a:r>
              <a:rPr lang="en" sz="5400" dirty="0"/>
              <a:t>Accepts an integer n</a:t>
            </a:r>
          </a:p>
          <a:p>
            <a:pPr marL="2285886" lvl="1" indent="-914354"/>
            <a:r>
              <a:rPr lang="en" sz="5400" dirty="0"/>
              <a:t>Prints the numbers n to 0 in reverse order (step -1)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D209C6F-F5FD-438F-BEF4-2D3A28290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7" y="7643357"/>
            <a:ext cx="9969949" cy="91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4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100, 99, 98, …, 3, 2, 1 ,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79A12-C72F-4A15-B813-2706190F0797}"/>
              </a:ext>
            </a:extLst>
          </p:cNvPr>
          <p:cNvSpPr txBox="1"/>
          <p:nvPr/>
        </p:nvSpPr>
        <p:spPr>
          <a:xfrm>
            <a:off x="15113942" y="4512954"/>
            <a:ext cx="2189225" cy="115920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sz="5600" dirty="0">
                <a:solidFill>
                  <a:schemeClr val="tx2"/>
                </a:solidFill>
              </a:rPr>
              <a:t>i = n</a:t>
            </a:r>
            <a:endParaRPr lang="bg-BG" sz="5600" dirty="0">
              <a:solidFill>
                <a:schemeClr val="tx2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BB62064-4880-4353-B217-0DEE074BB500}"/>
              </a:ext>
            </a:extLst>
          </p:cNvPr>
          <p:cNvSpPr/>
          <p:nvPr/>
        </p:nvSpPr>
        <p:spPr bwMode="auto">
          <a:xfrm>
            <a:off x="14392564" y="6397770"/>
            <a:ext cx="3631980" cy="2911382"/>
          </a:xfrm>
          <a:prstGeom prst="diamond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4800" dirty="0" err="1">
                <a:solidFill>
                  <a:schemeClr val="tx2"/>
                </a:solidFill>
              </a:rPr>
              <a:t>i </a:t>
            </a:r>
            <a:r>
              <a:rPr lang="en" sz="4800" dirty="0">
                <a:solidFill>
                  <a:schemeClr val="tx2"/>
                </a:solidFill>
              </a:rPr>
              <a:t>&gt;=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18C84F-BC55-4A9B-9EFD-19526E53F29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6208554" y="5672164"/>
            <a:ext cx="0" cy="725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FBA14-7C24-4935-91DE-B9455DFE9738}"/>
              </a:ext>
            </a:extLst>
          </p:cNvPr>
          <p:cNvSpPr txBox="1"/>
          <p:nvPr/>
        </p:nvSpPr>
        <p:spPr>
          <a:xfrm>
            <a:off x="18024542" y="6715090"/>
            <a:ext cx="1742855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" sz="4800" dirty="0">
                <a:solidFill>
                  <a:schemeClr val="tx2"/>
                </a:solidFill>
              </a:rPr>
              <a:t>false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9E7E00-28C6-4AB2-BE92-69C08E667AF8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18024544" y="7853461"/>
            <a:ext cx="19671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7465DAB2-CDF5-4D13-8EED-3B7D2231A7A8}"/>
              </a:ext>
            </a:extLst>
          </p:cNvPr>
          <p:cNvSpPr/>
          <p:nvPr/>
        </p:nvSpPr>
        <p:spPr bwMode="auto">
          <a:xfrm>
            <a:off x="19991708" y="7391826"/>
            <a:ext cx="3541129" cy="923270"/>
          </a:xfrm>
          <a:prstGeom prst="flowChartTerminator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2"/>
                </a:solidFill>
              </a:rPr>
              <a:t>end loop</a:t>
            </a:r>
            <a:endParaRPr lang="en-US" sz="5600" dirty="0">
              <a:solidFill>
                <a:schemeClr val="tx2"/>
              </a:solidFill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7F0A3359-A996-4D37-80E4-D7505EBA955F}"/>
              </a:ext>
            </a:extLst>
          </p:cNvPr>
          <p:cNvSpPr/>
          <p:nvPr/>
        </p:nvSpPr>
        <p:spPr bwMode="auto">
          <a:xfrm>
            <a:off x="13463939" y="10991485"/>
            <a:ext cx="5074070" cy="1711313"/>
          </a:xfrm>
          <a:prstGeom prst="parallelogram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2"/>
                </a:solidFill>
              </a:rPr>
              <a:t>print i; </a:t>
            </a:r>
            <a:br>
              <a:rPr lang="en-US" sz="5600" dirty="0">
                <a:solidFill>
                  <a:schemeClr val="tx2"/>
                </a:solidFill>
              </a:rPr>
            </a:br>
            <a:r>
              <a:rPr lang="en" sz="5600" dirty="0" err="1">
                <a:solidFill>
                  <a:schemeClr val="tx2"/>
                </a:solidFill>
              </a:rPr>
              <a:t>i </a:t>
            </a:r>
            <a:r>
              <a:rPr lang="en" sz="5600" dirty="0">
                <a:solidFill>
                  <a:schemeClr val="tx2"/>
                </a:solidFill>
              </a:rPr>
              <a:t>--;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AA582-312B-4302-AB33-B77CCEE98CD4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>
            <a:off x="16208555" y="9309154"/>
            <a:ext cx="6334" cy="1682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E183D5-D505-4252-AE0F-667F0835666C}"/>
              </a:ext>
            </a:extLst>
          </p:cNvPr>
          <p:cNvSpPr txBox="1"/>
          <p:nvPr/>
        </p:nvSpPr>
        <p:spPr>
          <a:xfrm>
            <a:off x="16203046" y="9280173"/>
            <a:ext cx="1633088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" sz="4800" dirty="0">
                <a:solidFill>
                  <a:schemeClr val="tx2"/>
                </a:solidFill>
              </a:rPr>
              <a:t>true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3349F6-FF4A-45F1-88CE-5B936A389A43}"/>
              </a:ext>
            </a:extLst>
          </p:cNvPr>
          <p:cNvCxnSpPr>
            <a:cxnSpLocks/>
            <a:stCxn id="20" idx="5"/>
            <a:endCxn id="14" idx="1"/>
          </p:cNvCxnSpPr>
          <p:nvPr/>
        </p:nvCxnSpPr>
        <p:spPr>
          <a:xfrm rot="10800000" flipH="1">
            <a:off x="13677852" y="7853461"/>
            <a:ext cx="714711" cy="3993680"/>
          </a:xfrm>
          <a:prstGeom prst="bentConnector3">
            <a:avLst>
              <a:gd name="adj1" fmla="val -9389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id="{4EB9847E-9E36-4784-850D-B2845C3B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7" y="9441588"/>
            <a:ext cx="9969950" cy="915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4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11, 10, 9 , …, 3, 2, 1 , 0</a:t>
            </a:r>
          </a:p>
        </p:txBody>
      </p:sp>
    </p:spTree>
    <p:extLst>
      <p:ext uri="{BB962C8B-B14F-4D97-AF65-F5344CB8AC3E}">
        <p14:creationId xmlns:p14="http://schemas.microsoft.com/office/powerpoint/2010/main" val="19002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9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1C3F-7226-4012-B9C5-34A24E20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Numbers from 1 to N through 2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02B2-EA57-422D-AA45-3B2ABA148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7200" dirty="0"/>
              <a:t>Write a program that:</a:t>
            </a:r>
          </a:p>
          <a:p>
            <a:pPr marL="2285886" lvl="1" indent="-914354"/>
            <a:r>
              <a:rPr lang="en" sz="6400" dirty="0"/>
              <a:t>Accepts an integer n</a:t>
            </a:r>
          </a:p>
          <a:p>
            <a:pPr marL="2285886" lvl="1" indent="-914354"/>
            <a:r>
              <a:rPr lang="en" sz="6400" dirty="0"/>
              <a:t>Prints the numbers 1 to n with a step of 2</a:t>
            </a:r>
          </a:p>
          <a:p>
            <a:endParaRPr lang="bg-BG" sz="7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B04FAC-CA64-4119-A3D2-9BBFD0DB2CA7}"/>
              </a:ext>
            </a:extLst>
          </p:cNvPr>
          <p:cNvGrpSpPr/>
          <p:nvPr/>
        </p:nvGrpSpPr>
        <p:grpSpPr>
          <a:xfrm>
            <a:off x="4428517" y="7383145"/>
            <a:ext cx="10756480" cy="1219769"/>
            <a:chOff x="2214403" y="3691588"/>
            <a:chExt cx="5378590" cy="609924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92489430-3E71-4862-9957-B22651A87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03" y="3706534"/>
              <a:ext cx="662495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Стрелка надясно 10">
              <a:extLst>
                <a:ext uri="{FF2B5EF4-FFF2-40B4-BE49-F238E27FC236}">
                  <a16:creationId xmlns:a16="http://schemas.microsoft.com/office/drawing/2014/main" id="{1F7412F2-E305-47EB-8629-96E75F56E71B}"/>
                </a:ext>
              </a:extLst>
            </p:cNvPr>
            <p:cNvSpPr/>
            <p:nvPr/>
          </p:nvSpPr>
          <p:spPr>
            <a:xfrm>
              <a:off x="3105946" y="3894513"/>
              <a:ext cx="402964" cy="355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>
                <a:solidFill>
                  <a:schemeClr val="tx2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450767-E31B-461C-8F88-62AAD870D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958" y="3691588"/>
              <a:ext cx="3855035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1, 3, 5, 7, 9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70BA6CD-D775-465F-B508-9A3B86F4EC7D}"/>
              </a:ext>
            </a:extLst>
          </p:cNvPr>
          <p:cNvGrpSpPr/>
          <p:nvPr/>
        </p:nvGrpSpPr>
        <p:grpSpPr>
          <a:xfrm>
            <a:off x="4428519" y="9289233"/>
            <a:ext cx="11543506" cy="1219769"/>
            <a:chOff x="2214403" y="3691588"/>
            <a:chExt cx="5772129" cy="609924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1A11C13-C9BF-44DA-BE1A-203807D0D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03" y="3706534"/>
              <a:ext cx="662495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10">
              <a:extLst>
                <a:ext uri="{FF2B5EF4-FFF2-40B4-BE49-F238E27FC236}">
                  <a16:creationId xmlns:a16="http://schemas.microsoft.com/office/drawing/2014/main" id="{240180E4-7099-4BA1-9A73-0E8FF5CB0D9F}"/>
                </a:ext>
              </a:extLst>
            </p:cNvPr>
            <p:cNvSpPr/>
            <p:nvPr/>
          </p:nvSpPr>
          <p:spPr>
            <a:xfrm>
              <a:off x="3105946" y="3894513"/>
              <a:ext cx="402964" cy="355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>
                <a:solidFill>
                  <a:schemeClr val="tx2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D8CE11-5559-41F8-B23B-B036FAB8D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958" y="3691588"/>
              <a:ext cx="4248574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1, 3, 5, 7, 9, 11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1C3F-7226-4012-B9C5-34A24E20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Numbers from 1 to N through M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02B2-EA57-422D-AA45-3B2ABA148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7200" dirty="0"/>
              <a:t>Write a function that:</a:t>
            </a:r>
          </a:p>
          <a:p>
            <a:pPr marL="2285886" lvl="1" indent="-914354"/>
            <a:r>
              <a:rPr lang="en" sz="6400" dirty="0"/>
              <a:t>Accepts an integer n</a:t>
            </a:r>
          </a:p>
          <a:p>
            <a:pPr marL="2285886" lvl="1" indent="-914354"/>
            <a:r>
              <a:rPr lang="en" sz="6400" dirty="0"/>
              <a:t>Accepts an integer m</a:t>
            </a:r>
            <a:endParaRPr lang="ru-RU" sz="6400" dirty="0"/>
          </a:p>
          <a:p>
            <a:pPr marL="2285886" lvl="1" indent="-914354"/>
            <a:r>
              <a:rPr lang="en" sz="6400" dirty="0"/>
              <a:t>Prints the numbers 1 to n in increments of m</a:t>
            </a:r>
            <a:endParaRPr lang="ru-RU" sz="6400" dirty="0"/>
          </a:p>
          <a:p>
            <a:endParaRPr lang="bg-BG" sz="7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B04FAC-CA64-4119-A3D2-9BBFD0DB2CA7}"/>
              </a:ext>
            </a:extLst>
          </p:cNvPr>
          <p:cNvGrpSpPr/>
          <p:nvPr/>
        </p:nvGrpSpPr>
        <p:grpSpPr>
          <a:xfrm>
            <a:off x="4428517" y="7528768"/>
            <a:ext cx="10756480" cy="2371739"/>
            <a:chOff x="2214403" y="3706534"/>
            <a:chExt cx="5378590" cy="1185947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92489430-3E71-4862-9957-B22651A87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03" y="3706534"/>
              <a:ext cx="662495" cy="1185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" name="Стрелка надясно 10">
              <a:extLst>
                <a:ext uri="{FF2B5EF4-FFF2-40B4-BE49-F238E27FC236}">
                  <a16:creationId xmlns:a16="http://schemas.microsoft.com/office/drawing/2014/main" id="{1F7412F2-E305-47EB-8629-96E75F56E71B}"/>
                </a:ext>
              </a:extLst>
            </p:cNvPr>
            <p:cNvSpPr/>
            <p:nvPr/>
          </p:nvSpPr>
          <p:spPr>
            <a:xfrm>
              <a:off x="3105946" y="4144873"/>
              <a:ext cx="402964" cy="355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450767-E31B-461C-8F88-62AAD870D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958" y="4001998"/>
              <a:ext cx="3855035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1, 3, 5, 7, 9</a:t>
              </a:r>
              <a:endParaRPr lang="en-US" sz="6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BA991-C227-4ECA-9C63-0E714DFE5369}"/>
              </a:ext>
            </a:extLst>
          </p:cNvPr>
          <p:cNvGrpSpPr/>
          <p:nvPr/>
        </p:nvGrpSpPr>
        <p:grpSpPr>
          <a:xfrm>
            <a:off x="4428518" y="10411232"/>
            <a:ext cx="8210213" cy="2371740"/>
            <a:chOff x="2214403" y="3706534"/>
            <a:chExt cx="4105374" cy="1185947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B64C8B8-EDF5-4753-8B90-D4537BAA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403" y="3706534"/>
              <a:ext cx="662495" cy="1185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Стрелка надясно 10">
              <a:extLst>
                <a:ext uri="{FF2B5EF4-FFF2-40B4-BE49-F238E27FC236}">
                  <a16:creationId xmlns:a16="http://schemas.microsoft.com/office/drawing/2014/main" id="{6A638935-4243-48E7-A727-4E6B36548E20}"/>
                </a:ext>
              </a:extLst>
            </p:cNvPr>
            <p:cNvSpPr/>
            <p:nvPr/>
          </p:nvSpPr>
          <p:spPr>
            <a:xfrm>
              <a:off x="3105946" y="4144873"/>
              <a:ext cx="402964" cy="355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DAA48B-B76E-4B57-9D8D-72480819E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958" y="4001998"/>
              <a:ext cx="2581819" cy="5949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6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1, 4 , 7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88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98D4BE-0028-4354-85C7-E221E1B9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Working with text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CB03-13A5-4E04-85EF-47BD10F5F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6400" dirty="0"/>
              <a:t>We can take the length of a text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6400" dirty="0"/>
          </a:p>
          <a:p>
            <a:br>
              <a:rPr lang="en-US" sz="6400" dirty="0"/>
            </a:br>
            <a:endParaRPr lang="ru-RU" sz="6400" dirty="0"/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6400" dirty="0"/>
              <a:t>We can get a character from text by index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6400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sz="6400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CE8F9BC2-4F5D-4BDD-BFD7-D490CCD503D9}"/>
              </a:ext>
            </a:extLst>
          </p:cNvPr>
          <p:cNvSpPr txBox="1">
            <a:spLocks/>
          </p:cNvSpPr>
          <p:nvPr/>
        </p:nvSpPr>
        <p:spPr>
          <a:xfrm>
            <a:off x="4035567" y="4882499"/>
            <a:ext cx="14207703" cy="21464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5600" dirty="0"/>
              <a:t>String </a:t>
            </a:r>
            <a:r>
              <a:rPr lang="en" sz="5600" dirty="0">
                <a:solidFill>
                  <a:srgbClr val="000000"/>
                </a:solidFill>
              </a:rPr>
              <a:t>text = "Hello";</a:t>
            </a:r>
          </a:p>
          <a:p>
            <a:r>
              <a:rPr lang="en" sz="5600" dirty="0"/>
              <a:t>int </a:t>
            </a:r>
            <a:r>
              <a:rPr lang="en" sz="5600" dirty="0">
                <a:solidFill>
                  <a:srgbClr val="000000"/>
                </a:solidFill>
              </a:rPr>
              <a:t>length = text.length;</a:t>
            </a:r>
            <a:endParaRPr lang="en-US" sz="5600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6A554BF7-CD5A-452F-A989-7AE12D32DD08}"/>
              </a:ext>
            </a:extLst>
          </p:cNvPr>
          <p:cNvSpPr txBox="1">
            <a:spLocks/>
          </p:cNvSpPr>
          <p:nvPr/>
        </p:nvSpPr>
        <p:spPr>
          <a:xfrm>
            <a:off x="4058331" y="8792648"/>
            <a:ext cx="13800195" cy="214643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5600" dirty="0"/>
              <a:t>String </a:t>
            </a:r>
            <a:r>
              <a:rPr lang="en" sz="5600" dirty="0">
                <a:solidFill>
                  <a:srgbClr val="000000"/>
                </a:solidFill>
              </a:rPr>
              <a:t>text = "Hello"</a:t>
            </a:r>
          </a:p>
          <a:p>
            <a:r>
              <a:rPr lang="en" sz="5600" dirty="0"/>
              <a:t>char </a:t>
            </a:r>
            <a:r>
              <a:rPr lang="en" sz="5600" dirty="0">
                <a:solidFill>
                  <a:srgbClr val="000000"/>
                </a:solidFill>
              </a:rPr>
              <a:t>letter = text[4]; </a:t>
            </a:r>
            <a:r>
              <a:rPr lang="en" sz="5600" dirty="0">
                <a:solidFill>
                  <a:schemeClr val="accent6">
                    <a:lumMod val="75000"/>
                  </a:schemeClr>
                </a:solidFill>
              </a:rPr>
              <a:t>// o</a:t>
            </a:r>
            <a:endParaRPr lang="en-US" sz="5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629C-658B-4759-931A-996EA10F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Letters in a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A9849-96AC-48A6-B6DA-87DDC9DA9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636"/>
            <a:ext cx="17220079" cy="9436162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7200" dirty="0"/>
              <a:t>Write a function that:</a:t>
            </a:r>
          </a:p>
          <a:p>
            <a:pPr marL="2285886" lvl="1" indent="-914354"/>
            <a:r>
              <a:rPr lang="en" sz="6400" dirty="0"/>
              <a:t>Accepts a text parameter</a:t>
            </a:r>
          </a:p>
          <a:p>
            <a:pPr marL="2285886" lvl="1" indent="-914354"/>
            <a:r>
              <a:rPr lang="en" sz="6400" dirty="0"/>
              <a:t>Outputs each letter on a separate line</a:t>
            </a:r>
          </a:p>
          <a:p>
            <a:endParaRPr lang="ru-RU" sz="7200" dirty="0"/>
          </a:p>
          <a:p>
            <a:endParaRPr lang="bg-BG" sz="7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9D8EAE-624C-4137-990A-56F0B853D9D2}"/>
              </a:ext>
            </a:extLst>
          </p:cNvPr>
          <p:cNvGrpSpPr/>
          <p:nvPr/>
        </p:nvGrpSpPr>
        <p:grpSpPr>
          <a:xfrm>
            <a:off x="12191206" y="6964270"/>
            <a:ext cx="6233722" cy="6157030"/>
            <a:chOff x="1687772" y="3752555"/>
            <a:chExt cx="3117064" cy="3078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928B05-76B8-4CD8-9427-95B73F59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772" y="3752555"/>
              <a:ext cx="1832599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Academy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89B3-7E0E-4CF1-BABB-C6BB7D735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932" y="3768694"/>
              <a:ext cx="429904" cy="30625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m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endParaRPr lang="bg-BG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D5ED770F-9A92-44ED-9BD8-176188A47B86}"/>
                </a:ext>
              </a:extLst>
            </p:cNvPr>
            <p:cNvSpPr/>
            <p:nvPr/>
          </p:nvSpPr>
          <p:spPr>
            <a:xfrm>
              <a:off x="3749931" y="3877904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196B32-38FF-4E0F-8B40-A8708C695AD8}"/>
              </a:ext>
            </a:extLst>
          </p:cNvPr>
          <p:cNvGrpSpPr/>
          <p:nvPr/>
        </p:nvGrpSpPr>
        <p:grpSpPr>
          <a:xfrm>
            <a:off x="4562445" y="6996542"/>
            <a:ext cx="5438462" cy="4433481"/>
            <a:chOff x="2085428" y="3752555"/>
            <a:chExt cx="2719408" cy="22168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80012-F525-4DFB-B6F2-8DE83601C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428" y="3752555"/>
              <a:ext cx="1434943" cy="477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hello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2570E9-DFF7-4E3F-8C3A-D81210624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932" y="3768694"/>
              <a:ext cx="429904" cy="220074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h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bg-BG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1">
              <a:extLst>
                <a:ext uri="{FF2B5EF4-FFF2-40B4-BE49-F238E27FC236}">
                  <a16:creationId xmlns:a16="http://schemas.microsoft.com/office/drawing/2014/main" id="{59EF48B6-7414-42F9-A448-2D302F77B610}"/>
                </a:ext>
              </a:extLst>
            </p:cNvPr>
            <p:cNvSpPr/>
            <p:nvPr/>
          </p:nvSpPr>
          <p:spPr>
            <a:xfrm>
              <a:off x="3749931" y="3877904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64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1667-FFAC-4756-94F9-DAF730E9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Sum of vowels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1EC7-B6AE-4295-86EE-1D04AAE5E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830548"/>
            <a:ext cx="21496526" cy="9872249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6400" dirty="0"/>
              <a:t>Write a function that:</a:t>
            </a:r>
          </a:p>
          <a:p>
            <a:pPr marL="2285886" lvl="1" indent="-914354"/>
            <a:r>
              <a:rPr lang="en" sz="5600" dirty="0"/>
              <a:t>Accepts text</a:t>
            </a:r>
          </a:p>
          <a:p>
            <a:pPr marL="2285886" lvl="1" indent="-914354"/>
            <a:r>
              <a:rPr lang="en" sz="5600" dirty="0"/>
              <a:t>Outputs the vowel sum according to the table below:</a:t>
            </a:r>
          </a:p>
          <a:p>
            <a:endParaRPr lang="bg-BG" sz="6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8E9A-7E25-487B-AC65-3BD78F79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35" y="9094280"/>
            <a:ext cx="294628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ll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6570B-5D3C-49EB-8675-ECE1F96B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273" y="9126557"/>
            <a:ext cx="8597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bg-BG" sz="5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F298F187-B9F5-4111-8B05-9DF8C3B0DC4F}"/>
              </a:ext>
            </a:extLst>
          </p:cNvPr>
          <p:cNvSpPr/>
          <p:nvPr/>
        </p:nvSpPr>
        <p:spPr>
          <a:xfrm>
            <a:off x="7711353" y="9344962"/>
            <a:ext cx="914340" cy="60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5C53E-9C3E-402E-9CCF-32DB49DD6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552" y="9129457"/>
            <a:ext cx="212767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C3FC1-D94E-4E11-95BD-4FFBD88D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9233" y="9126557"/>
            <a:ext cx="8597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5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41">
            <a:extLst>
              <a:ext uri="{FF2B5EF4-FFF2-40B4-BE49-F238E27FC236}">
                <a16:creationId xmlns:a16="http://schemas.microsoft.com/office/drawing/2014/main" id="{ACA1CBE7-9398-4BAC-B76F-9B2315BFC7E2}"/>
              </a:ext>
            </a:extLst>
          </p:cNvPr>
          <p:cNvSpPr/>
          <p:nvPr/>
        </p:nvSpPr>
        <p:spPr>
          <a:xfrm>
            <a:off x="18327557" y="9344962"/>
            <a:ext cx="914340" cy="60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74ACE-CD7F-45A7-8145-9EF51C66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35" y="10819298"/>
            <a:ext cx="294628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mb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4F687-73EE-418E-AF7D-7EF57AF32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273" y="10816399"/>
            <a:ext cx="8597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bg-BG" sz="5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45">
            <a:extLst>
              <a:ext uri="{FF2B5EF4-FFF2-40B4-BE49-F238E27FC236}">
                <a16:creationId xmlns:a16="http://schemas.microsoft.com/office/drawing/2014/main" id="{CE7DAFCB-4A30-4D95-AB4C-2251009374A9}"/>
              </a:ext>
            </a:extLst>
          </p:cNvPr>
          <p:cNvSpPr/>
          <p:nvPr/>
        </p:nvSpPr>
        <p:spPr>
          <a:xfrm>
            <a:off x="7647125" y="11069980"/>
            <a:ext cx="914340" cy="60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755E01-8D8A-4621-B48A-BA537720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552" y="10854474"/>
            <a:ext cx="212767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" sz="5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en-US" sz="5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2E251-9349-4D17-90A1-16EEBA2C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9233" y="10851575"/>
            <a:ext cx="85975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" sz="5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bg-BG" sz="5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49">
            <a:extLst>
              <a:ext uri="{FF2B5EF4-FFF2-40B4-BE49-F238E27FC236}">
                <a16:creationId xmlns:a16="http://schemas.microsoft.com/office/drawing/2014/main" id="{9A1E1A34-0318-4316-8AD0-AB395AEAC4BB}"/>
              </a:ext>
            </a:extLst>
          </p:cNvPr>
          <p:cNvSpPr/>
          <p:nvPr/>
        </p:nvSpPr>
        <p:spPr>
          <a:xfrm>
            <a:off x="18327557" y="11069980"/>
            <a:ext cx="914340" cy="60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E7FFF7A-7398-416D-A30C-77991B87D889}"/>
              </a:ext>
            </a:extLst>
          </p:cNvPr>
          <p:cNvGraphicFramePr>
            <a:graphicFrameLocks noGrp="1"/>
          </p:cNvGraphicFramePr>
          <p:nvPr/>
        </p:nvGraphicFramePr>
        <p:xfrm>
          <a:off x="6803816" y="6154682"/>
          <a:ext cx="11004533" cy="185747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3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62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94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1" lang="bg-BG" sz="5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51" marR="137151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" sz="5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7151" marR="137151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06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Content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4452240" y="2741082"/>
            <a:ext cx="3840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Review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4452240" y="4845569"/>
            <a:ext cx="400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For Loop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4452241" y="6950056"/>
            <a:ext cx="480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While Loop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9FDF67-76CC-4BB1-A44E-0B1672F3140E}"/>
              </a:ext>
            </a:extLst>
          </p:cNvPr>
          <p:cNvSpPr txBox="1"/>
          <p:nvPr/>
        </p:nvSpPr>
        <p:spPr>
          <a:xfrm>
            <a:off x="4452241" y="9054543"/>
            <a:ext cx="480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Breaking a Loop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BE35ED-8E05-4EF5-9311-7652ADA9E823}"/>
              </a:ext>
            </a:extLst>
          </p:cNvPr>
          <p:cNvSpPr txBox="1"/>
          <p:nvPr/>
        </p:nvSpPr>
        <p:spPr>
          <a:xfrm>
            <a:off x="4452240" y="11159031"/>
            <a:ext cx="4617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600" dirty="0">
                <a:solidFill>
                  <a:schemeClr val="tx2"/>
                </a:solidFill>
                <a:latin typeface="Phenomena" panose="00000800000000000000" pitchFamily="50" charset="-52"/>
              </a:rPr>
              <a:t>Nested loops</a:t>
            </a:r>
            <a:endParaRPr lang="en-US" sz="5600" dirty="0">
              <a:solidFill>
                <a:schemeClr val="tx2"/>
              </a:solidFill>
              <a:latin typeface="Phenomena" panose="00000800000000000000" pitchFamily="50" charset="-5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958797-0E3E-5E21-0562-0B1A76DF6FF9}"/>
              </a:ext>
            </a:extLst>
          </p:cNvPr>
          <p:cNvGrpSpPr/>
          <p:nvPr/>
        </p:nvGrpSpPr>
        <p:grpSpPr>
          <a:xfrm>
            <a:off x="2152652" y="2596279"/>
            <a:ext cx="1770435" cy="1545658"/>
            <a:chOff x="759115" y="1338128"/>
            <a:chExt cx="703262" cy="613975"/>
          </a:xfrm>
        </p:grpSpPr>
        <p:sp>
          <p:nvSpPr>
            <p:cNvPr id="18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5116F226-09DF-1F36-161C-A43EA76A1A27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B48E14-EE17-E43B-2543-BF1C7D799B27}"/>
                </a:ext>
              </a:extLst>
            </p:cNvPr>
            <p:cNvSpPr txBox="1"/>
            <p:nvPr/>
          </p:nvSpPr>
          <p:spPr>
            <a:xfrm>
              <a:off x="759115" y="1432116"/>
              <a:ext cx="703262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54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F06CB1-0A3F-08C2-E95A-9C22ED167C78}"/>
              </a:ext>
            </a:extLst>
          </p:cNvPr>
          <p:cNvGrpSpPr/>
          <p:nvPr/>
        </p:nvGrpSpPr>
        <p:grpSpPr>
          <a:xfrm>
            <a:off x="2152652" y="4645500"/>
            <a:ext cx="1770433" cy="1545660"/>
            <a:chOff x="761807" y="2099096"/>
            <a:chExt cx="703261" cy="613975"/>
          </a:xfrm>
        </p:grpSpPr>
        <p:sp>
          <p:nvSpPr>
            <p:cNvPr id="24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63833328-6C9A-0148-42F3-04DAF1E5D336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DA2F3D-45C9-0BB9-8776-A9ECE82BD0FF}"/>
                </a:ext>
              </a:extLst>
            </p:cNvPr>
            <p:cNvSpPr txBox="1"/>
            <p:nvPr/>
          </p:nvSpPr>
          <p:spPr>
            <a:xfrm>
              <a:off x="761807" y="2193354"/>
              <a:ext cx="703261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latin typeface="Phenomena Black" panose="00000A00000000000000" pitchFamily="50" charset="-52"/>
                </a:rPr>
                <a:t>0</a:t>
              </a:r>
              <a:r>
                <a:rPr lang="bg-BG" sz="6000" b="1" dirty="0">
                  <a:latin typeface="Phenomena Black" panose="00000A00000000000000" pitchFamily="50" charset="-52"/>
                </a:rPr>
                <a:t>2</a:t>
              </a:r>
              <a:endParaRPr lang="en-US" sz="54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14C492-FA59-07F5-82DF-02B161406023}"/>
              </a:ext>
            </a:extLst>
          </p:cNvPr>
          <p:cNvGrpSpPr/>
          <p:nvPr/>
        </p:nvGrpSpPr>
        <p:grpSpPr>
          <a:xfrm>
            <a:off x="2152652" y="6694723"/>
            <a:ext cx="1816850" cy="1545658"/>
            <a:chOff x="756722" y="2811160"/>
            <a:chExt cx="721699" cy="613975"/>
          </a:xfrm>
        </p:grpSpPr>
        <p:sp>
          <p:nvSpPr>
            <p:cNvPr id="30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FB06C2F-7FCB-DBBE-ED2D-7B797518FD35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8E7DC3-02F4-327C-57C6-A898A08A81B7}"/>
                </a:ext>
              </a:extLst>
            </p:cNvPr>
            <p:cNvSpPr txBox="1"/>
            <p:nvPr/>
          </p:nvSpPr>
          <p:spPr>
            <a:xfrm>
              <a:off x="756722" y="2905416"/>
              <a:ext cx="721699" cy="40344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60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54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BEADF6-1208-3CCB-077A-5B0F0387D570}"/>
              </a:ext>
            </a:extLst>
          </p:cNvPr>
          <p:cNvGrpSpPr/>
          <p:nvPr/>
        </p:nvGrpSpPr>
        <p:grpSpPr>
          <a:xfrm>
            <a:off x="2152652" y="8743944"/>
            <a:ext cx="1819656" cy="1545336"/>
            <a:chOff x="759115" y="1338128"/>
            <a:chExt cx="703262" cy="613975"/>
          </a:xfrm>
        </p:grpSpPr>
        <p:sp>
          <p:nvSpPr>
            <p:cNvPr id="33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F3107671-EBBA-9002-2814-0837E11CBF74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63DEAB-A4B6-E36E-FEAA-D864593484BD}"/>
                </a:ext>
              </a:extLst>
            </p:cNvPr>
            <p:cNvSpPr txBox="1"/>
            <p:nvPr/>
          </p:nvSpPr>
          <p:spPr>
            <a:xfrm>
              <a:off x="759115" y="1395348"/>
              <a:ext cx="703262" cy="44021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04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C75359-3144-0BC0-5D66-55F6A4B1045D}"/>
              </a:ext>
            </a:extLst>
          </p:cNvPr>
          <p:cNvGrpSpPr/>
          <p:nvPr/>
        </p:nvGrpSpPr>
        <p:grpSpPr>
          <a:xfrm>
            <a:off x="2152652" y="10792843"/>
            <a:ext cx="1819656" cy="1545336"/>
            <a:chOff x="761807" y="2099096"/>
            <a:chExt cx="703261" cy="613975"/>
          </a:xfrm>
        </p:grpSpPr>
        <p:sp>
          <p:nvSpPr>
            <p:cNvPr id="36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C548423A-7135-6110-A92D-C39526CF3921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71AF37-92B2-228F-D7A1-38B076100DBA}"/>
                </a:ext>
              </a:extLst>
            </p:cNvPr>
            <p:cNvSpPr txBox="1"/>
            <p:nvPr/>
          </p:nvSpPr>
          <p:spPr>
            <a:xfrm>
              <a:off x="761807" y="2193270"/>
              <a:ext cx="703261" cy="40353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6000" b="1" dirty="0">
                  <a:latin typeface="Phenomena Black" panose="00000A00000000000000" pitchFamily="50" charset="-52"/>
                </a:rPr>
                <a:t>05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802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94B-F0F7-44BD-A411-18C7AC6C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Sum of vowels - Solution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64BBD6D-B7AF-4E96-B040-F15D3256F3F6}"/>
              </a:ext>
            </a:extLst>
          </p:cNvPr>
          <p:cNvSpPr txBox="1">
            <a:spLocks/>
          </p:cNvSpPr>
          <p:nvPr/>
        </p:nvSpPr>
        <p:spPr>
          <a:xfrm>
            <a:off x="2152651" y="2743865"/>
            <a:ext cx="16482606" cy="1024188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5600" dirty="0">
                <a:solidFill>
                  <a:srgbClr val="0000FF"/>
                </a:solidFill>
              </a:rPr>
              <a:t>int </a:t>
            </a:r>
            <a:r>
              <a:rPr lang="en" sz="5600" dirty="0">
                <a:solidFill>
                  <a:srgbClr val="000000"/>
                </a:solidFill>
              </a:rPr>
              <a:t>sum = 0;</a:t>
            </a:r>
          </a:p>
          <a:p>
            <a:r>
              <a:rPr lang="en" sz="5600" dirty="0">
                <a:solidFill>
                  <a:srgbClr val="0000FF"/>
                </a:solidFill>
              </a:rPr>
              <a:t>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>
                <a:solidFill>
                  <a:srgbClr val="0000FF"/>
                </a:solidFill>
              </a:rPr>
              <a:t>int</a:t>
            </a:r>
            <a:r>
              <a:rPr lang="en" sz="5600" dirty="0">
                <a:solidFill>
                  <a:srgbClr val="000000"/>
                </a:solidFill>
              </a:rPr>
              <a:t> i = 0; i &lt; input.length ; i++) {</a:t>
            </a:r>
          </a:p>
          <a:p>
            <a:r>
              <a:rPr lang="en" sz="5600" dirty="0">
                <a:solidFill>
                  <a:srgbClr val="000000"/>
                </a:solidFill>
              </a:rPr>
              <a:t>  </a:t>
            </a:r>
            <a:r>
              <a:rPr lang="en" sz="5600" dirty="0">
                <a:solidFill>
                  <a:srgbClr val="0000FF"/>
                </a:solidFill>
              </a:rPr>
              <a:t>switch </a:t>
            </a:r>
            <a:r>
              <a:rPr lang="en" sz="5600" dirty="0">
                <a:solidFill>
                  <a:srgbClr val="000000"/>
                </a:solidFill>
              </a:rPr>
              <a:t>(input[i]) {</a:t>
            </a:r>
          </a:p>
          <a:p>
            <a:r>
              <a:rPr lang="en" sz="5600" dirty="0">
                <a:solidFill>
                  <a:srgbClr val="000000"/>
                </a:solidFill>
              </a:rPr>
              <a:t>    </a:t>
            </a:r>
            <a:r>
              <a:rPr lang="en" sz="5600" dirty="0">
                <a:solidFill>
                  <a:srgbClr val="0000FF"/>
                </a:solidFill>
              </a:rPr>
              <a:t>case</a:t>
            </a:r>
            <a:r>
              <a:rPr lang="en" sz="5600" dirty="0">
                <a:solidFill>
                  <a:srgbClr val="000000"/>
                </a:solidFill>
              </a:rPr>
              <a:t> </a:t>
            </a:r>
            <a:r>
              <a:rPr lang="en" sz="5600" dirty="0">
                <a:solidFill>
                  <a:srgbClr val="A31515"/>
                </a:solidFill>
              </a:rPr>
              <a:t>'a' </a:t>
            </a:r>
            <a:r>
              <a:rPr lang="en" sz="5600" dirty="0">
                <a:solidFill>
                  <a:srgbClr val="000000"/>
                </a:solidFill>
              </a:rPr>
              <a:t>: sum += 1; </a:t>
            </a:r>
            <a:r>
              <a:rPr lang="en" sz="5600" dirty="0">
                <a:solidFill>
                  <a:srgbClr val="0000FF"/>
                </a:solidFill>
              </a:rPr>
              <a:t>break</a:t>
            </a:r>
            <a:r>
              <a:rPr lang="en" sz="5600" dirty="0">
                <a:solidFill>
                  <a:srgbClr val="000000"/>
                </a:solidFill>
              </a:rPr>
              <a:t>;</a:t>
            </a:r>
          </a:p>
          <a:p>
            <a:r>
              <a:rPr lang="en" sz="5600" dirty="0">
                <a:solidFill>
                  <a:srgbClr val="000000"/>
                </a:solidFill>
              </a:rPr>
              <a:t>    </a:t>
            </a:r>
            <a:r>
              <a:rPr lang="en" sz="5600" dirty="0">
                <a:solidFill>
                  <a:srgbClr val="0000FF"/>
                </a:solidFill>
              </a:rPr>
              <a:t>case</a:t>
            </a:r>
            <a:r>
              <a:rPr lang="en" sz="5600" dirty="0">
                <a:solidFill>
                  <a:srgbClr val="000000"/>
                </a:solidFill>
              </a:rPr>
              <a:t> </a:t>
            </a:r>
            <a:r>
              <a:rPr lang="en" sz="5600" dirty="0">
                <a:solidFill>
                  <a:srgbClr val="A31515"/>
                </a:solidFill>
              </a:rPr>
              <a:t>'e' </a:t>
            </a:r>
            <a:r>
              <a:rPr lang="en" sz="5600" dirty="0">
                <a:solidFill>
                  <a:srgbClr val="000000"/>
                </a:solidFill>
              </a:rPr>
              <a:t>: sum += 2; </a:t>
            </a:r>
            <a:r>
              <a:rPr lang="en" sz="5600" dirty="0">
                <a:solidFill>
                  <a:srgbClr val="0000FF"/>
                </a:solidFill>
              </a:rPr>
              <a:t>break</a:t>
            </a:r>
            <a:r>
              <a:rPr lang="en" sz="5600" dirty="0">
                <a:solidFill>
                  <a:srgbClr val="000000"/>
                </a:solidFill>
              </a:rPr>
              <a:t>;</a:t>
            </a:r>
            <a:endParaRPr lang="bg-BG" sz="5600" dirty="0">
              <a:solidFill>
                <a:srgbClr val="000000"/>
              </a:solidFill>
            </a:endParaRPr>
          </a:p>
          <a:p>
            <a:r>
              <a:rPr lang="en" sz="5600" dirty="0">
                <a:solidFill>
                  <a:srgbClr val="000000"/>
                </a:solidFill>
              </a:rPr>
              <a:t>  }</a:t>
            </a:r>
            <a:endParaRPr lang="en-US" sz="5600" dirty="0">
              <a:solidFill>
                <a:srgbClr val="000000"/>
              </a:solidFill>
            </a:endParaRPr>
          </a:p>
          <a:p>
            <a:r>
              <a:rPr lang="en" sz="5600" dirty="0">
                <a:solidFill>
                  <a:srgbClr val="000000"/>
                </a:solidFill>
              </a:rPr>
              <a:t>}</a:t>
            </a:r>
            <a:endParaRPr lang="bg-BG" sz="5600" dirty="0">
              <a:solidFill>
                <a:srgbClr val="000000"/>
              </a:solidFill>
            </a:endParaRPr>
          </a:p>
          <a:p>
            <a:endParaRPr lang="en-US" sz="5600" dirty="0">
              <a:solidFill>
                <a:srgbClr val="000000"/>
              </a:solidFill>
            </a:endParaRPr>
          </a:p>
          <a:p>
            <a:r>
              <a:rPr lang="en-US" sz="5600" dirty="0" err="1">
                <a:solidFill>
                  <a:srgbClr val="000000"/>
                </a:solidFill>
              </a:rPr>
              <a:t>sc.println</a:t>
            </a:r>
            <a:r>
              <a:rPr lang="en" sz="5600" dirty="0">
                <a:solidFill>
                  <a:srgbClr val="000000"/>
                </a:solidFill>
              </a:rPr>
              <a:t>(sum);</a:t>
            </a:r>
            <a:endParaRPr lang="it-IT" sz="5600" dirty="0"/>
          </a:p>
        </p:txBody>
      </p:sp>
    </p:spTree>
    <p:extLst>
      <p:ext uri="{BB962C8B-B14F-4D97-AF65-F5344CB8AC3E}">
        <p14:creationId xmlns:p14="http://schemas.microsoft.com/office/powerpoint/2010/main" val="149100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AD99-F4B4-43E4-9AE1-7102E054F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CFA7-DEB7-4CFE-B43D-2AFB98F96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03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3A672-181B-4AF4-84C0-1E782E39CE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" dirty="0"/>
              <a:t>Repeat until a given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14002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4F369-0457-4B9A-BADF-71E5A13D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3D757E-672A-4DAC-A5EC-86B50641C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5" y="2895859"/>
            <a:ext cx="14512741" cy="9806939"/>
          </a:xfrm>
        </p:spPr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In programming, we often need to execute a block of commands multiple times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For this purpose we use loops - while</a:t>
            </a:r>
            <a:endParaRPr lang="bg-BG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85E9920-371C-445F-B89D-8F19E57590E1}"/>
              </a:ext>
            </a:extLst>
          </p:cNvPr>
          <p:cNvSpPr txBox="1">
            <a:spLocks/>
          </p:cNvSpPr>
          <p:nvPr/>
        </p:nvSpPr>
        <p:spPr>
          <a:xfrm>
            <a:off x="6029697" y="6419492"/>
            <a:ext cx="8055500" cy="440065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7200" dirty="0"/>
              <a:t>while </a:t>
            </a:r>
            <a:r>
              <a:rPr lang="en" sz="7200" dirty="0">
                <a:solidFill>
                  <a:srgbClr val="000000"/>
                </a:solidFill>
              </a:rPr>
              <a:t>(...)</a:t>
            </a:r>
          </a:p>
          <a:p>
            <a:r>
              <a:rPr lang="en" sz="7200" dirty="0">
                <a:solidFill>
                  <a:srgbClr val="000000"/>
                </a:solidFill>
              </a:rPr>
              <a:t>{</a:t>
            </a:r>
          </a:p>
          <a:p>
            <a:r>
              <a:rPr lang="en" sz="7200" dirty="0">
                <a:solidFill>
                  <a:srgbClr val="000000"/>
                </a:solidFill>
              </a:rPr>
              <a:t>    </a:t>
            </a:r>
            <a:r>
              <a:rPr lang="en" sz="7200" dirty="0">
                <a:solidFill>
                  <a:srgbClr val="008000"/>
                </a:solidFill>
              </a:rPr>
              <a:t>//code</a:t>
            </a:r>
            <a:endParaRPr lang="en-US" sz="7200" dirty="0">
              <a:solidFill>
                <a:srgbClr val="000000"/>
              </a:solidFill>
            </a:endParaRPr>
          </a:p>
          <a:p>
            <a:r>
              <a:rPr lang="en" sz="7200" dirty="0">
                <a:solidFill>
                  <a:srgbClr val="000000"/>
                </a:solidFill>
              </a:rPr>
              <a:t>}</a:t>
            </a:r>
            <a:endParaRPr lang="en-US" sz="72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F4E8214-421F-4212-9012-E97ABA33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0084" y="6034258"/>
            <a:ext cx="3504384" cy="1167468"/>
          </a:xfrm>
          <a:prstGeom prst="wedgeRoundRectCallout">
            <a:avLst>
              <a:gd name="adj1" fmla="val -64668"/>
              <a:gd name="adj2" fmla="val 31066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Condition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A2644DC-900E-4560-83A9-523FF8DC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408" y="10340125"/>
            <a:ext cx="6674813" cy="2187082"/>
          </a:xfrm>
          <a:prstGeom prst="wedgeRoundRectCallout">
            <a:avLst>
              <a:gd name="adj1" fmla="val -27049"/>
              <a:gd name="adj2" fmla="val -8181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>
                <a:solidFill>
                  <a:schemeClr val="tx2"/>
                </a:solidFill>
              </a:rPr>
              <a:t>Execution </a:t>
            </a:r>
            <a:r>
              <a:rPr lang="en" sz="5600" b="1" dirty="0">
                <a:solidFill>
                  <a:schemeClr val="tx2"/>
                </a:solidFill>
              </a:rPr>
              <a:t>code </a:t>
            </a:r>
            <a:r>
              <a:rPr lang="en" sz="5600" b="1">
                <a:solidFill>
                  <a:schemeClr val="tx2"/>
                </a:solidFill>
              </a:rPr>
              <a:t>( repeat )</a:t>
            </a:r>
            <a:endParaRPr lang="bg-BG" sz="5600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2809D0-6871-4511-85F6-CEDBAAA81A17}"/>
              </a:ext>
            </a:extLst>
          </p:cNvPr>
          <p:cNvCxnSpPr/>
          <p:nvPr/>
        </p:nvCxnSpPr>
        <p:spPr>
          <a:xfrm>
            <a:off x="19014322" y="4591311"/>
            <a:ext cx="0" cy="1019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D1269F91-702E-4334-9263-CAAE03910741}"/>
              </a:ext>
            </a:extLst>
          </p:cNvPr>
          <p:cNvSpPr/>
          <p:nvPr/>
        </p:nvSpPr>
        <p:spPr>
          <a:xfrm>
            <a:off x="17339223" y="5561210"/>
            <a:ext cx="3350198" cy="2657427"/>
          </a:xfrm>
          <a:prstGeom prst="flowChartDecision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3749A-B742-42D6-94E0-C5812B32F9FC}"/>
              </a:ext>
            </a:extLst>
          </p:cNvPr>
          <p:cNvSpPr txBox="1"/>
          <p:nvPr/>
        </p:nvSpPr>
        <p:spPr>
          <a:xfrm>
            <a:off x="17243671" y="6286048"/>
            <a:ext cx="3546658" cy="104637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sz="5600" dirty="0">
                <a:solidFill>
                  <a:schemeClr val="tx1"/>
                </a:solidFill>
              </a:rPr>
              <a:t>condition</a:t>
            </a:r>
            <a:endParaRPr lang="en-US" sz="5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843FD9-D4C0-44E6-BCAD-7D068B8FF5D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9014322" y="8218637"/>
            <a:ext cx="0" cy="1413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394C39-E100-4B75-BE78-86400A1DC8AE}"/>
              </a:ext>
            </a:extLst>
          </p:cNvPr>
          <p:cNvSpPr/>
          <p:nvPr/>
        </p:nvSpPr>
        <p:spPr>
          <a:xfrm>
            <a:off x="17038084" y="9631993"/>
            <a:ext cx="3952476" cy="120801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1"/>
                </a:solidFill>
              </a:rPr>
              <a:t>commands</a:t>
            </a:r>
            <a:endParaRPr lang="en-US" sz="5600" dirty="0">
              <a:solidFill>
                <a:schemeClr val="tx1"/>
              </a:solidFill>
            </a:endParaRPr>
          </a:p>
        </p:txBody>
      </p:sp>
      <p:cxnSp>
        <p:nvCxnSpPr>
          <p:cNvPr id="16" name="Elbow Connector 18">
            <a:extLst>
              <a:ext uri="{FF2B5EF4-FFF2-40B4-BE49-F238E27FC236}">
                <a16:creationId xmlns:a16="http://schemas.microsoft.com/office/drawing/2014/main" id="{32FD154F-A0CF-44A8-B428-148AB67CFB8F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5400000" flipH="1">
            <a:off x="16201729" y="8027419"/>
            <a:ext cx="3950088" cy="1675099"/>
          </a:xfrm>
          <a:prstGeom prst="bentConnector4">
            <a:avLst>
              <a:gd name="adj1" fmla="val -5787"/>
              <a:gd name="adj2" fmla="val 13162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84364BF0-4685-4426-85BE-F01F2F31E26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689421" y="6889924"/>
            <a:ext cx="1297058" cy="47735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D907BD-012D-4041-89C1-89A01BA3C462}"/>
              </a:ext>
            </a:extLst>
          </p:cNvPr>
          <p:cNvSpPr txBox="1"/>
          <p:nvPr/>
        </p:nvSpPr>
        <p:spPr>
          <a:xfrm>
            <a:off x="19144621" y="8159132"/>
            <a:ext cx="2466519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" sz="4800" dirty="0">
                <a:solidFill>
                  <a:schemeClr val="tx1"/>
                </a:solidFill>
              </a:rPr>
              <a:t>true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2E094-452C-47A9-9916-30D0614B53A6}"/>
              </a:ext>
            </a:extLst>
          </p:cNvPr>
          <p:cNvSpPr txBox="1"/>
          <p:nvPr/>
        </p:nvSpPr>
        <p:spPr>
          <a:xfrm>
            <a:off x="20377882" y="5811408"/>
            <a:ext cx="2887654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" sz="4800" dirty="0">
                <a:solidFill>
                  <a:schemeClr val="tx1"/>
                </a:solidFill>
              </a:rPr>
              <a:t>false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58A1-7C24-47BA-86DD-D1C5D21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A58963A-18C0-459A-94F6-8F21BE9637EE}"/>
              </a:ext>
            </a:extLst>
          </p:cNvPr>
          <p:cNvSpPr txBox="1">
            <a:spLocks/>
          </p:cNvSpPr>
          <p:nvPr/>
        </p:nvSpPr>
        <p:spPr>
          <a:xfrm>
            <a:off x="5899672" y="3675056"/>
            <a:ext cx="14986504" cy="887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" sz="6400" dirty="0"/>
              <a:t>int </a:t>
            </a:r>
            <a:r>
              <a:rPr lang="en" sz="6400" dirty="0">
                <a:solidFill>
                  <a:srgbClr val="000000"/>
                </a:solidFill>
              </a:rPr>
              <a:t>a = 5;</a:t>
            </a:r>
            <a:endParaRPr lang="bg-BG" sz="6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" sz="6400" dirty="0"/>
              <a:t>while </a:t>
            </a:r>
            <a:r>
              <a:rPr lang="en" sz="6400" dirty="0">
                <a:solidFill>
                  <a:srgbClr val="000000"/>
                </a:solidFill>
              </a:rPr>
              <a:t>(a &lt;= 10)</a:t>
            </a:r>
          </a:p>
          <a:p>
            <a:pPr>
              <a:lnSpc>
                <a:spcPct val="120000"/>
              </a:lnSpc>
            </a:pPr>
            <a:r>
              <a:rPr lang="en" sz="64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" sz="6400" dirty="0">
                <a:solidFill>
                  <a:srgbClr val="000000"/>
                </a:solidFill>
              </a:rPr>
              <a:t>			sc.printf( </a:t>
            </a:r>
            <a:r>
              <a:rPr lang="en" sz="6400" dirty="0">
                <a:solidFill>
                  <a:srgbClr val="A31515"/>
                </a:solidFill>
              </a:rPr>
              <a:t>"a = %d",</a:t>
            </a:r>
            <a:r>
              <a:rPr lang="en" sz="6400" dirty="0">
                <a:solidFill>
                  <a:srgbClr val="000000"/>
                </a:solidFill>
              </a:rPr>
              <a:t> a);</a:t>
            </a:r>
          </a:p>
          <a:p>
            <a:pPr>
              <a:lnSpc>
                <a:spcPct val="120000"/>
              </a:lnSpc>
            </a:pPr>
            <a:r>
              <a:rPr lang="en" sz="6400" dirty="0">
                <a:solidFill>
                  <a:srgbClr val="000000"/>
                </a:solidFill>
              </a:rPr>
              <a:t>			a += 1;</a:t>
            </a:r>
          </a:p>
          <a:p>
            <a:pPr>
              <a:lnSpc>
                <a:spcPct val="120000"/>
              </a:lnSpc>
            </a:pPr>
            <a:r>
              <a:rPr lang="en" sz="6400" dirty="0">
                <a:solidFill>
                  <a:srgbClr val="000000"/>
                </a:solidFill>
              </a:rPr>
              <a:t>}</a:t>
            </a:r>
            <a:endParaRPr lang="en-US" sz="6400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321B9FB-2CDC-47F0-A425-3B85E8F863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3869749" y="4667879"/>
            <a:ext cx="8581013" cy="2393322"/>
          </a:xfrm>
          <a:prstGeom prst="wedgeRoundRectCallout">
            <a:avLst>
              <a:gd name="adj1" fmla="val -62002"/>
              <a:gd name="adj2" fmla="val -13524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b="1" dirty="0">
                <a:latin typeface="+mn-lt"/>
                <a:ea typeface="+mn-ea"/>
              </a:rPr>
              <a:t>Repetition 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424264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7F27-4BFB-4879-A9EA-1EA02DC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6182" y="6896097"/>
            <a:ext cx="11381695" cy="1733437"/>
          </a:xfrm>
        </p:spPr>
        <p:txBody>
          <a:bodyPr/>
          <a:lstStyle/>
          <a:p>
            <a:r>
              <a:rPr lang="en" b="1" dirty="0"/>
              <a:t>Loop break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9FCC-52D8-4DC5-A939-109ED717A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DA12-1C2B-4444-BFF9-4A2F1C97E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25412" y="9391487"/>
            <a:ext cx="11383911" cy="1485803"/>
          </a:xfrm>
          <a:ln>
            <a:prstDash val="dash"/>
          </a:ln>
        </p:spPr>
        <p:txBody>
          <a:bodyPr>
            <a:normAutofit lnSpcReduction="10000"/>
          </a:bodyPr>
          <a:lstStyle/>
          <a:p>
            <a:r>
              <a:rPr lang="en" sz="10799" dirty="0"/>
              <a:t>Endless loops</a:t>
            </a:r>
            <a:endParaRPr lang="en-US" sz="10799" dirty="0"/>
          </a:p>
        </p:txBody>
      </p:sp>
    </p:spTree>
    <p:extLst>
      <p:ext uri="{BB962C8B-B14F-4D97-AF65-F5344CB8AC3E}">
        <p14:creationId xmlns:p14="http://schemas.microsoft.com/office/powerpoint/2010/main" val="26787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6901-4FF4-4E8E-88F4-9E7832F2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Endless loops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FB0D-182D-4DF3-A4C1-36D0A685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7154769" cy="9436162"/>
          </a:xfrm>
        </p:spPr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Infinite loop – repeating a block of code an infinite number of times: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dirty="0"/>
          </a:p>
          <a:p>
            <a:pPr marL="914354" indent="-914354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245BFC-1B5D-47C5-BBF8-50D6BCEE5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444" y="7018906"/>
            <a:ext cx="14607673" cy="406933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while 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en" sz="5600" dirty="0">
                <a:solidFill>
                  <a:srgbClr val="A31515"/>
                </a:solidFill>
                <a:latin typeface="Consolas" panose="020B0609020204030204" pitchFamily="49" charset="0"/>
              </a:rPr>
              <a:t>"Infinite loop"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31E560A-C394-4F6F-9A91-19679765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206" y="4881212"/>
            <a:ext cx="6857554" cy="1815884"/>
          </a:xfrm>
          <a:prstGeom prst="wedgeRoundRectCallout">
            <a:avLst>
              <a:gd name="adj1" fmla="val -57455"/>
              <a:gd name="adj2" fmla="val 52670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The condition is always true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8ED69C2-D602-4FF5-B4EC-369B92871894}"/>
              </a:ext>
            </a:extLst>
          </p:cNvPr>
          <p:cNvSpPr/>
          <p:nvPr/>
        </p:nvSpPr>
        <p:spPr>
          <a:xfrm>
            <a:off x="3658553" y="5690192"/>
            <a:ext cx="3350198" cy="2657427"/>
          </a:xfrm>
          <a:prstGeom prst="flowChartDecision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E502C-5974-4C45-8A5F-15231252B834}"/>
              </a:ext>
            </a:extLst>
          </p:cNvPr>
          <p:cNvSpPr txBox="1"/>
          <p:nvPr/>
        </p:nvSpPr>
        <p:spPr>
          <a:xfrm>
            <a:off x="3860112" y="6571886"/>
            <a:ext cx="2947088" cy="92327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" sz="4800" dirty="0">
                <a:solidFill>
                  <a:schemeClr val="tx1"/>
                </a:solidFill>
              </a:rPr>
              <a:t>condition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FDC060-A076-4A6A-BC9F-7F23562CBDF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33652" y="8347620"/>
            <a:ext cx="0" cy="1092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04A67-EEBA-40E3-BFEC-D8E275D33BDF}"/>
              </a:ext>
            </a:extLst>
          </p:cNvPr>
          <p:cNvSpPr/>
          <p:nvPr/>
        </p:nvSpPr>
        <p:spPr>
          <a:xfrm>
            <a:off x="3494347" y="9419008"/>
            <a:ext cx="3678610" cy="15499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dirty="0">
                <a:solidFill>
                  <a:schemeClr val="tx1"/>
                </a:solidFill>
              </a:rPr>
              <a:t>commands</a:t>
            </a:r>
          </a:p>
        </p:txBody>
      </p:sp>
      <p:cxnSp>
        <p:nvCxnSpPr>
          <p:cNvPr id="17" name="Elbow Connector 18">
            <a:extLst>
              <a:ext uri="{FF2B5EF4-FFF2-40B4-BE49-F238E27FC236}">
                <a16:creationId xmlns:a16="http://schemas.microsoft.com/office/drawing/2014/main" id="{906DADB4-A478-4E18-AB16-3AA379128BCF}"/>
              </a:ext>
            </a:extLst>
          </p:cNvPr>
          <p:cNvCxnSpPr>
            <a:cxnSpLocks/>
            <a:stCxn id="12" idx="2"/>
            <a:endCxn id="9" idx="1"/>
          </p:cNvCxnSpPr>
          <p:nvPr/>
        </p:nvCxnSpPr>
        <p:spPr>
          <a:xfrm rot="5400000" flipH="1">
            <a:off x="2521059" y="8156401"/>
            <a:ext cx="3950087" cy="1675099"/>
          </a:xfrm>
          <a:prstGeom prst="bentConnector4">
            <a:avLst>
              <a:gd name="adj1" fmla="val -26878"/>
              <a:gd name="adj2" fmla="val 16833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C790B0-56F0-4132-8791-E66EB5A740D9}"/>
              </a:ext>
            </a:extLst>
          </p:cNvPr>
          <p:cNvSpPr txBox="1"/>
          <p:nvPr/>
        </p:nvSpPr>
        <p:spPr>
          <a:xfrm>
            <a:off x="5551353" y="8026283"/>
            <a:ext cx="2584466" cy="1208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287981" tIns="215986" rIns="287981" bIns="215986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" sz="4800" dirty="0">
                <a:solidFill>
                  <a:schemeClr val="tx1"/>
                </a:solidFill>
              </a:rPr>
              <a:t>true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D9B-ACBC-4370-A631-B8BA73F0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Ending a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C2D8-DCC4-4103-B43C-267551FB1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Operator break – interrupts the loop</a:t>
            </a:r>
          </a:p>
          <a:p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155CC6-743C-48D6-B95B-1E06C64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493" y="4833390"/>
            <a:ext cx="14738296" cy="7019919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while 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  console.log( </a:t>
            </a:r>
            <a:r>
              <a:rPr lang="en" sz="5600" dirty="0">
                <a:solidFill>
                  <a:srgbClr val="A31515"/>
                </a:solidFill>
                <a:latin typeface="Consolas" panose="020B0609020204030204" pitchFamily="49" charset="0"/>
              </a:rPr>
              <a:t>"Infinite loop" 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  <a:endParaRPr lang="bg-BG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sz="5600" dirty="0">
                <a:solidFill>
                  <a:srgbClr val="0000FF"/>
                </a:solidFill>
                <a:latin typeface="Consolas" panose="020B0609020204030204" pitchFamily="49" charset="0"/>
              </a:rPr>
              <a:t>break;</a:t>
            </a:r>
            <a:endParaRPr lang="en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" sz="5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600" noProof="1">
              <a:solidFill>
                <a:srgbClr val="3CA7C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E85C59E-2CBF-4F11-8C58-28329760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336" y="7866669"/>
            <a:ext cx="8588433" cy="1981071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Loop break condition</a:t>
            </a:r>
          </a:p>
        </p:txBody>
      </p:sp>
    </p:spTree>
    <p:extLst>
      <p:ext uri="{BB962C8B-B14F-4D97-AF65-F5344CB8AC3E}">
        <p14:creationId xmlns:p14="http://schemas.microsoft.com/office/powerpoint/2010/main" val="15018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E932-F691-4C51-AD38-A8C9CC3DA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0864" y="4884198"/>
            <a:ext cx="15057492" cy="1737247"/>
          </a:xfrm>
        </p:spPr>
        <p:txBody>
          <a:bodyPr/>
          <a:lstStyle/>
          <a:p>
            <a:r>
              <a:rPr lang="en" b="1" dirty="0"/>
              <a:t>Nested loops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B2E6F-7E29-4634-B8D0-8CD30F4C5C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6263" y="2466369"/>
            <a:ext cx="4706698" cy="2398782"/>
          </a:xfrm>
        </p:spPr>
        <p:txBody>
          <a:bodyPr/>
          <a:lstStyle/>
          <a:p>
            <a:r>
              <a:rPr lang="en" dirty="0"/>
              <a:t>05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D2F2-6A32-43E0-8089-740CAA2A53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30623" y="8056712"/>
            <a:ext cx="11017973" cy="1530996"/>
          </a:xfrm>
          <a:ln>
            <a:prstDash val="dash"/>
          </a:ln>
        </p:spPr>
        <p:txBody>
          <a:bodyPr anchor="ctr"/>
          <a:lstStyle/>
          <a:p>
            <a:r>
              <a:rPr lang="en" b="1" dirty="0"/>
              <a:t>Loop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793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63FFF7D0-C436-4E5F-B463-7BAB711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Clock</a:t>
            </a:r>
          </a:p>
        </p:txBody>
      </p:sp>
      <p:sp>
        <p:nvSpPr>
          <p:cNvPr id="59" name="AutoShape 7">
            <a:extLst>
              <a:ext uri="{FF2B5EF4-FFF2-40B4-BE49-F238E27FC236}">
                <a16:creationId xmlns:a16="http://schemas.microsoft.com/office/drawing/2014/main" id="{D543D541-2206-4CBD-96B4-DEF73952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67" y="4576334"/>
            <a:ext cx="7771894" cy="2602175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Hours change when minutes exceed 59</a:t>
            </a:r>
          </a:p>
        </p:txBody>
      </p:sp>
      <p:sp>
        <p:nvSpPr>
          <p:cNvPr id="60" name="AutoShape 7">
            <a:extLst>
              <a:ext uri="{FF2B5EF4-FFF2-40B4-BE49-F238E27FC236}">
                <a16:creationId xmlns:a16="http://schemas.microsoft.com/office/drawing/2014/main" id="{6A852E02-BD21-431F-A84E-BCC76A86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2287" y="4576334"/>
            <a:ext cx="7771894" cy="2602175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While the minutes change the hours stay the same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8849FB-564A-44D6-875C-3A9BC7094275}"/>
              </a:ext>
            </a:extLst>
          </p:cNvPr>
          <p:cNvGrpSpPr/>
          <p:nvPr/>
        </p:nvGrpSpPr>
        <p:grpSpPr>
          <a:xfrm>
            <a:off x="8006949" y="7545269"/>
            <a:ext cx="8368515" cy="3597186"/>
            <a:chOff x="1415038" y="3984977"/>
            <a:chExt cx="4184530" cy="179871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19D5CB-186A-4693-BA9A-64DB8667A029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88" name="Flowchart: Terminator 87">
                <a:extLst>
                  <a:ext uri="{FF2B5EF4-FFF2-40B4-BE49-F238E27FC236}">
                    <a16:creationId xmlns:a16="http://schemas.microsoft.com/office/drawing/2014/main" id="{7EEE8DB9-2C5A-4436-A52F-F859B734F550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Terminator 88">
                <a:extLst>
                  <a:ext uri="{FF2B5EF4-FFF2-40B4-BE49-F238E27FC236}">
                    <a16:creationId xmlns:a16="http://schemas.microsoft.com/office/drawing/2014/main" id="{18917E6D-66AC-4370-9D69-0E74EF29B6C2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BBC974-4480-422E-B054-65758A4B69C6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40365DB-A707-4428-AD97-EF12AA9A18E2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FD83433F-5055-44CB-BE0B-A52F7EC885CC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682B4B56-83A2-49C9-B884-3D2193D1216F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7" name="Flowchart: Preparation 86">
                  <a:extLst>
                    <a:ext uri="{FF2B5EF4-FFF2-40B4-BE49-F238E27FC236}">
                      <a16:creationId xmlns:a16="http://schemas.microsoft.com/office/drawing/2014/main" id="{10B67046-50DF-468D-9BCE-310BC481519F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3" name="Flowchart: Preparation 82">
                <a:extLst>
                  <a:ext uri="{FF2B5EF4-FFF2-40B4-BE49-F238E27FC236}">
                    <a16:creationId xmlns:a16="http://schemas.microsoft.com/office/drawing/2014/main" id="{54651BE4-A861-4BA7-9D72-B25D215094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4" name="Flowchart: Preparation 83">
                <a:extLst>
                  <a:ext uri="{FF2B5EF4-FFF2-40B4-BE49-F238E27FC236}">
                    <a16:creationId xmlns:a16="http://schemas.microsoft.com/office/drawing/2014/main" id="{73DAD0AA-59B1-46D9-98B3-858C75FA92B0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EAD6F64-5138-45EA-B458-025B39F52555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6731907-B619-4065-83D0-DF2A2367CD6A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61281DBE-B88F-4E82-9C8F-417BA5A97917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" name="Flowchart: Preparation 77">
                  <a:extLst>
                    <a:ext uri="{FF2B5EF4-FFF2-40B4-BE49-F238E27FC236}">
                      <a16:creationId xmlns:a16="http://schemas.microsoft.com/office/drawing/2014/main" id="{4A005F01-C63A-4E63-8D2C-A6DAB165D8B9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9" name="Flowchart: Preparation 78">
                  <a:extLst>
                    <a:ext uri="{FF2B5EF4-FFF2-40B4-BE49-F238E27FC236}">
                      <a16:creationId xmlns:a16="http://schemas.microsoft.com/office/drawing/2014/main" id="{83B99888-2042-4709-9521-729F8FE19774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0" name="Flowchart: Preparation 79">
                  <a:extLst>
                    <a:ext uri="{FF2B5EF4-FFF2-40B4-BE49-F238E27FC236}">
                      <a16:creationId xmlns:a16="http://schemas.microsoft.com/office/drawing/2014/main" id="{C54DB9BE-2434-469F-9343-80AC7D25B1D8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Flowchart: Preparation 80">
                  <a:extLst>
                    <a:ext uri="{FF2B5EF4-FFF2-40B4-BE49-F238E27FC236}">
                      <a16:creationId xmlns:a16="http://schemas.microsoft.com/office/drawing/2014/main" id="{A7F7021B-3BC4-4A92-B883-E78B776AA79D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5" name="Flowchart: Preparation 74">
                <a:extLst>
                  <a:ext uri="{FF2B5EF4-FFF2-40B4-BE49-F238E27FC236}">
                    <a16:creationId xmlns:a16="http://schemas.microsoft.com/office/drawing/2014/main" id="{687778BD-CB7F-4D75-AD4B-8742D26CFE5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6" name="Flowchart: Preparation 75">
                <a:extLst>
                  <a:ext uri="{FF2B5EF4-FFF2-40B4-BE49-F238E27FC236}">
                    <a16:creationId xmlns:a16="http://schemas.microsoft.com/office/drawing/2014/main" id="{93C76CFF-FB13-4989-93CF-1C2E800A82E0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5DCD10A-BC08-4DBF-ADE6-EEBFFB8FA316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370299B4-A7C3-487D-98F7-F25288E56AED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Flowchart: Preparation 72">
                <a:extLst>
                  <a:ext uri="{FF2B5EF4-FFF2-40B4-BE49-F238E27FC236}">
                    <a16:creationId xmlns:a16="http://schemas.microsoft.com/office/drawing/2014/main" id="{16B3EF4A-CE09-46AF-8721-D9ADE0C1DD9C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03D9A4-A213-4E63-BEC4-F404A3CC04C0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739F15D-97A1-4B3E-8F12-4F9CA669AE91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70" name="Flowchart: Preparation 69">
                  <a:extLst>
                    <a:ext uri="{FF2B5EF4-FFF2-40B4-BE49-F238E27FC236}">
                      <a16:creationId xmlns:a16="http://schemas.microsoft.com/office/drawing/2014/main" id="{522F5E4A-39DD-4371-804D-07B314EB53E1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1" name="Flowchart: Preparation 70">
                  <a:extLst>
                    <a:ext uri="{FF2B5EF4-FFF2-40B4-BE49-F238E27FC236}">
                      <a16:creationId xmlns:a16="http://schemas.microsoft.com/office/drawing/2014/main" id="{6BDB1BDD-670A-44AE-BDB5-DD15B7C506C9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solidFill>
                  <a:schemeClr val="tx2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5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9" name="Flowchart: Preparation 68">
                <a:extLst>
                  <a:ext uri="{FF2B5EF4-FFF2-40B4-BE49-F238E27FC236}">
                    <a16:creationId xmlns:a16="http://schemas.microsoft.com/office/drawing/2014/main" id="{4FEEE96F-0621-46BE-A8DE-826D1AF28120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solidFill>
                <a:schemeClr val="tx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ECA808A-9923-4A92-BC31-51EA9A3EE8AC}"/>
              </a:ext>
            </a:extLst>
          </p:cNvPr>
          <p:cNvGrpSpPr/>
          <p:nvPr/>
        </p:nvGrpSpPr>
        <p:grpSpPr>
          <a:xfrm>
            <a:off x="14364911" y="7546350"/>
            <a:ext cx="2022456" cy="3570938"/>
            <a:chOff x="6471234" y="2288125"/>
            <a:chExt cx="1011294" cy="1763795"/>
          </a:xfrm>
          <a:solidFill>
            <a:schemeClr val="tx2"/>
          </a:solidFill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E92CAEE-F8FE-4E16-99D6-FF4FA9ECF9C8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63795"/>
              <a:chOff x="4143450" y="3303669"/>
              <a:chExt cx="999043" cy="1763795"/>
            </a:xfrm>
            <a:grpFill/>
          </p:grpSpPr>
          <p:sp>
            <p:nvSpPr>
              <p:cNvPr id="94" name="Flowchart: Preparation 93">
                <a:extLst>
                  <a:ext uri="{FF2B5EF4-FFF2-40B4-BE49-F238E27FC236}">
                    <a16:creationId xmlns:a16="http://schemas.microsoft.com/office/drawing/2014/main" id="{D43E3C82-BF60-4815-9FB8-CECEA01756FA}"/>
                  </a:ext>
                </a:extLst>
              </p:cNvPr>
              <p:cNvSpPr/>
              <p:nvPr/>
            </p:nvSpPr>
            <p:spPr bwMode="auto">
              <a:xfrm>
                <a:off x="4301100" y="4827342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Flowchart: Preparation 94">
                <a:extLst>
                  <a:ext uri="{FF2B5EF4-FFF2-40B4-BE49-F238E27FC236}">
                    <a16:creationId xmlns:a16="http://schemas.microsoft.com/office/drawing/2014/main" id="{B8631553-F7CC-41C5-AE83-4D94D0B7AEE3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" name="Flowchart: Preparation 95">
                <a:extLst>
                  <a:ext uri="{FF2B5EF4-FFF2-40B4-BE49-F238E27FC236}">
                    <a16:creationId xmlns:a16="http://schemas.microsoft.com/office/drawing/2014/main" id="{DF0C625F-6EA3-462C-BA0A-B3A554493133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Flowchart: Preparation 96">
                <a:extLst>
                  <a:ext uri="{FF2B5EF4-FFF2-40B4-BE49-F238E27FC236}">
                    <a16:creationId xmlns:a16="http://schemas.microsoft.com/office/drawing/2014/main" id="{C4252F1A-154F-441E-8B87-539BD08C9427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8895CFC8-CDF7-4F85-8DEF-F501D5073A8D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2" name="Flowchart: Preparation 91">
              <a:extLst>
                <a:ext uri="{FF2B5EF4-FFF2-40B4-BE49-F238E27FC236}">
                  <a16:creationId xmlns:a16="http://schemas.microsoft.com/office/drawing/2014/main" id="{5D87968F-98B1-4BC6-8E33-66CAAC5C93E9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Flowchart: Preparation 92">
              <a:extLst>
                <a:ext uri="{FF2B5EF4-FFF2-40B4-BE49-F238E27FC236}">
                  <a16:creationId xmlns:a16="http://schemas.microsoft.com/office/drawing/2014/main" id="{10827874-BA13-404B-BDCA-F732BB2DF9B0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FD3344E3-E38A-4197-940E-62ECDF627EAB}"/>
              </a:ext>
            </a:extLst>
          </p:cNvPr>
          <p:cNvSpPr/>
          <p:nvPr/>
        </p:nvSpPr>
        <p:spPr bwMode="auto">
          <a:xfrm rot="16200000">
            <a:off x="13877847" y="9786538"/>
            <a:ext cx="1599786" cy="696673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3F7729D0-522A-4B03-B813-9402551BDA44}"/>
              </a:ext>
            </a:extLst>
          </p:cNvPr>
          <p:cNvSpPr/>
          <p:nvPr/>
        </p:nvSpPr>
        <p:spPr bwMode="auto">
          <a:xfrm rot="16200000">
            <a:off x="8331460" y="9765612"/>
            <a:ext cx="1599786" cy="696673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9DDA9FEE-C39D-4214-8B26-FAD0D49E930A}"/>
              </a:ext>
            </a:extLst>
          </p:cNvPr>
          <p:cNvSpPr/>
          <p:nvPr/>
        </p:nvSpPr>
        <p:spPr bwMode="auto">
          <a:xfrm rot="16200000">
            <a:off x="13928544" y="9867088"/>
            <a:ext cx="1388456" cy="480213"/>
          </a:xfrm>
          <a:prstGeom prst="flowChartPreparation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Flowchart: Preparation 101">
            <a:extLst>
              <a:ext uri="{FF2B5EF4-FFF2-40B4-BE49-F238E27FC236}">
                <a16:creationId xmlns:a16="http://schemas.microsoft.com/office/drawing/2014/main" id="{627F4D8F-E71A-4E35-9639-B0C0B66B8A9C}"/>
              </a:ext>
            </a:extLst>
          </p:cNvPr>
          <p:cNvSpPr/>
          <p:nvPr/>
        </p:nvSpPr>
        <p:spPr bwMode="auto">
          <a:xfrm rot="16200000">
            <a:off x="11561352" y="9894764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518538D1-3FFA-46E2-81C0-6217CC4FA8D5}"/>
              </a:ext>
            </a:extLst>
          </p:cNvPr>
          <p:cNvSpPr/>
          <p:nvPr/>
        </p:nvSpPr>
        <p:spPr bwMode="auto">
          <a:xfrm rot="16200000">
            <a:off x="13077947" y="8310983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Flowchart: Preparation 103">
            <a:extLst>
              <a:ext uri="{FF2B5EF4-FFF2-40B4-BE49-F238E27FC236}">
                <a16:creationId xmlns:a16="http://schemas.microsoft.com/office/drawing/2014/main" id="{6F563942-433E-4B86-8451-C3DB632E5D75}"/>
              </a:ext>
            </a:extLst>
          </p:cNvPr>
          <p:cNvSpPr/>
          <p:nvPr/>
        </p:nvSpPr>
        <p:spPr bwMode="auto">
          <a:xfrm>
            <a:off x="12302913" y="9084431"/>
            <a:ext cx="1429719" cy="49660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Flowchart: Preparation 104">
            <a:extLst>
              <a:ext uri="{FF2B5EF4-FFF2-40B4-BE49-F238E27FC236}">
                <a16:creationId xmlns:a16="http://schemas.microsoft.com/office/drawing/2014/main" id="{4418C26F-5B54-4587-B027-03C0FF73D715}"/>
              </a:ext>
            </a:extLst>
          </p:cNvPr>
          <p:cNvSpPr/>
          <p:nvPr/>
        </p:nvSpPr>
        <p:spPr bwMode="auto">
          <a:xfrm>
            <a:off x="14663845" y="9083517"/>
            <a:ext cx="1429719" cy="49660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Flowchart: Preparation 105">
            <a:extLst>
              <a:ext uri="{FF2B5EF4-FFF2-40B4-BE49-F238E27FC236}">
                <a16:creationId xmlns:a16="http://schemas.microsoft.com/office/drawing/2014/main" id="{206B0A98-25E3-495B-A5E3-E96808B6CBB8}"/>
              </a:ext>
            </a:extLst>
          </p:cNvPr>
          <p:cNvSpPr/>
          <p:nvPr/>
        </p:nvSpPr>
        <p:spPr bwMode="auto">
          <a:xfrm>
            <a:off x="14664255" y="7534806"/>
            <a:ext cx="1429719" cy="49660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501BA527-25D4-4E13-B42D-E21CF116EAC9}"/>
              </a:ext>
            </a:extLst>
          </p:cNvPr>
          <p:cNvSpPr/>
          <p:nvPr/>
        </p:nvSpPr>
        <p:spPr bwMode="auto">
          <a:xfrm>
            <a:off x="14643088" y="10587071"/>
            <a:ext cx="1429719" cy="57779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Flowchart: Preparation 107">
            <a:extLst>
              <a:ext uri="{FF2B5EF4-FFF2-40B4-BE49-F238E27FC236}">
                <a16:creationId xmlns:a16="http://schemas.microsoft.com/office/drawing/2014/main" id="{D0015E70-61E2-443A-B484-933CC5797979}"/>
              </a:ext>
            </a:extLst>
          </p:cNvPr>
          <p:cNvSpPr/>
          <p:nvPr/>
        </p:nvSpPr>
        <p:spPr bwMode="auto">
          <a:xfrm rot="5400000">
            <a:off x="13865020" y="8257189"/>
            <a:ext cx="1521679" cy="55168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B3475A8D-6C50-4F83-8C75-CDCAE4EBFAC4}"/>
              </a:ext>
            </a:extLst>
          </p:cNvPr>
          <p:cNvSpPr/>
          <p:nvPr/>
        </p:nvSpPr>
        <p:spPr bwMode="auto">
          <a:xfrm rot="5400000">
            <a:off x="13853995" y="9857715"/>
            <a:ext cx="1521679" cy="55168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Flowchart: Preparation 109">
            <a:extLst>
              <a:ext uri="{FF2B5EF4-FFF2-40B4-BE49-F238E27FC236}">
                <a16:creationId xmlns:a16="http://schemas.microsoft.com/office/drawing/2014/main" id="{A1FF63C0-DA33-4488-9B4C-6F4F6BF04480}"/>
              </a:ext>
            </a:extLst>
          </p:cNvPr>
          <p:cNvSpPr/>
          <p:nvPr/>
        </p:nvSpPr>
        <p:spPr bwMode="auto">
          <a:xfrm rot="5400000">
            <a:off x="14061663" y="9872328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Flowchart: Preparation 110">
            <a:extLst>
              <a:ext uri="{FF2B5EF4-FFF2-40B4-BE49-F238E27FC236}">
                <a16:creationId xmlns:a16="http://schemas.microsoft.com/office/drawing/2014/main" id="{624A24B3-EC28-45B8-B0F1-BAC7EF909D8E}"/>
              </a:ext>
            </a:extLst>
          </p:cNvPr>
          <p:cNvSpPr/>
          <p:nvPr/>
        </p:nvSpPr>
        <p:spPr bwMode="auto">
          <a:xfrm rot="16200000">
            <a:off x="15290731" y="9779163"/>
            <a:ext cx="1599786" cy="696673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Flowchart: Preparation 111">
            <a:extLst>
              <a:ext uri="{FF2B5EF4-FFF2-40B4-BE49-F238E27FC236}">
                <a16:creationId xmlns:a16="http://schemas.microsoft.com/office/drawing/2014/main" id="{FBD5A55B-F1D3-42FD-94F8-B06CEC4F6276}"/>
              </a:ext>
            </a:extLst>
          </p:cNvPr>
          <p:cNvSpPr/>
          <p:nvPr/>
        </p:nvSpPr>
        <p:spPr bwMode="auto">
          <a:xfrm rot="10800000">
            <a:off x="14673865" y="7566072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Flowchart: Preparation 112">
            <a:extLst>
              <a:ext uri="{FF2B5EF4-FFF2-40B4-BE49-F238E27FC236}">
                <a16:creationId xmlns:a16="http://schemas.microsoft.com/office/drawing/2014/main" id="{ADDD2B97-B768-4007-91C8-4D8FE41B6F1F}"/>
              </a:ext>
            </a:extLst>
          </p:cNvPr>
          <p:cNvSpPr/>
          <p:nvPr/>
        </p:nvSpPr>
        <p:spPr bwMode="auto">
          <a:xfrm rot="10800000">
            <a:off x="14813970" y="9071754"/>
            <a:ext cx="1262232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Flowchart: Preparation 113">
            <a:extLst>
              <a:ext uri="{FF2B5EF4-FFF2-40B4-BE49-F238E27FC236}">
                <a16:creationId xmlns:a16="http://schemas.microsoft.com/office/drawing/2014/main" id="{DA85B9DF-A8F7-466F-A164-6E7B30D77756}"/>
              </a:ext>
            </a:extLst>
          </p:cNvPr>
          <p:cNvSpPr/>
          <p:nvPr/>
        </p:nvSpPr>
        <p:spPr bwMode="auto">
          <a:xfrm rot="10800000">
            <a:off x="14780116" y="10636842"/>
            <a:ext cx="1262232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Flowchart: Preparation 114">
            <a:extLst>
              <a:ext uri="{FF2B5EF4-FFF2-40B4-BE49-F238E27FC236}">
                <a16:creationId xmlns:a16="http://schemas.microsoft.com/office/drawing/2014/main" id="{ECEABCC4-CD6E-4CF0-85BB-D4925DD7220A}"/>
              </a:ext>
            </a:extLst>
          </p:cNvPr>
          <p:cNvSpPr/>
          <p:nvPr/>
        </p:nvSpPr>
        <p:spPr bwMode="auto">
          <a:xfrm rot="5400000">
            <a:off x="13995510" y="9806831"/>
            <a:ext cx="1521685" cy="57836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Flowchart: Preparation 115">
            <a:extLst>
              <a:ext uri="{FF2B5EF4-FFF2-40B4-BE49-F238E27FC236}">
                <a16:creationId xmlns:a16="http://schemas.microsoft.com/office/drawing/2014/main" id="{B6BE0DF3-6F04-48BC-B256-C9991B946B34}"/>
              </a:ext>
            </a:extLst>
          </p:cNvPr>
          <p:cNvSpPr/>
          <p:nvPr/>
        </p:nvSpPr>
        <p:spPr bwMode="auto">
          <a:xfrm rot="5400000">
            <a:off x="15438603" y="9894764"/>
            <a:ext cx="1388456" cy="480213"/>
          </a:xfrm>
          <a:prstGeom prst="flowChartPreparation">
            <a:avLst/>
          </a:prstGeom>
          <a:solidFill>
            <a:schemeClr val="tx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8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ACE8-03C2-467E-A48D-36C37D3E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CB59-79E6-47D2-95D0-1DF5F530F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6762909" cy="9436162"/>
          </a:xfrm>
        </p:spPr>
        <p:txBody>
          <a:bodyPr/>
          <a:lstStyle/>
          <a:p>
            <a:r>
              <a:rPr lang="en" dirty="0"/>
              <a:t>The outer cycle is responsible for the hours and the inner cycle for the minutes</a:t>
            </a:r>
          </a:p>
          <a:p>
            <a:endParaRPr lang="bg-BG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6CA59FB1-72C4-4FC3-AAFA-C5BD7FDCE3C1}"/>
              </a:ext>
            </a:extLst>
          </p:cNvPr>
          <p:cNvSpPr txBox="1">
            <a:spLocks/>
          </p:cNvSpPr>
          <p:nvPr/>
        </p:nvSpPr>
        <p:spPr>
          <a:xfrm>
            <a:off x="2961908" y="5462905"/>
            <a:ext cx="20162251" cy="7228101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7200" dirty="0"/>
              <a:t>for </a:t>
            </a:r>
            <a:r>
              <a:rPr lang="en" sz="7200" dirty="0">
                <a:solidFill>
                  <a:srgbClr val="000000"/>
                </a:solidFill>
              </a:rPr>
              <a:t>( </a:t>
            </a:r>
            <a:r>
              <a:rPr lang="en" sz="7200" dirty="0"/>
              <a:t>int </a:t>
            </a:r>
            <a:r>
              <a:rPr lang="en" sz="7200" dirty="0">
                <a:solidFill>
                  <a:srgbClr val="000000"/>
                </a:solidFill>
              </a:rPr>
              <a:t>h = 0; h &lt;= 23; h++) {</a:t>
            </a:r>
          </a:p>
          <a:p>
            <a:r>
              <a:rPr lang="en" sz="7200" dirty="0">
                <a:solidFill>
                  <a:srgbClr val="000000"/>
                </a:solidFill>
              </a:rPr>
              <a:t>    </a:t>
            </a:r>
            <a:r>
              <a:rPr lang="en" sz="7200" dirty="0"/>
              <a:t>for </a:t>
            </a:r>
            <a:r>
              <a:rPr lang="en" sz="7200" dirty="0">
                <a:solidFill>
                  <a:srgbClr val="000000"/>
                </a:solidFill>
              </a:rPr>
              <a:t>( </a:t>
            </a:r>
            <a:r>
              <a:rPr lang="en" sz="7200" dirty="0"/>
              <a:t>int </a:t>
            </a:r>
            <a:r>
              <a:rPr lang="en" sz="7200" dirty="0">
                <a:solidFill>
                  <a:srgbClr val="000000"/>
                </a:solidFill>
              </a:rPr>
              <a:t>m = 0; m &lt;= 59; m++) 				</a:t>
            </a:r>
          </a:p>
          <a:p>
            <a:r>
              <a:rPr lang="en" sz="7200" dirty="0">
                <a:solidFill>
                  <a:srgbClr val="000000"/>
                </a:solidFill>
              </a:rPr>
              <a:t>				{</a:t>
            </a:r>
          </a:p>
          <a:p>
            <a:r>
              <a:rPr lang="en" sz="7200" dirty="0">
                <a:solidFill>
                  <a:srgbClr val="000000"/>
                </a:solidFill>
              </a:rPr>
              <a:t>						console.log(</a:t>
            </a:r>
            <a:r>
              <a:rPr lang="en" sz="7200" dirty="0">
                <a:solidFill>
                  <a:srgbClr val="A31515"/>
                </a:solidFill>
              </a:rPr>
              <a:t>`$</a:t>
            </a:r>
            <a:r>
              <a:rPr lang="en" sz="7200" dirty="0">
                <a:solidFill>
                  <a:srgbClr val="000000"/>
                </a:solidFill>
              </a:rPr>
              <a:t>{h}</a:t>
            </a:r>
            <a:r>
              <a:rPr lang="en" sz="7200" dirty="0">
                <a:solidFill>
                  <a:srgbClr val="A31515"/>
                </a:solidFill>
              </a:rPr>
              <a:t>:$</a:t>
            </a:r>
            <a:r>
              <a:rPr lang="en" sz="7200" dirty="0">
                <a:solidFill>
                  <a:srgbClr val="000000"/>
                </a:solidFill>
              </a:rPr>
              <a:t>{m}</a:t>
            </a:r>
            <a:r>
              <a:rPr lang="en" sz="7200" dirty="0">
                <a:solidFill>
                  <a:srgbClr val="A31515"/>
                </a:solidFill>
              </a:rPr>
              <a:t>`</a:t>
            </a:r>
            <a:r>
              <a:rPr lang="en" sz="7200" dirty="0">
                <a:solidFill>
                  <a:srgbClr val="000000"/>
                </a:solidFill>
              </a:rPr>
              <a:t>);</a:t>
            </a:r>
          </a:p>
          <a:p>
            <a:r>
              <a:rPr lang="en" sz="7200" dirty="0">
                <a:solidFill>
                  <a:srgbClr val="000000"/>
                </a:solidFill>
              </a:rPr>
              <a:t>				}</a:t>
            </a:r>
          </a:p>
          <a:p>
            <a:r>
              <a:rPr lang="en" sz="7200" dirty="0">
                <a:solidFill>
                  <a:srgbClr val="000000"/>
                </a:solidFill>
              </a:rPr>
              <a:t>}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2913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7F27-4BFB-4879-A9EA-1EA02DC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Review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9FCC-52D8-4DC5-A939-109ED717A9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DA12-1C2B-4444-BFF9-4A2F1C97E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 fontScale="92500" lnSpcReduction="10000"/>
          </a:bodyPr>
          <a:lstStyle/>
          <a:p>
            <a:r>
              <a:rPr lang="en" sz="5600" dirty="0"/>
              <a:t>Basic syntax. Data types and variables. Conditions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1971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8235-D7AA-488C-8E34-7143A897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Nested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80FB4-2702-484C-9005-E87464207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5" y="3266636"/>
            <a:ext cx="14706928" cy="9436162"/>
          </a:xfrm>
        </p:spPr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For each iteration of the outer loop nested is performed 100 times</a:t>
            </a:r>
          </a:p>
          <a:p>
            <a:endParaRPr lang="bg-BG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63510EED-067B-4EDA-B98E-9AF01A7D85FE}"/>
              </a:ext>
            </a:extLst>
          </p:cNvPr>
          <p:cNvSpPr txBox="1">
            <a:spLocks/>
          </p:cNvSpPr>
          <p:nvPr/>
        </p:nvSpPr>
        <p:spPr>
          <a:xfrm>
            <a:off x="4564874" y="5462905"/>
            <a:ext cx="13906005" cy="424696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5600" dirty="0"/>
              <a:t>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/>
              <a:t>int</a:t>
            </a:r>
            <a:r>
              <a:rPr lang="en" sz="5600" dirty="0">
                <a:solidFill>
                  <a:srgbClr val="000000"/>
                </a:solidFill>
              </a:rPr>
              <a:t> </a:t>
            </a:r>
            <a:r>
              <a:rPr lang="en-US" sz="5600" dirty="0">
                <a:solidFill>
                  <a:srgbClr val="000000"/>
                </a:solidFill>
              </a:rPr>
              <a:t>i</a:t>
            </a:r>
            <a:r>
              <a:rPr lang="en" sz="5600" dirty="0">
                <a:solidFill>
                  <a:srgbClr val="000000"/>
                </a:solidFill>
              </a:rPr>
              <a:t> = 0; i &lt;= 100; i++)</a:t>
            </a:r>
          </a:p>
          <a:p>
            <a:r>
              <a:rPr lang="en" sz="5600" dirty="0">
                <a:solidFill>
                  <a:srgbClr val="000000"/>
                </a:solidFill>
              </a:rPr>
              <a:t>{</a:t>
            </a:r>
          </a:p>
          <a:p>
            <a:r>
              <a:rPr lang="en" sz="5600" dirty="0">
                <a:solidFill>
                  <a:srgbClr val="000000"/>
                </a:solidFill>
              </a:rPr>
              <a:t>  </a:t>
            </a:r>
            <a:r>
              <a:rPr lang="en" sz="5600" dirty="0"/>
              <a:t>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/>
              <a:t>int </a:t>
            </a:r>
            <a:r>
              <a:rPr lang="en" sz="5600" dirty="0">
                <a:solidFill>
                  <a:srgbClr val="000000"/>
                </a:solidFill>
              </a:rPr>
              <a:t>j = 0; j &lt;= 100; j++)</a:t>
            </a:r>
          </a:p>
          <a:p>
            <a:endParaRPr lang="en" sz="5600" dirty="0">
              <a:solidFill>
                <a:srgbClr val="000000"/>
              </a:solidFill>
            </a:endParaRPr>
          </a:p>
          <a:p>
            <a:r>
              <a:rPr lang="en" sz="5600" dirty="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BD54324-B40B-482D-AB7F-0229BE5C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0335" y="9091237"/>
            <a:ext cx="6912686" cy="2948580"/>
          </a:xfrm>
          <a:custGeom>
            <a:avLst/>
            <a:gdLst>
              <a:gd name="connsiteX0" fmla="*/ 0 w 3456568"/>
              <a:gd name="connsiteY0" fmla="*/ 245736 h 1474386"/>
              <a:gd name="connsiteX1" fmla="*/ 245736 w 3456568"/>
              <a:gd name="connsiteY1" fmla="*/ 0 h 1474386"/>
              <a:gd name="connsiteX2" fmla="*/ 576095 w 3456568"/>
              <a:gd name="connsiteY2" fmla="*/ 0 h 1474386"/>
              <a:gd name="connsiteX3" fmla="*/ 576095 w 3456568"/>
              <a:gd name="connsiteY3" fmla="*/ 0 h 1474386"/>
              <a:gd name="connsiteX4" fmla="*/ 1440237 w 3456568"/>
              <a:gd name="connsiteY4" fmla="*/ 0 h 1474386"/>
              <a:gd name="connsiteX5" fmla="*/ 3210832 w 3456568"/>
              <a:gd name="connsiteY5" fmla="*/ 0 h 1474386"/>
              <a:gd name="connsiteX6" fmla="*/ 3456568 w 3456568"/>
              <a:gd name="connsiteY6" fmla="*/ 245736 h 1474386"/>
              <a:gd name="connsiteX7" fmla="*/ 3456568 w 3456568"/>
              <a:gd name="connsiteY7" fmla="*/ 860059 h 1474386"/>
              <a:gd name="connsiteX8" fmla="*/ 3456568 w 3456568"/>
              <a:gd name="connsiteY8" fmla="*/ 860059 h 1474386"/>
              <a:gd name="connsiteX9" fmla="*/ 3456568 w 3456568"/>
              <a:gd name="connsiteY9" fmla="*/ 1228655 h 1474386"/>
              <a:gd name="connsiteX10" fmla="*/ 3456568 w 3456568"/>
              <a:gd name="connsiteY10" fmla="*/ 1228650 h 1474386"/>
              <a:gd name="connsiteX11" fmla="*/ 3210832 w 3456568"/>
              <a:gd name="connsiteY11" fmla="*/ 1474386 h 1474386"/>
              <a:gd name="connsiteX12" fmla="*/ 1440237 w 3456568"/>
              <a:gd name="connsiteY12" fmla="*/ 1474386 h 1474386"/>
              <a:gd name="connsiteX13" fmla="*/ 657301 w 3456568"/>
              <a:gd name="connsiteY13" fmla="*/ 1636200 h 1474386"/>
              <a:gd name="connsiteX14" fmla="*/ 576095 w 3456568"/>
              <a:gd name="connsiteY14" fmla="*/ 1474386 h 1474386"/>
              <a:gd name="connsiteX15" fmla="*/ 245736 w 3456568"/>
              <a:gd name="connsiteY15" fmla="*/ 1474386 h 1474386"/>
              <a:gd name="connsiteX16" fmla="*/ 0 w 3456568"/>
              <a:gd name="connsiteY16" fmla="*/ 1228650 h 1474386"/>
              <a:gd name="connsiteX17" fmla="*/ 0 w 3456568"/>
              <a:gd name="connsiteY17" fmla="*/ 1228655 h 1474386"/>
              <a:gd name="connsiteX18" fmla="*/ 0 w 3456568"/>
              <a:gd name="connsiteY18" fmla="*/ 860059 h 1474386"/>
              <a:gd name="connsiteX19" fmla="*/ 0 w 3456568"/>
              <a:gd name="connsiteY19" fmla="*/ 860059 h 1474386"/>
              <a:gd name="connsiteX20" fmla="*/ 0 w 3456568"/>
              <a:gd name="connsiteY20" fmla="*/ 245736 h 1474386"/>
              <a:gd name="connsiteX0" fmla="*/ 0 w 3456568"/>
              <a:gd name="connsiteY0" fmla="*/ 245736 h 1474386"/>
              <a:gd name="connsiteX1" fmla="*/ 245736 w 3456568"/>
              <a:gd name="connsiteY1" fmla="*/ 0 h 1474386"/>
              <a:gd name="connsiteX2" fmla="*/ 576095 w 3456568"/>
              <a:gd name="connsiteY2" fmla="*/ 0 h 1474386"/>
              <a:gd name="connsiteX3" fmla="*/ 576095 w 3456568"/>
              <a:gd name="connsiteY3" fmla="*/ 0 h 1474386"/>
              <a:gd name="connsiteX4" fmla="*/ 1440237 w 3456568"/>
              <a:gd name="connsiteY4" fmla="*/ 0 h 1474386"/>
              <a:gd name="connsiteX5" fmla="*/ 3210832 w 3456568"/>
              <a:gd name="connsiteY5" fmla="*/ 0 h 1474386"/>
              <a:gd name="connsiteX6" fmla="*/ 3456568 w 3456568"/>
              <a:gd name="connsiteY6" fmla="*/ 245736 h 1474386"/>
              <a:gd name="connsiteX7" fmla="*/ 3456568 w 3456568"/>
              <a:gd name="connsiteY7" fmla="*/ 860059 h 1474386"/>
              <a:gd name="connsiteX8" fmla="*/ 3456568 w 3456568"/>
              <a:gd name="connsiteY8" fmla="*/ 860059 h 1474386"/>
              <a:gd name="connsiteX9" fmla="*/ 3456568 w 3456568"/>
              <a:gd name="connsiteY9" fmla="*/ 1228655 h 1474386"/>
              <a:gd name="connsiteX10" fmla="*/ 3456568 w 3456568"/>
              <a:gd name="connsiteY10" fmla="*/ 1228650 h 1474386"/>
              <a:gd name="connsiteX11" fmla="*/ 3210832 w 3456568"/>
              <a:gd name="connsiteY11" fmla="*/ 1474386 h 1474386"/>
              <a:gd name="connsiteX12" fmla="*/ 1440237 w 3456568"/>
              <a:gd name="connsiteY12" fmla="*/ 1474386 h 1474386"/>
              <a:gd name="connsiteX13" fmla="*/ 576095 w 3456568"/>
              <a:gd name="connsiteY13" fmla="*/ 1474386 h 1474386"/>
              <a:gd name="connsiteX14" fmla="*/ 245736 w 3456568"/>
              <a:gd name="connsiteY14" fmla="*/ 1474386 h 1474386"/>
              <a:gd name="connsiteX15" fmla="*/ 0 w 3456568"/>
              <a:gd name="connsiteY15" fmla="*/ 1228650 h 1474386"/>
              <a:gd name="connsiteX16" fmla="*/ 0 w 3456568"/>
              <a:gd name="connsiteY16" fmla="*/ 1228655 h 1474386"/>
              <a:gd name="connsiteX17" fmla="*/ 0 w 3456568"/>
              <a:gd name="connsiteY17" fmla="*/ 860059 h 1474386"/>
              <a:gd name="connsiteX18" fmla="*/ 0 w 3456568"/>
              <a:gd name="connsiteY18" fmla="*/ 860059 h 1474386"/>
              <a:gd name="connsiteX19" fmla="*/ 0 w 3456568"/>
              <a:gd name="connsiteY19" fmla="*/ 245736 h 14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56568" h="1474386">
                <a:moveTo>
                  <a:pt x="0" y="245736"/>
                </a:moveTo>
                <a:cubicBezTo>
                  <a:pt x="0" y="110020"/>
                  <a:pt x="110020" y="0"/>
                  <a:pt x="245736" y="0"/>
                </a:cubicBezTo>
                <a:lnTo>
                  <a:pt x="576095" y="0"/>
                </a:lnTo>
                <a:lnTo>
                  <a:pt x="576095" y="0"/>
                </a:lnTo>
                <a:lnTo>
                  <a:pt x="1440237" y="0"/>
                </a:lnTo>
                <a:lnTo>
                  <a:pt x="3210832" y="0"/>
                </a:lnTo>
                <a:cubicBezTo>
                  <a:pt x="3346548" y="0"/>
                  <a:pt x="3456568" y="110020"/>
                  <a:pt x="3456568" y="245736"/>
                </a:cubicBezTo>
                <a:lnTo>
                  <a:pt x="3456568" y="860059"/>
                </a:lnTo>
                <a:lnTo>
                  <a:pt x="3456568" y="860059"/>
                </a:lnTo>
                <a:lnTo>
                  <a:pt x="3456568" y="1228655"/>
                </a:lnTo>
                <a:lnTo>
                  <a:pt x="3456568" y="1228650"/>
                </a:lnTo>
                <a:cubicBezTo>
                  <a:pt x="3456568" y="1364366"/>
                  <a:pt x="3346548" y="1474386"/>
                  <a:pt x="3210832" y="1474386"/>
                </a:cubicBezTo>
                <a:lnTo>
                  <a:pt x="1440237" y="1474386"/>
                </a:lnTo>
                <a:lnTo>
                  <a:pt x="576095" y="1474386"/>
                </a:lnTo>
                <a:lnTo>
                  <a:pt x="245736" y="1474386"/>
                </a:lnTo>
                <a:cubicBezTo>
                  <a:pt x="110020" y="1474386"/>
                  <a:pt x="0" y="1364366"/>
                  <a:pt x="0" y="1228650"/>
                </a:cubicBezTo>
                <a:lnTo>
                  <a:pt x="0" y="1228655"/>
                </a:lnTo>
                <a:lnTo>
                  <a:pt x="0" y="860059"/>
                </a:lnTo>
                <a:lnTo>
                  <a:pt x="0" y="860059"/>
                </a:lnTo>
                <a:lnTo>
                  <a:pt x="0" y="245736"/>
                </a:lnTo>
                <a:close/>
              </a:path>
            </a:pathLst>
          </a:cu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noProof="1">
                <a:solidFill>
                  <a:schemeClr val="tx2"/>
                </a:solidFill>
              </a:rPr>
              <a:t>Iterator </a:t>
            </a:r>
            <a:r>
              <a:rPr lang="en" sz="5600" b="1" dirty="0">
                <a:solidFill>
                  <a:schemeClr val="tx2"/>
                </a:solidFill>
              </a:rPr>
              <a:t>names must be different</a:t>
            </a:r>
          </a:p>
        </p:txBody>
      </p:sp>
    </p:spTree>
    <p:extLst>
      <p:ext uri="{BB962C8B-B14F-4D97-AF65-F5344CB8AC3E}">
        <p14:creationId xmlns:p14="http://schemas.microsoft.com/office/powerpoint/2010/main" val="42366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124A-762C-464C-AEE1-D6ADC043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Multiplication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1310-1523-4494-B402-E0F26D84D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5935648" cy="9436162"/>
          </a:xfrm>
        </p:spPr>
        <p:txBody>
          <a:bodyPr/>
          <a:lstStyle/>
          <a:p>
            <a:r>
              <a:rPr lang="en" dirty="0"/>
              <a:t>Print the multiplication table for the numbers 1 through 10 on the console</a:t>
            </a:r>
          </a:p>
          <a:p>
            <a:endParaRPr lang="bg-BG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F80E765A-91A9-47AD-9A02-25D806702ABF}"/>
              </a:ext>
            </a:extLst>
          </p:cNvPr>
          <p:cNvSpPr txBox="1">
            <a:spLocks/>
          </p:cNvSpPr>
          <p:nvPr/>
        </p:nvSpPr>
        <p:spPr>
          <a:xfrm>
            <a:off x="3171588" y="5462906"/>
            <a:ext cx="20541851" cy="752244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" sz="5600" dirty="0"/>
              <a:t>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/>
              <a:t>let </a:t>
            </a:r>
            <a:r>
              <a:rPr lang="en" sz="5600" dirty="0">
                <a:solidFill>
                  <a:srgbClr val="000000"/>
                </a:solidFill>
              </a:rPr>
              <a:t>x = 1; x &lt;= 10; x++) {</a:t>
            </a:r>
          </a:p>
          <a:p>
            <a:pPr>
              <a:lnSpc>
                <a:spcPct val="120000"/>
              </a:lnSpc>
            </a:pPr>
            <a:r>
              <a:rPr lang="en" sz="5600" dirty="0"/>
              <a:t>		for </a:t>
            </a:r>
            <a:r>
              <a:rPr lang="en" sz="5600" dirty="0">
                <a:solidFill>
                  <a:srgbClr val="000000"/>
                </a:solidFill>
              </a:rPr>
              <a:t>( </a:t>
            </a:r>
            <a:r>
              <a:rPr lang="en" sz="5600" dirty="0"/>
              <a:t>let </a:t>
            </a:r>
            <a:r>
              <a:rPr lang="en" sz="5600" dirty="0">
                <a:solidFill>
                  <a:srgbClr val="000000"/>
                </a:solidFill>
              </a:rPr>
              <a:t>y = 1; y &lt;= 10; y++) {</a:t>
            </a:r>
          </a:p>
          <a:p>
            <a:pPr>
              <a:lnSpc>
                <a:spcPct val="120000"/>
              </a:lnSpc>
            </a:pPr>
            <a:r>
              <a:rPr lang="en" sz="5600" dirty="0"/>
              <a:t>				let </a:t>
            </a:r>
            <a:r>
              <a:rPr lang="en" sz="5600" dirty="0">
                <a:solidFill>
                  <a:srgbClr val="000000"/>
                </a:solidFill>
              </a:rPr>
              <a:t>product = x * y;</a:t>
            </a:r>
          </a:p>
          <a:p>
            <a:pPr>
              <a:lnSpc>
                <a:spcPct val="120000"/>
              </a:lnSpc>
            </a:pPr>
            <a:r>
              <a:rPr lang="en" sz="5600" dirty="0">
                <a:solidFill>
                  <a:srgbClr val="000000"/>
                </a:solidFill>
              </a:rPr>
              <a:t>				console.log( </a:t>
            </a:r>
            <a:r>
              <a:rPr lang="en" sz="5600" dirty="0">
                <a:solidFill>
                  <a:srgbClr val="A31515"/>
                </a:solidFill>
              </a:rPr>
              <a:t>`$</a:t>
            </a:r>
            <a:r>
              <a:rPr lang="en" sz="5600" dirty="0">
                <a:solidFill>
                  <a:srgbClr val="000000"/>
                </a:solidFill>
              </a:rPr>
              <a:t>{x} </a:t>
            </a:r>
            <a:r>
              <a:rPr lang="en" sz="5600" dirty="0">
                <a:solidFill>
                  <a:srgbClr val="A31515"/>
                </a:solidFill>
              </a:rPr>
              <a:t>* $</a:t>
            </a:r>
            <a:r>
              <a:rPr lang="en" sz="5600" dirty="0">
                <a:solidFill>
                  <a:srgbClr val="000000"/>
                </a:solidFill>
              </a:rPr>
              <a:t>{y} </a:t>
            </a:r>
            <a:r>
              <a:rPr lang="en" sz="5600" dirty="0">
                <a:solidFill>
                  <a:srgbClr val="A31515"/>
                </a:solidFill>
              </a:rPr>
              <a:t>= $</a:t>
            </a:r>
            <a:r>
              <a:rPr lang="en" sz="5600" dirty="0">
                <a:solidFill>
                  <a:srgbClr val="000000"/>
                </a:solidFill>
              </a:rPr>
              <a:t>{product}</a:t>
            </a:r>
            <a:r>
              <a:rPr lang="en" sz="5600" dirty="0">
                <a:solidFill>
                  <a:srgbClr val="A31515"/>
                </a:solidFill>
              </a:rPr>
              <a:t>` </a:t>
            </a:r>
            <a:r>
              <a:rPr lang="en" sz="56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" sz="5600" dirty="0">
                <a:solidFill>
                  <a:srgbClr val="000000"/>
                </a:solidFill>
              </a:rPr>
              <a:t>		}</a:t>
            </a:r>
          </a:p>
          <a:p>
            <a:pPr>
              <a:lnSpc>
                <a:spcPct val="120000"/>
              </a:lnSpc>
            </a:pPr>
            <a:r>
              <a:rPr lang="en" sz="5600" dirty="0">
                <a:solidFill>
                  <a:srgbClr val="000000"/>
                </a:solidFill>
              </a:rPr>
              <a:t>}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6827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A555-ABDB-4CAB-BEB6-87DB50C6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New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C401-6039-4014-A7A8-B7031D562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22328040" cy="9436162"/>
          </a:xfrm>
        </p:spPr>
        <p:txBody>
          <a:bodyPr>
            <a:normAutofit/>
          </a:bodyPr>
          <a:lstStyle/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6400" dirty="0"/>
              <a:t>Write a function that outputs the </a:t>
            </a:r>
            <a:br>
              <a:rPr lang="ru-RU" sz="6400" dirty="0"/>
            </a:br>
            <a:r>
              <a:rPr lang="en" sz="6400" dirty="0"/>
              <a:t>room numbers in a building (in descending order)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There are only offices on each even floor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There are only apartments on every odd floor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6400" dirty="0"/>
              <a:t>Floors are designated as follows: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Apartments: "A{floor number}{apartment number}"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Offices: "O{floor number}{office number}"</a:t>
            </a:r>
          </a:p>
          <a:p>
            <a:pPr marL="2285886" lvl="1" indent="-914354">
              <a:lnSpc>
                <a:spcPct val="100000"/>
              </a:lnSpc>
            </a:pPr>
            <a:r>
              <a:rPr lang="en" sz="5600" dirty="0"/>
              <a:t>Their numbers always start with 0</a:t>
            </a:r>
          </a:p>
        </p:txBody>
      </p:sp>
    </p:spTree>
    <p:extLst>
      <p:ext uri="{BB962C8B-B14F-4D97-AF65-F5344CB8AC3E}">
        <p14:creationId xmlns:p14="http://schemas.microsoft.com/office/powerpoint/2010/main" val="1256528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A555-ABDB-4CAB-BEB6-87DB50C6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New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C401-6039-4014-A7A8-B7031D562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2410982"/>
            <a:ext cx="21494717" cy="10291816"/>
          </a:xfrm>
        </p:spPr>
        <p:txBody>
          <a:bodyPr>
            <a:normAutofit/>
          </a:bodyPr>
          <a:lstStyle/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/>
              <a:t>There are always large apartments on the top floor </a:t>
            </a:r>
            <a:br>
              <a:rPr lang="ru-RU" dirty="0"/>
            </a:br>
            <a:r>
              <a:rPr lang="en" dirty="0"/>
              <a:t>which are denoted by 'L' instead of 'A'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/>
              <a:t>If there is only one floor, then there are only large apartments</a:t>
            </a:r>
          </a:p>
          <a:p>
            <a:pPr marL="914354" indent="-914354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/>
              <a:t>Two parameters: the number of floors and the number of rooms per floor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E00120-2845-45AF-9E29-571360D29B68}"/>
              </a:ext>
            </a:extLst>
          </p:cNvPr>
          <p:cNvGrpSpPr/>
          <p:nvPr/>
        </p:nvGrpSpPr>
        <p:grpSpPr>
          <a:xfrm>
            <a:off x="2373164" y="6933232"/>
            <a:ext cx="9818043" cy="5347426"/>
            <a:chOff x="3398895" y="3968388"/>
            <a:chExt cx="4909341" cy="2673887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B37FAF9-FF97-4A5A-84C4-74DC55D81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95" y="4783581"/>
              <a:ext cx="679664" cy="10434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56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5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Стрелка надясно 10">
              <a:extLst>
                <a:ext uri="{FF2B5EF4-FFF2-40B4-BE49-F238E27FC236}">
                  <a16:creationId xmlns:a16="http://schemas.microsoft.com/office/drawing/2014/main" id="{15C9E3A9-0F4B-4521-A315-6C6708C57E81}"/>
                </a:ext>
              </a:extLst>
            </p:cNvPr>
            <p:cNvSpPr/>
            <p:nvPr/>
          </p:nvSpPr>
          <p:spPr>
            <a:xfrm>
              <a:off x="4340822" y="5175946"/>
              <a:ext cx="37669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5D7943E-7CEB-422F-9DA4-F9A8E9E0C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085" y="3968388"/>
              <a:ext cx="3362151" cy="2673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4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DBE1A4-BC73-49BC-BE73-D5176CFF179A}"/>
              </a:ext>
            </a:extLst>
          </p:cNvPr>
          <p:cNvGrpSpPr/>
          <p:nvPr/>
        </p:nvGrpSpPr>
        <p:grpSpPr>
          <a:xfrm>
            <a:off x="12995644" y="8378480"/>
            <a:ext cx="7999467" cy="2688237"/>
            <a:chOff x="6344254" y="4691060"/>
            <a:chExt cx="3999994" cy="1344206"/>
          </a:xfrm>
        </p:grpSpPr>
        <p:sp>
          <p:nvSpPr>
            <p:cNvPr id="14" name="Стрелка надясно 10">
              <a:extLst>
                <a:ext uri="{FF2B5EF4-FFF2-40B4-BE49-F238E27FC236}">
                  <a16:creationId xmlns:a16="http://schemas.microsoft.com/office/drawing/2014/main" id="{E868B5F4-97BD-4141-A265-EE4F44A17D70}"/>
                </a:ext>
              </a:extLst>
            </p:cNvPr>
            <p:cNvSpPr/>
            <p:nvPr/>
          </p:nvSpPr>
          <p:spPr>
            <a:xfrm>
              <a:off x="7151021" y="5235562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3D10321C-642E-4ADC-AF17-33496B7F3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4624" y="4691060"/>
              <a:ext cx="2549624" cy="13442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L30 L31 L32</a:t>
              </a:r>
              <a:endParaRPr lang="bg-BG" sz="48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O20 O21 O22</a:t>
              </a:r>
              <a:endParaRPr lang="bg-BG" sz="48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4800" b="1" dirty="0">
                  <a:latin typeface="Consolas" pitchFamily="49" charset="0"/>
                  <a:cs typeface="Consolas" pitchFamily="49" charset="0"/>
                </a:rPr>
                <a:t>A10 A11 A12</a:t>
              </a:r>
              <a:endParaRPr lang="en-US" sz="4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FA1D2D07-B42E-4778-A323-45B01E060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254" y="4841453"/>
              <a:ext cx="664343" cy="10434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" sz="5600" b="1" noProof="1">
                  <a:latin typeface="Consolas" pitchFamily="49" charset="0"/>
                  <a:cs typeface="Consolas" pitchFamily="49" charset="0"/>
                </a:rPr>
                <a:t>3</a:t>
              </a:r>
              <a:endParaRPr lang="en-US" sz="56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734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A81A-10A4-4D4D-92EF-3596CBAA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Breaking nested loops</a:t>
            </a:r>
            <a:endParaRPr lang="bg-BG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347A-BFE9-422E-A8B9-3E8F5F35B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4173" y="2874777"/>
            <a:ext cx="14776467" cy="9436162"/>
          </a:xfrm>
        </p:spPr>
        <p:txBody>
          <a:bodyPr/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To break nested loops, we use boolean variables.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C8A9B3A-4D29-475E-A737-7D7DFFB0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704" y="4287519"/>
            <a:ext cx="10645535" cy="92545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boolean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flag =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i = 0; i &lt; n; i++) {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j = 0; j &lt; n; j++ ) 			{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(condition) {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								flag =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true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break;</a:t>
            </a:r>
            <a:endParaRPr lang="en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						}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>
              <a:lnSpc>
                <a:spcPct val="120000"/>
              </a:lnSpc>
            </a:pPr>
            <a:endParaRPr lang="bg-BG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(flag) </a:t>
            </a:r>
            <a:r>
              <a:rPr lang="en" sz="4800" dirty="0">
                <a:solidFill>
                  <a:srgbClr val="0000FF"/>
                </a:solidFill>
                <a:latin typeface="Consolas" panose="020B0609020204030204" pitchFamily="49" charset="0"/>
              </a:rPr>
              <a:t>break </a:t>
            </a: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4800" noProof="1">
              <a:solidFill>
                <a:srgbClr val="3CA7C5"/>
              </a:solidFill>
              <a:latin typeface="Consolas" panose="020B0609020204030204" pitchFamily="49" charset="0"/>
              <a:ea typeface="Roboto Condensed" panose="02000000000000000000" pitchFamily="2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BD59AD3-3645-4F97-AE33-2523A43F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729" y="8284459"/>
            <a:ext cx="6912686" cy="331389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bg1">
              <a:lumMod val="20000"/>
              <a:lumOff val="80000"/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5600" b="1" dirty="0">
                <a:solidFill>
                  <a:schemeClr val="tx2"/>
                </a:solidFill>
              </a:rPr>
              <a:t>The outer loop will break if the value of flag is true </a:t>
            </a:r>
          </a:p>
        </p:txBody>
      </p:sp>
    </p:spTree>
    <p:extLst>
      <p:ext uri="{BB962C8B-B14F-4D97-AF65-F5344CB8AC3E}">
        <p14:creationId xmlns:p14="http://schemas.microsoft.com/office/powerpoint/2010/main" val="353942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BAD1ED-F6B2-4011-8E37-37D723C7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 magic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6A705-DE1C-48B6-A1FF-6DD99CBAB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0" y="2886632"/>
            <a:ext cx="21865082" cy="9816167"/>
          </a:xfrm>
        </p:spPr>
        <p:txBody>
          <a:bodyPr>
            <a:normAutofit/>
          </a:bodyPr>
          <a:lstStyle/>
          <a:p>
            <a:pPr marL="914354" indent="-914354">
              <a:buFont typeface="Arial" panose="020B0604020202020204" pitchFamily="34" charset="0"/>
              <a:buChar char="•"/>
            </a:pPr>
            <a:r>
              <a:rPr lang="en" dirty="0"/>
              <a:t>Write a function that checks all </a:t>
            </a:r>
            <a:br>
              <a:rPr lang="en" dirty="0"/>
            </a:br>
            <a:r>
              <a:rPr lang="en" dirty="0"/>
              <a:t>possible combinations of a pair of numbers </a:t>
            </a:r>
            <a:br>
              <a:rPr lang="en" dirty="0"/>
            </a:br>
            <a:r>
              <a:rPr lang="en" dirty="0"/>
              <a:t>in a given interval:</a:t>
            </a:r>
          </a:p>
          <a:p>
            <a:pPr marL="2285886" lvl="1" indent="-914354">
              <a:buFont typeface="Arial" panose="020B0604020202020204" pitchFamily="34" charset="0"/>
              <a:buChar char="•"/>
            </a:pPr>
            <a:r>
              <a:rPr lang="en" dirty="0"/>
              <a:t>If a combination is found whose sum is equal to the magic number - the program ends execution</a:t>
            </a:r>
          </a:p>
          <a:p>
            <a:pPr marL="2285886" lvl="1" indent="-914354">
              <a:buFont typeface="Arial" panose="020B0604020202020204" pitchFamily="34" charset="0"/>
              <a:buChar char="•"/>
            </a:pPr>
            <a:r>
              <a:rPr lang="en" dirty="0"/>
              <a:t>If no combination is found - a message that it was not found</a:t>
            </a:r>
          </a:p>
          <a:p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82A720-F808-4B96-8B68-B96C15A4F5BB}"/>
              </a:ext>
            </a:extLst>
          </p:cNvPr>
          <p:cNvGrpSpPr/>
          <p:nvPr/>
        </p:nvGrpSpPr>
        <p:grpSpPr>
          <a:xfrm>
            <a:off x="4495906" y="7649106"/>
            <a:ext cx="13536277" cy="5150927"/>
            <a:chOff x="876030" y="1679003"/>
            <a:chExt cx="7362571" cy="29491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650456-1108-4AA7-B0BB-CF9AB01AEDDA}"/>
                </a:ext>
              </a:extLst>
            </p:cNvPr>
            <p:cNvGrpSpPr/>
            <p:nvPr/>
          </p:nvGrpSpPr>
          <p:grpSpPr>
            <a:xfrm>
              <a:off x="876030" y="1679003"/>
              <a:ext cx="7362571" cy="2569794"/>
              <a:chOff x="-3896047" y="3908564"/>
              <a:chExt cx="7362571" cy="2569794"/>
            </a:xfrm>
          </p:grpSpPr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4D207DB2-A4CC-421D-B780-F3CF6125E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2914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5</a:t>
                </a:r>
                <a:endParaRPr lang="en-US" sz="40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>
                <a:extLst>
                  <a:ext uri="{FF2B5EF4-FFF2-40B4-BE49-F238E27FC236}">
                    <a16:creationId xmlns:a16="http://schemas.microsoft.com/office/drawing/2014/main" id="{EB376A42-5220-4B10-B498-7BF73CF40CFE}"/>
                  </a:ext>
                </a:extLst>
              </p:cNvPr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C9B26C89-B1B9-40F2-9CA5-228F352AA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445518" y="6032755"/>
                <a:ext cx="5912042" cy="4456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4 combinations - neither equals 20</a:t>
                </a:r>
                <a:endParaRPr lang="en-US" sz="40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B9FE31-CA54-4BC3-BF5C-E03EED90D5A2}"/>
                </a:ext>
              </a:extLst>
            </p:cNvPr>
            <p:cNvGrpSpPr/>
            <p:nvPr/>
          </p:nvGrpSpPr>
          <p:grpSpPr>
            <a:xfrm>
              <a:off x="876030" y="2136203"/>
              <a:ext cx="7362571" cy="2491917"/>
              <a:chOff x="1965463" y="4464405"/>
              <a:chExt cx="7342090" cy="2491917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527D620A-35D7-4D0D-869A-4AE999E8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463" y="5664889"/>
                <a:ext cx="579157" cy="12914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noProof="1">
                    <a:latin typeface="Consolas" pitchFamily="49" charset="0"/>
                  </a:rPr>
                  <a:t>20</a:t>
                </a:r>
                <a:endParaRPr lang="en-US" sz="4000" b="1" noProof="1">
                  <a:latin typeface="Consolas" pitchFamily="49" charset="0"/>
                </a:endParaRPr>
              </a:p>
            </p:txBody>
          </p:sp>
          <p:sp>
            <p:nvSpPr>
              <p:cNvPr id="10" name="Стрелка надясно 10">
                <a:extLst>
                  <a:ext uri="{FF2B5EF4-FFF2-40B4-BE49-F238E27FC236}">
                    <a16:creationId xmlns:a16="http://schemas.microsoft.com/office/drawing/2014/main" id="{0E45FE78-2329-4E29-BD62-4102AE2C9A23}"/>
                  </a:ext>
                </a:extLst>
              </p:cNvPr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EEDE238-5A81-427C-867A-AF7F962D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44560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" sz="4000" b="1" dirty="0">
                    <a:latin typeface="Consolas" pitchFamily="49" charset="0"/>
                  </a:rPr>
                  <a:t>Combination 4 - (1 + 4 = 5)</a:t>
                </a:r>
                <a:endParaRPr lang="en-US" sz="40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3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8577-5C0A-4A9A-90DE-E5DBD269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Magic number - solution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F3A36D3A-31A7-4226-B1AA-A6584A9763D2}"/>
              </a:ext>
            </a:extLst>
          </p:cNvPr>
          <p:cNvSpPr txBox="1">
            <a:spLocks/>
          </p:cNvSpPr>
          <p:nvPr/>
        </p:nvSpPr>
        <p:spPr>
          <a:xfrm>
            <a:off x="4745864" y="2824050"/>
            <a:ext cx="13279705" cy="101613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000" dirty="0"/>
              <a:t>	int </a:t>
            </a:r>
            <a:r>
              <a:rPr lang="en" sz="4000" dirty="0">
                <a:solidFill>
                  <a:srgbClr val="000000"/>
                </a:solidFill>
              </a:rPr>
              <a:t>combinations = 0;</a:t>
            </a:r>
          </a:p>
          <a:p>
            <a:r>
              <a:rPr lang="en" sz="4000" dirty="0"/>
              <a:t>	boolean</a:t>
            </a:r>
            <a:r>
              <a:rPr lang="en" sz="4000" dirty="0">
                <a:solidFill>
                  <a:srgbClr val="000000"/>
                </a:solidFill>
              </a:rPr>
              <a:t> isFound = </a:t>
            </a:r>
            <a:r>
              <a:rPr lang="en" sz="4000" dirty="0"/>
              <a:t>false </a:t>
            </a:r>
            <a:r>
              <a:rPr lang="en" sz="4000" dirty="0">
                <a:solidFill>
                  <a:srgbClr val="000000"/>
                </a:solidFill>
              </a:rPr>
              <a:t>;</a:t>
            </a:r>
          </a:p>
          <a:p>
            <a:r>
              <a:rPr lang="en" sz="4000" dirty="0"/>
              <a:t>	for </a:t>
            </a:r>
            <a:r>
              <a:rPr lang="en" sz="4000" dirty="0">
                <a:solidFill>
                  <a:srgbClr val="000000"/>
                </a:solidFill>
              </a:rPr>
              <a:t>( </a:t>
            </a:r>
            <a:r>
              <a:rPr lang="en" sz="4000" dirty="0"/>
              <a:t>int</a:t>
            </a:r>
            <a:r>
              <a:rPr lang="en" sz="4000" dirty="0">
                <a:solidFill>
                  <a:srgbClr val="000000"/>
                </a:solidFill>
              </a:rPr>
              <a:t> i = start; i &lt;= end; i ++) {</a:t>
            </a:r>
          </a:p>
          <a:p>
            <a:r>
              <a:rPr lang="en" sz="4000" dirty="0"/>
              <a:t>  	for </a:t>
            </a:r>
            <a:r>
              <a:rPr lang="en" sz="4000" dirty="0">
                <a:solidFill>
                  <a:srgbClr val="000000"/>
                </a:solidFill>
              </a:rPr>
              <a:t>( </a:t>
            </a:r>
            <a:r>
              <a:rPr lang="en" sz="4000" dirty="0"/>
              <a:t>int </a:t>
            </a:r>
            <a:r>
              <a:rPr lang="en" sz="4000" dirty="0">
                <a:solidFill>
                  <a:srgbClr val="000000"/>
                </a:solidFill>
              </a:rPr>
              <a:t>j = start; j &lt;= end; j++ ) {</a:t>
            </a:r>
            <a:endParaRPr lang="bg-BG" sz="4000" dirty="0">
              <a:solidFill>
                <a:srgbClr val="000000"/>
              </a:solidFill>
            </a:endParaRPr>
          </a:p>
          <a:p>
            <a:r>
              <a:rPr lang="en" sz="4000" dirty="0">
                <a:solidFill>
                  <a:srgbClr val="000000"/>
                </a:solidFill>
              </a:rPr>
              <a:t>			combinations++;</a:t>
            </a:r>
          </a:p>
          <a:p>
            <a:r>
              <a:rPr lang="en" sz="4000" dirty="0">
                <a:solidFill>
                  <a:srgbClr val="000000"/>
                </a:solidFill>
              </a:rPr>
              <a:t>     </a:t>
            </a:r>
            <a:r>
              <a:rPr lang="en" sz="4000" dirty="0"/>
              <a:t>if </a:t>
            </a:r>
            <a:r>
              <a:rPr lang="en" sz="4000" dirty="0">
                <a:solidFill>
                  <a:srgbClr val="000000"/>
                </a:solidFill>
              </a:rPr>
              <a:t>( i + j == magicNumber )</a:t>
            </a:r>
          </a:p>
          <a:p>
            <a:r>
              <a:rPr lang="en" sz="4000" dirty="0">
                <a:solidFill>
                  <a:srgbClr val="00801F"/>
                </a:solidFill>
              </a:rPr>
              <a:t>           </a:t>
            </a:r>
            <a:r>
              <a:rPr lang="en" sz="4000" b="1" dirty="0">
                <a:solidFill>
                  <a:srgbClr val="00801F"/>
                </a:solidFill>
              </a:rPr>
              <a:t>// log the output</a:t>
            </a:r>
          </a:p>
          <a:p>
            <a:r>
              <a:rPr lang="en" sz="4000" dirty="0">
                <a:solidFill>
                  <a:srgbClr val="000000"/>
                </a:solidFill>
              </a:rPr>
              <a:t>      isFound = </a:t>
            </a:r>
            <a:r>
              <a:rPr lang="en" sz="4000" dirty="0"/>
              <a:t>true</a:t>
            </a:r>
            <a:r>
              <a:rPr lang="en" sz="4000" dirty="0">
                <a:solidFill>
                  <a:srgbClr val="000000"/>
                </a:solidFill>
              </a:rPr>
              <a:t>;</a:t>
            </a:r>
          </a:p>
          <a:p>
            <a:r>
              <a:rPr lang="en" sz="4000" dirty="0">
                <a:solidFill>
                  <a:srgbClr val="000000"/>
                </a:solidFill>
              </a:rPr>
              <a:t>      </a:t>
            </a:r>
            <a:r>
              <a:rPr lang="en" sz="4000" dirty="0"/>
              <a:t>break</a:t>
            </a:r>
            <a:r>
              <a:rPr lang="en" sz="4000" dirty="0">
                <a:solidFill>
                  <a:srgbClr val="000000"/>
                </a:solidFill>
              </a:rPr>
              <a:t>;</a:t>
            </a:r>
          </a:p>
          <a:p>
            <a:r>
              <a:rPr lang="en" sz="4000" dirty="0">
                <a:solidFill>
                  <a:srgbClr val="000000"/>
                </a:solidFill>
              </a:rPr>
              <a:t>		}</a:t>
            </a:r>
            <a:endParaRPr lang="bg-BG" sz="4000" dirty="0">
              <a:solidFill>
                <a:srgbClr val="000000"/>
              </a:solidFill>
            </a:endParaRPr>
          </a:p>
          <a:p>
            <a:r>
              <a:rPr lang="en" sz="4000" dirty="0">
                <a:solidFill>
                  <a:srgbClr val="000000"/>
                </a:solidFill>
              </a:rPr>
              <a:t>   </a:t>
            </a:r>
            <a:r>
              <a:rPr lang="en" sz="4000" dirty="0"/>
              <a:t>if </a:t>
            </a:r>
            <a:r>
              <a:rPr lang="en" sz="4000" dirty="0">
                <a:solidFill>
                  <a:srgbClr val="000000"/>
                </a:solidFill>
              </a:rPr>
              <a:t>( isFound ) </a:t>
            </a:r>
            <a:r>
              <a:rPr lang="en" sz="4000" dirty="0"/>
              <a:t>break</a:t>
            </a:r>
            <a:r>
              <a:rPr lang="en" sz="4000" dirty="0">
                <a:solidFill>
                  <a:srgbClr val="000000"/>
                </a:solidFill>
              </a:rPr>
              <a:t>;</a:t>
            </a:r>
          </a:p>
          <a:p>
            <a:r>
              <a:rPr lang="en" sz="4000" dirty="0">
                <a:solidFill>
                  <a:srgbClr val="000000"/>
                </a:solidFill>
              </a:rPr>
              <a:t>	}</a:t>
            </a:r>
          </a:p>
          <a:p>
            <a:r>
              <a:rPr lang="en" sz="4000" dirty="0">
                <a:solidFill>
                  <a:srgbClr val="000000"/>
                </a:solidFill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94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89EF-9365-4EED-B410-9FEBF595B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5240" y="3936957"/>
            <a:ext cx="15151933" cy="1733437"/>
          </a:xfrm>
        </p:spPr>
        <p:txBody>
          <a:bodyPr/>
          <a:lstStyle/>
          <a:p>
            <a:r>
              <a:rPr lang="en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7F263-1290-49C9-8C83-9D21488AB7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9064" y="5703642"/>
            <a:ext cx="14664285" cy="7062738"/>
          </a:xfrm>
        </p:spPr>
        <p:txBody>
          <a:bodyPr/>
          <a:lstStyle/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For-Loop</a:t>
            </a:r>
            <a:endParaRPr lang="ru-RU" dirty="0"/>
          </a:p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While-Loop</a:t>
            </a:r>
            <a:endParaRPr lang="ru-RU" dirty="0"/>
          </a:p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Nested loops</a:t>
            </a:r>
            <a:endParaRPr lang="en-US" dirty="0"/>
          </a:p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Endless loops</a:t>
            </a:r>
            <a:endParaRPr lang="ru-RU" dirty="0"/>
          </a:p>
          <a:p>
            <a:pPr marL="914354" indent="-914354" algn="l">
              <a:buFont typeface="Arial" panose="020B0604020202020204" pitchFamily="34" charset="0"/>
              <a:buChar char="•"/>
            </a:pPr>
            <a:r>
              <a:rPr lang="en" dirty="0"/>
              <a:t>Ending a loop with break;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00A924-C693-419F-BEE2-C64F35E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2687-108C-401A-8E35-1C26EA1DA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7351248" cy="9436162"/>
          </a:xfrm>
        </p:spPr>
        <p:txBody>
          <a:bodyPr/>
          <a:lstStyle/>
          <a:p>
            <a:r>
              <a:rPr lang="en" dirty="0"/>
              <a:t>1. What will be the value of "isGreater" variable:</a:t>
            </a:r>
          </a:p>
          <a:p>
            <a:pPr marL="1028649" indent="-1028649">
              <a:buAutoNum type="arabicPeriod" startAt="2"/>
            </a:pPr>
            <a:endParaRPr lang="bg-BG" dirty="0"/>
          </a:p>
          <a:p>
            <a:pPr marL="1028649" indent="-1028649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8502FA13-08EB-40DF-AFE1-2A04EDBA397E}"/>
              </a:ext>
            </a:extLst>
          </p:cNvPr>
          <p:cNvSpPr txBox="1">
            <a:spLocks/>
          </p:cNvSpPr>
          <p:nvPr/>
        </p:nvSpPr>
        <p:spPr>
          <a:xfrm>
            <a:off x="365319" y="2380760"/>
            <a:ext cx="23614504" cy="10370575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600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22DFCF9-9689-42E8-8887-FC379E453BA3}"/>
              </a:ext>
            </a:extLst>
          </p:cNvPr>
          <p:cNvSpPr txBox="1">
            <a:spLocks/>
          </p:cNvSpPr>
          <p:nvPr/>
        </p:nvSpPr>
        <p:spPr>
          <a:xfrm>
            <a:off x="2130286" y="4476476"/>
            <a:ext cx="12383424" cy="9174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 fontScale="92500"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/>
              <a:t>boolean</a:t>
            </a:r>
            <a:r>
              <a:rPr lang="en" sz="4800" dirty="0">
                <a:solidFill>
                  <a:srgbClr val="000000"/>
                </a:solidFill>
              </a:rPr>
              <a:t> isGreater = (5 + 3) &gt; (3 + 4);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31">
            <a:extLst>
              <a:ext uri="{FF2B5EF4-FFF2-40B4-BE49-F238E27FC236}">
                <a16:creationId xmlns:a16="http://schemas.microsoft.com/office/drawing/2014/main" id="{960ACD51-6F4D-4002-3E6D-8BD2ED02D0F1}"/>
              </a:ext>
            </a:extLst>
          </p:cNvPr>
          <p:cNvSpPr/>
          <p:nvPr/>
        </p:nvSpPr>
        <p:spPr bwMode="auto">
          <a:xfrm>
            <a:off x="2292647" y="7138512"/>
            <a:ext cx="4572000" cy="4572000"/>
          </a:xfrm>
          <a:prstGeom prst="ellipse">
            <a:avLst/>
          </a:prstGeom>
          <a:solidFill>
            <a:srgbClr val="F5C30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3" name="Speech Bubble: Oval 35">
            <a:extLst>
              <a:ext uri="{FF2B5EF4-FFF2-40B4-BE49-F238E27FC236}">
                <a16:creationId xmlns:a16="http://schemas.microsoft.com/office/drawing/2014/main" id="{7EC7B893-68B6-58FC-9AA4-8F24ACDF2A26}"/>
              </a:ext>
            </a:extLst>
          </p:cNvPr>
          <p:cNvSpPr/>
          <p:nvPr/>
        </p:nvSpPr>
        <p:spPr bwMode="auto">
          <a:xfrm>
            <a:off x="7139928" y="7138512"/>
            <a:ext cx="4572001" cy="4572001"/>
          </a:xfrm>
          <a:prstGeom prst="ellipse">
            <a:avLst/>
          </a:prstGeom>
          <a:solidFill>
            <a:srgbClr val="6CBD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" sz="8800" b="1" dirty="0">
                <a:solidFill>
                  <a:srgbClr val="FFFFFF"/>
                </a:solidFill>
              </a:rPr>
              <a:t>true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4" name="Speech Bubble: Oval 38">
            <a:extLst>
              <a:ext uri="{FF2B5EF4-FFF2-40B4-BE49-F238E27FC236}">
                <a16:creationId xmlns:a16="http://schemas.microsoft.com/office/drawing/2014/main" id="{D5095B82-10D2-E153-C486-3D82E907A957}"/>
              </a:ext>
            </a:extLst>
          </p:cNvPr>
          <p:cNvSpPr/>
          <p:nvPr/>
        </p:nvSpPr>
        <p:spPr bwMode="auto">
          <a:xfrm>
            <a:off x="11987210" y="7138512"/>
            <a:ext cx="4571999" cy="4571999"/>
          </a:xfrm>
          <a:prstGeom prst="ellipse">
            <a:avLst/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" name="Speech Bubble: Rectangle with Corners Rounded 41">
            <a:extLst>
              <a:ext uri="{FF2B5EF4-FFF2-40B4-BE49-F238E27FC236}">
                <a16:creationId xmlns:a16="http://schemas.microsoft.com/office/drawing/2014/main" id="{995B3299-3642-1446-808C-6A7396D7CE30}"/>
              </a:ext>
            </a:extLst>
          </p:cNvPr>
          <p:cNvSpPr/>
          <p:nvPr/>
        </p:nvSpPr>
        <p:spPr bwMode="auto">
          <a:xfrm>
            <a:off x="16769648" y="7138512"/>
            <a:ext cx="4571999" cy="4572000"/>
          </a:xfrm>
          <a:prstGeom prst="ellipse">
            <a:avLst/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2417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00A924-C693-419F-BEE2-C64F35E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2687-108C-401A-8E35-1C26EA1DA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636"/>
            <a:ext cx="17027179" cy="9436162"/>
          </a:xfrm>
        </p:spPr>
        <p:txBody>
          <a:bodyPr/>
          <a:lstStyle/>
          <a:p>
            <a:r>
              <a:rPr lang="en" dirty="0"/>
              <a:t>2. What will be printed on the console if we run the following command:</a:t>
            </a:r>
          </a:p>
          <a:p>
            <a:endParaRPr lang="ru-RU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8502FA13-08EB-40DF-AFE1-2A04EDBA397E}"/>
              </a:ext>
            </a:extLst>
          </p:cNvPr>
          <p:cNvSpPr txBox="1">
            <a:spLocks/>
          </p:cNvSpPr>
          <p:nvPr/>
        </p:nvSpPr>
        <p:spPr>
          <a:xfrm>
            <a:off x="365319" y="2380760"/>
            <a:ext cx="23614504" cy="10370575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600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47548255-613B-4A48-A3FB-7EA914F953F5}"/>
              </a:ext>
            </a:extLst>
          </p:cNvPr>
          <p:cNvSpPr txBox="1">
            <a:spLocks/>
          </p:cNvSpPr>
          <p:nvPr/>
        </p:nvSpPr>
        <p:spPr>
          <a:xfrm>
            <a:off x="1676291" y="5255875"/>
            <a:ext cx="14621544" cy="9274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000" dirty="0">
                <a:solidFill>
                  <a:srgbClr val="000000"/>
                </a:solidFill>
              </a:rPr>
              <a:t>System.out.println(!(5 == 5) &amp;&amp; (4 + 1 == 5));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31">
            <a:extLst>
              <a:ext uri="{FF2B5EF4-FFF2-40B4-BE49-F238E27FC236}">
                <a16:creationId xmlns:a16="http://schemas.microsoft.com/office/drawing/2014/main" id="{B504682C-109B-E0BD-D060-4BB559028D19}"/>
              </a:ext>
            </a:extLst>
          </p:cNvPr>
          <p:cNvSpPr/>
          <p:nvPr/>
        </p:nvSpPr>
        <p:spPr bwMode="auto">
          <a:xfrm>
            <a:off x="2292647" y="7138512"/>
            <a:ext cx="4572000" cy="4572000"/>
          </a:xfrm>
          <a:prstGeom prst="ellipse">
            <a:avLst/>
          </a:prstGeom>
          <a:solidFill>
            <a:srgbClr val="F5C30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9" name="Speech Bubble: Oval 35">
            <a:extLst>
              <a:ext uri="{FF2B5EF4-FFF2-40B4-BE49-F238E27FC236}">
                <a16:creationId xmlns:a16="http://schemas.microsoft.com/office/drawing/2014/main" id="{86D05DBC-DA1A-699C-0BD8-680D423AEE3A}"/>
              </a:ext>
            </a:extLst>
          </p:cNvPr>
          <p:cNvSpPr/>
          <p:nvPr/>
        </p:nvSpPr>
        <p:spPr bwMode="auto">
          <a:xfrm>
            <a:off x="7139928" y="7138512"/>
            <a:ext cx="4572001" cy="4572001"/>
          </a:xfrm>
          <a:prstGeom prst="ellipse">
            <a:avLst/>
          </a:prstGeom>
          <a:solidFill>
            <a:srgbClr val="6CBD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" sz="8800" b="1" dirty="0">
                <a:solidFill>
                  <a:srgbClr val="FFFFFF"/>
                </a:solidFill>
              </a:rPr>
              <a:t>true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10" name="Speech Bubble: Oval 38">
            <a:extLst>
              <a:ext uri="{FF2B5EF4-FFF2-40B4-BE49-F238E27FC236}">
                <a16:creationId xmlns:a16="http://schemas.microsoft.com/office/drawing/2014/main" id="{B0A0E5B7-DC76-B572-6C1A-122FDD73A993}"/>
              </a:ext>
            </a:extLst>
          </p:cNvPr>
          <p:cNvSpPr/>
          <p:nvPr/>
        </p:nvSpPr>
        <p:spPr bwMode="auto">
          <a:xfrm>
            <a:off x="11987210" y="7138512"/>
            <a:ext cx="4571999" cy="4571999"/>
          </a:xfrm>
          <a:prstGeom prst="ellipse">
            <a:avLst/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Compile time error</a:t>
            </a:r>
          </a:p>
        </p:txBody>
      </p:sp>
      <p:sp>
        <p:nvSpPr>
          <p:cNvPr id="11" name="Speech Bubble: Rectangle with Corners Rounded 41">
            <a:extLst>
              <a:ext uri="{FF2B5EF4-FFF2-40B4-BE49-F238E27FC236}">
                <a16:creationId xmlns:a16="http://schemas.microsoft.com/office/drawing/2014/main" id="{1BC372F8-2B14-9D6F-C67D-1E01DAA6B820}"/>
              </a:ext>
            </a:extLst>
          </p:cNvPr>
          <p:cNvSpPr/>
          <p:nvPr/>
        </p:nvSpPr>
        <p:spPr bwMode="auto">
          <a:xfrm>
            <a:off x="16769648" y="7138512"/>
            <a:ext cx="4571999" cy="4572000"/>
          </a:xfrm>
          <a:prstGeom prst="ellipse">
            <a:avLst/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632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00A924-C693-419F-BEE2-C64F35E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2687-108C-401A-8E35-1C26EA1DA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636"/>
            <a:ext cx="17027179" cy="9436162"/>
          </a:xfrm>
        </p:spPr>
        <p:txBody>
          <a:bodyPr/>
          <a:lstStyle/>
          <a:p>
            <a:r>
              <a:rPr lang="en" dirty="0"/>
              <a:t>3. What will be printed on the console if we run the following command:</a:t>
            </a:r>
          </a:p>
          <a:p>
            <a:endParaRPr lang="ru-RU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8502FA13-08EB-40DF-AFE1-2A04EDBA397E}"/>
              </a:ext>
            </a:extLst>
          </p:cNvPr>
          <p:cNvSpPr txBox="1">
            <a:spLocks/>
          </p:cNvSpPr>
          <p:nvPr/>
        </p:nvSpPr>
        <p:spPr>
          <a:xfrm>
            <a:off x="365319" y="2380760"/>
            <a:ext cx="23614504" cy="10370575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600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47548255-613B-4A48-A3FB-7EA914F953F5}"/>
              </a:ext>
            </a:extLst>
          </p:cNvPr>
          <p:cNvSpPr txBox="1">
            <a:spLocks/>
          </p:cNvSpPr>
          <p:nvPr/>
        </p:nvSpPr>
        <p:spPr>
          <a:xfrm>
            <a:off x="1676291" y="5255875"/>
            <a:ext cx="13217427" cy="9274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 anchor="ctr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0000FF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000" dirty="0">
                <a:solidFill>
                  <a:srgbClr val="000000"/>
                </a:solidFill>
              </a:rPr>
              <a:t>System.out.println((3 == 3) || (3 == 5));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Speech Bubble: Rectangle with Corners Rounded 31">
            <a:extLst>
              <a:ext uri="{FF2B5EF4-FFF2-40B4-BE49-F238E27FC236}">
                <a16:creationId xmlns:a16="http://schemas.microsoft.com/office/drawing/2014/main" id="{46055C04-74D0-EB3C-8C78-2A070D907F17}"/>
              </a:ext>
            </a:extLst>
          </p:cNvPr>
          <p:cNvSpPr/>
          <p:nvPr/>
        </p:nvSpPr>
        <p:spPr bwMode="auto">
          <a:xfrm>
            <a:off x="2292647" y="7138512"/>
            <a:ext cx="4572000" cy="4572000"/>
          </a:xfrm>
          <a:prstGeom prst="ellipse">
            <a:avLst/>
          </a:prstGeom>
          <a:solidFill>
            <a:srgbClr val="F5C30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false</a:t>
            </a:r>
          </a:p>
        </p:txBody>
      </p:sp>
      <p:sp>
        <p:nvSpPr>
          <p:cNvPr id="3" name="Speech Bubble: Oval 35">
            <a:extLst>
              <a:ext uri="{FF2B5EF4-FFF2-40B4-BE49-F238E27FC236}">
                <a16:creationId xmlns:a16="http://schemas.microsoft.com/office/drawing/2014/main" id="{01184CA3-E7D5-D015-563B-5301D54E53F2}"/>
              </a:ext>
            </a:extLst>
          </p:cNvPr>
          <p:cNvSpPr/>
          <p:nvPr/>
        </p:nvSpPr>
        <p:spPr bwMode="auto">
          <a:xfrm>
            <a:off x="7139928" y="7138512"/>
            <a:ext cx="4572001" cy="4572001"/>
          </a:xfrm>
          <a:prstGeom prst="ellipse">
            <a:avLst/>
          </a:prstGeom>
          <a:solidFill>
            <a:srgbClr val="6CBD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" sz="8800" b="1" dirty="0">
                <a:solidFill>
                  <a:srgbClr val="FFFFFF"/>
                </a:solidFill>
              </a:rPr>
              <a:t>true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4" name="Speech Bubble: Oval 38">
            <a:extLst>
              <a:ext uri="{FF2B5EF4-FFF2-40B4-BE49-F238E27FC236}">
                <a16:creationId xmlns:a16="http://schemas.microsoft.com/office/drawing/2014/main" id="{92D27F4A-7974-B0EA-53F9-A681C348A7A7}"/>
              </a:ext>
            </a:extLst>
          </p:cNvPr>
          <p:cNvSpPr/>
          <p:nvPr/>
        </p:nvSpPr>
        <p:spPr bwMode="auto">
          <a:xfrm>
            <a:off x="11987210" y="7138512"/>
            <a:ext cx="4571999" cy="4571999"/>
          </a:xfrm>
          <a:prstGeom prst="ellipse">
            <a:avLst/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" name="Speech Bubble: Rectangle with Corners Rounded 41">
            <a:extLst>
              <a:ext uri="{FF2B5EF4-FFF2-40B4-BE49-F238E27FC236}">
                <a16:creationId xmlns:a16="http://schemas.microsoft.com/office/drawing/2014/main" id="{93253F37-5E6F-3EF1-5F81-E20040679DA7}"/>
              </a:ext>
            </a:extLst>
          </p:cNvPr>
          <p:cNvSpPr/>
          <p:nvPr/>
        </p:nvSpPr>
        <p:spPr bwMode="auto">
          <a:xfrm>
            <a:off x="16769648" y="7138512"/>
            <a:ext cx="4571999" cy="4572000"/>
          </a:xfrm>
          <a:prstGeom prst="ellipse">
            <a:avLst/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5431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00A924-C693-419F-BEE2-C64F35E6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F42687-108C-401A-8E35-1C26EA1DA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2" y="3266636"/>
            <a:ext cx="17098167" cy="9436162"/>
          </a:xfrm>
        </p:spPr>
        <p:txBody>
          <a:bodyPr/>
          <a:lstStyle/>
          <a:p>
            <a:r>
              <a:rPr lang="en" dirty="0"/>
              <a:t>4. What will be printed to the console if we run the following check:</a:t>
            </a:r>
          </a:p>
          <a:p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8502FA13-08EB-40DF-AFE1-2A04EDBA397E}"/>
              </a:ext>
            </a:extLst>
          </p:cNvPr>
          <p:cNvSpPr txBox="1">
            <a:spLocks/>
          </p:cNvSpPr>
          <p:nvPr/>
        </p:nvSpPr>
        <p:spPr>
          <a:xfrm>
            <a:off x="383954" y="2364367"/>
            <a:ext cx="23614504" cy="10370575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600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20FE36-FD64-43E6-B7B7-375D8AE34C45}"/>
              </a:ext>
            </a:extLst>
          </p:cNvPr>
          <p:cNvSpPr txBox="1">
            <a:spLocks/>
          </p:cNvSpPr>
          <p:nvPr/>
        </p:nvSpPr>
        <p:spPr>
          <a:xfrm>
            <a:off x="1805625" y="5065644"/>
            <a:ext cx="14753584" cy="9449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182868" tIns="91434" rIns="182868" bIns="91434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3CA7C5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" sz="4800" dirty="0">
                <a:solidFill>
                  <a:srgbClr val="000000"/>
                </a:solidFill>
              </a:rPr>
              <a:t>System.out.println(!(3 &gt; 5) || (1 != 1));</a:t>
            </a:r>
            <a:endParaRPr lang="en-US" sz="4800" dirty="0"/>
          </a:p>
        </p:txBody>
      </p:sp>
      <p:sp>
        <p:nvSpPr>
          <p:cNvPr id="9" name="Speech Bubble: Rectangle with Corners Rounded 31">
            <a:extLst>
              <a:ext uri="{FF2B5EF4-FFF2-40B4-BE49-F238E27FC236}">
                <a16:creationId xmlns:a16="http://schemas.microsoft.com/office/drawing/2014/main" id="{0F460DFD-1333-D91E-B14F-347A23B6F911}"/>
              </a:ext>
            </a:extLst>
          </p:cNvPr>
          <p:cNvSpPr/>
          <p:nvPr/>
        </p:nvSpPr>
        <p:spPr bwMode="auto">
          <a:xfrm>
            <a:off x="2292647" y="7138512"/>
            <a:ext cx="4572000" cy="4572000"/>
          </a:xfrm>
          <a:prstGeom prst="ellipse">
            <a:avLst/>
          </a:prstGeom>
          <a:solidFill>
            <a:srgbClr val="F5C300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6000" b="1" dirty="0">
                <a:solidFill>
                  <a:srgbClr val="FFFFFF"/>
                </a:solidFill>
              </a:rPr>
              <a:t>Runtime error</a:t>
            </a:r>
          </a:p>
        </p:txBody>
      </p:sp>
      <p:sp>
        <p:nvSpPr>
          <p:cNvPr id="10" name="Speech Bubble: Oval 35">
            <a:extLst>
              <a:ext uri="{FF2B5EF4-FFF2-40B4-BE49-F238E27FC236}">
                <a16:creationId xmlns:a16="http://schemas.microsoft.com/office/drawing/2014/main" id="{7B9ED2E6-2368-B18B-B2B5-A77821CC7D42}"/>
              </a:ext>
            </a:extLst>
          </p:cNvPr>
          <p:cNvSpPr/>
          <p:nvPr/>
        </p:nvSpPr>
        <p:spPr bwMode="auto">
          <a:xfrm>
            <a:off x="7139928" y="7138512"/>
            <a:ext cx="4572001" cy="4572001"/>
          </a:xfrm>
          <a:prstGeom prst="ellipse">
            <a:avLst/>
          </a:prstGeom>
          <a:solidFill>
            <a:srgbClr val="6CBD4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" sz="8800" b="1" dirty="0">
                <a:solidFill>
                  <a:srgbClr val="FFFFFF"/>
                </a:solidFill>
              </a:rPr>
              <a:t>true</a:t>
            </a:r>
            <a:endParaRPr lang="en-US" sz="8800" b="1" dirty="0">
              <a:solidFill>
                <a:srgbClr val="FFFFFF"/>
              </a:solidFill>
            </a:endParaRPr>
          </a:p>
        </p:txBody>
      </p:sp>
      <p:sp>
        <p:nvSpPr>
          <p:cNvPr id="11" name="Speech Bubble: Oval 38">
            <a:extLst>
              <a:ext uri="{FF2B5EF4-FFF2-40B4-BE49-F238E27FC236}">
                <a16:creationId xmlns:a16="http://schemas.microsoft.com/office/drawing/2014/main" id="{7CC2F6F1-670F-C2C4-319E-E09C3139C89E}"/>
              </a:ext>
            </a:extLst>
          </p:cNvPr>
          <p:cNvSpPr/>
          <p:nvPr/>
        </p:nvSpPr>
        <p:spPr bwMode="auto">
          <a:xfrm>
            <a:off x="11987210" y="7138512"/>
            <a:ext cx="4571999" cy="4571999"/>
          </a:xfrm>
          <a:prstGeom prst="ellipse">
            <a:avLst/>
          </a:prstGeom>
          <a:solidFill>
            <a:srgbClr val="F15721">
              <a:alpha val="8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Compile time error</a:t>
            </a:r>
          </a:p>
        </p:txBody>
      </p:sp>
      <p:sp>
        <p:nvSpPr>
          <p:cNvPr id="12" name="Speech Bubble: Rectangle with Corners Rounded 41">
            <a:extLst>
              <a:ext uri="{FF2B5EF4-FFF2-40B4-BE49-F238E27FC236}">
                <a16:creationId xmlns:a16="http://schemas.microsoft.com/office/drawing/2014/main" id="{1B22E214-7F8D-2B94-FB0B-49C2D0A2C43E}"/>
              </a:ext>
            </a:extLst>
          </p:cNvPr>
          <p:cNvSpPr/>
          <p:nvPr/>
        </p:nvSpPr>
        <p:spPr bwMode="auto">
          <a:xfrm>
            <a:off x="16769648" y="7138512"/>
            <a:ext cx="4571999" cy="4572000"/>
          </a:xfrm>
          <a:prstGeom prst="ellipse">
            <a:avLst/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8" tIns="91434" rIns="182868" bIns="914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" sz="8800" b="1" dirty="0">
                <a:solidFill>
                  <a:srgbClr val="FFFFFF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860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b="1" dirty="0"/>
              <a:t>For loop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19723" y="9442188"/>
            <a:ext cx="11936249" cy="1512590"/>
          </a:xfrm>
          <a:ln>
            <a:prstDash val="dash"/>
          </a:ln>
        </p:spPr>
        <p:txBody>
          <a:bodyPr>
            <a:normAutofit/>
          </a:bodyPr>
          <a:lstStyle/>
          <a:p>
            <a:r>
              <a:rPr lang="en" dirty="0"/>
              <a:t>Repetitions of code blocks</a:t>
            </a:r>
          </a:p>
        </p:txBody>
      </p:sp>
    </p:spTree>
    <p:extLst>
      <p:ext uri="{BB962C8B-B14F-4D97-AF65-F5344CB8AC3E}">
        <p14:creationId xmlns:p14="http://schemas.microsoft.com/office/powerpoint/2010/main" val="8547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8CD4-7E01-4443-9CB4-01CE7F6C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Let's count to 10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0E382F-BB72-4F1E-8C23-FAC94CF965EE}"/>
              </a:ext>
            </a:extLst>
          </p:cNvPr>
          <p:cNvSpPr txBox="1">
            <a:spLocks/>
          </p:cNvSpPr>
          <p:nvPr/>
        </p:nvSpPr>
        <p:spPr>
          <a:xfrm>
            <a:off x="6722580" y="3549187"/>
            <a:ext cx="16283968" cy="9436162"/>
          </a:xfrm>
          <a:prstGeom prst="rect">
            <a:avLst/>
          </a:prstGeom>
        </p:spPr>
        <p:txBody>
          <a:bodyPr vert="horz" lIns="182868" tIns="91434" rIns="182868" bIns="91434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start with the initial value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check if the number is less than or equal to a number we are counting to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say the number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increase the number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check again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say the number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We increase the number</a:t>
            </a:r>
          </a:p>
          <a:p>
            <a:pPr marL="914354" indent="-914354">
              <a:buFont typeface="Arial" panose="020B0604020202020204" pitchFamily="34" charset="0"/>
              <a:buChar char="•"/>
            </a:pPr>
            <a:r>
              <a:rPr lang="en" sz="5600" dirty="0"/>
              <a:t>When our number becomes greater than the final we stop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9B92A-6A83-48E3-83C1-0C8DF94520B0}"/>
              </a:ext>
            </a:extLst>
          </p:cNvPr>
          <p:cNvSpPr txBox="1"/>
          <p:nvPr/>
        </p:nvSpPr>
        <p:spPr>
          <a:xfrm>
            <a:off x="4089133" y="2591076"/>
            <a:ext cx="1484702" cy="316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9999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A863B-F132-48F5-BCA1-E6F65BADDAF4}"/>
              </a:ext>
            </a:extLst>
          </p:cNvPr>
          <p:cNvSpPr txBox="1"/>
          <p:nvPr/>
        </p:nvSpPr>
        <p:spPr>
          <a:xfrm>
            <a:off x="4089131" y="2591076"/>
            <a:ext cx="1484702" cy="316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9999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660E9-DB04-4F78-9D94-882812423471}"/>
              </a:ext>
            </a:extLst>
          </p:cNvPr>
          <p:cNvSpPr txBox="1"/>
          <p:nvPr/>
        </p:nvSpPr>
        <p:spPr>
          <a:xfrm>
            <a:off x="4089131" y="2591076"/>
            <a:ext cx="1484702" cy="316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9999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9AA46-B64D-40F1-91D0-41BAF35EDDE0}"/>
              </a:ext>
            </a:extLst>
          </p:cNvPr>
          <p:cNvSpPr txBox="1"/>
          <p:nvPr/>
        </p:nvSpPr>
        <p:spPr>
          <a:xfrm>
            <a:off x="3439959" y="2591076"/>
            <a:ext cx="2784737" cy="3169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9999" dirty="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6784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</p:bldLst>
  </p:timing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13031</TotalTime>
  <Words>1719</Words>
  <Application>Microsoft Office PowerPoint</Application>
  <PresentationFormat>Custom</PresentationFormat>
  <Paragraphs>363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Consolas</vt:lpstr>
      <vt:lpstr>Phenomena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Loops</vt:lpstr>
      <vt:lpstr>Content</vt:lpstr>
      <vt:lpstr>PowerPoint Presentation</vt:lpstr>
      <vt:lpstr>Review</vt:lpstr>
      <vt:lpstr>Review</vt:lpstr>
      <vt:lpstr>Review</vt:lpstr>
      <vt:lpstr>Review</vt:lpstr>
      <vt:lpstr>PowerPoint Presentation</vt:lpstr>
      <vt:lpstr>Let's count to 10</vt:lpstr>
      <vt:lpstr>Let's count to 10</vt:lpstr>
      <vt:lpstr>for- loop - construct</vt:lpstr>
      <vt:lpstr>Increment</vt:lpstr>
      <vt:lpstr>The numbers from 0 to 100</vt:lpstr>
      <vt:lpstr>Numbers in reverse order</vt:lpstr>
      <vt:lpstr>Numbers from 1 to N through 2</vt:lpstr>
      <vt:lpstr>Numbers from 1 to N through M</vt:lpstr>
      <vt:lpstr>Working with text</vt:lpstr>
      <vt:lpstr>Letters in a word</vt:lpstr>
      <vt:lpstr>Sum of vowels</vt:lpstr>
      <vt:lpstr>Sum of vowels - Solution</vt:lpstr>
      <vt:lpstr>PowerPoint Presentation</vt:lpstr>
      <vt:lpstr>While Loop</vt:lpstr>
      <vt:lpstr>While Loop</vt:lpstr>
      <vt:lpstr>PowerPoint Presentation</vt:lpstr>
      <vt:lpstr>Endless loops</vt:lpstr>
      <vt:lpstr>Ending a loop</vt:lpstr>
      <vt:lpstr>PowerPoint Presentation</vt:lpstr>
      <vt:lpstr>Clock</vt:lpstr>
      <vt:lpstr>Clock</vt:lpstr>
      <vt:lpstr>Nested loops</vt:lpstr>
      <vt:lpstr>Multiplication table</vt:lpstr>
      <vt:lpstr>New building</vt:lpstr>
      <vt:lpstr>New building</vt:lpstr>
      <vt:lpstr>Breaking nested loops</vt:lpstr>
      <vt:lpstr>A magic number</vt:lpstr>
      <vt:lpstr>Magic number - 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52</cp:revision>
  <dcterms:created xsi:type="dcterms:W3CDTF">2023-03-24T10:34:32Z</dcterms:created>
  <dcterms:modified xsi:type="dcterms:W3CDTF">2023-09-08T18:34:45Z</dcterms:modified>
</cp:coreProperties>
</file>