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26"/>
  </p:notesMasterIdLst>
  <p:handoutMasterIdLst>
    <p:handoutMasterId r:id="rId27"/>
  </p:handoutMasterIdLst>
  <p:sldIdLst>
    <p:sldId id="438" r:id="rId3"/>
    <p:sldId id="538" r:id="rId4"/>
    <p:sldId id="440" r:id="rId5"/>
    <p:sldId id="393" r:id="rId6"/>
    <p:sldId id="573" r:id="rId7"/>
    <p:sldId id="375" r:id="rId8"/>
    <p:sldId id="383" r:id="rId9"/>
    <p:sldId id="574" r:id="rId10"/>
    <p:sldId id="479" r:id="rId11"/>
    <p:sldId id="575" r:id="rId12"/>
    <p:sldId id="576" r:id="rId13"/>
    <p:sldId id="577" r:id="rId14"/>
    <p:sldId id="578" r:id="rId15"/>
    <p:sldId id="580" r:id="rId16"/>
    <p:sldId id="579" r:id="rId17"/>
    <p:sldId id="385" r:id="rId18"/>
    <p:sldId id="388" r:id="rId19"/>
    <p:sldId id="569" r:id="rId20"/>
    <p:sldId id="581" r:id="rId21"/>
    <p:sldId id="583" r:id="rId22"/>
    <p:sldId id="582" r:id="rId23"/>
    <p:sldId id="584" r:id="rId24"/>
    <p:sldId id="467" r:id="rId25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A2859"/>
    <a:srgbClr val="F4F4F7"/>
    <a:srgbClr val="403E6A"/>
    <a:srgbClr val="92A1B4"/>
    <a:srgbClr val="41CFFD"/>
    <a:srgbClr val="E9E9EE"/>
    <a:srgbClr val="67D9FD"/>
    <a:srgbClr val="8D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71608" autoAdjust="0"/>
  </p:normalViewPr>
  <p:slideViewPr>
    <p:cSldViewPr snapToGrid="0">
      <p:cViewPr varScale="1">
        <p:scale>
          <a:sx n="43" d="100"/>
          <a:sy n="43" d="100"/>
        </p:scale>
        <p:origin x="42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C0FD2-9C52-4B0A-84C5-4F23CD538C90}" type="datetimeFigureOut">
              <a:rPr lang="bg-BG" smtClean="0"/>
              <a:t>11.9.2023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0322B-894A-4068-89CC-A2C9D8171B4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8313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7955-FDC7-4567-8D00-867BE7D50A8B}" type="datetimeFigureOut">
              <a:rPr lang="bg-BG" smtClean="0"/>
              <a:t>11.9.2023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6463-3B0F-4722-BB97-411B3FF623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1914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52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2" y="3435927"/>
            <a:ext cx="20585799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BCD34A-92E2-C2E9-B662-9420AF14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9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F18E08F-1F12-D326-DCBE-4D762900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20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1059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292" y="730252"/>
            <a:ext cx="18372702" cy="168044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Phenomena Bold" panose="00000800000000000000" pitchFamily="50" charset="-52"/>
              </a:defRPr>
            </a:lvl1pPr>
          </a:lstStyle>
          <a:p>
            <a:r>
              <a:rPr lang="en-US" dirty="0"/>
              <a:t>Important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2" y="2224966"/>
            <a:ext cx="183727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1" y="55479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13441979" y="11579448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B15D83-4AF9-4533-919F-709545C43C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5799" y="29396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30EB253D-65B5-4830-BC46-BF324BEAA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6294" y="44554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CB8E611C-4FDE-4138-B35B-AD1AEEFE5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38655" y="5684329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C26CB5BF-E838-479E-9DB6-910CEF9600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48163" y="3076004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07A04E-AEC9-48C4-8A9C-10729AB524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38658" y="4591781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BAFB35F-C398-4D20-ABE7-895A976F59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738655" y="107710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276BA17-371A-4910-9363-3A73CB9719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748163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FE6EEBE-A060-47BC-8AE6-FAC96D6079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738658" y="96785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207FEA51-E80D-45A6-A839-8506735F55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76291" y="10771087"/>
            <a:ext cx="7855485" cy="2081982"/>
          </a:xfrm>
          <a:noFill/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3003648-E950-4F88-9FDD-4B180F8DC9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85799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C33B778-0C19-420D-B2BD-16E42344E8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76294" y="9678539"/>
            <a:ext cx="7855483" cy="1075202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grpSp>
        <p:nvGrpSpPr>
          <p:cNvPr id="29" name="Google Shape;1299;p65">
            <a:extLst>
              <a:ext uri="{FF2B5EF4-FFF2-40B4-BE49-F238E27FC236}">
                <a16:creationId xmlns:a16="http://schemas.microsoft.com/office/drawing/2014/main" id="{324E4678-38E1-4D8C-867C-0A030B67A754}"/>
              </a:ext>
            </a:extLst>
          </p:cNvPr>
          <p:cNvGrpSpPr/>
          <p:nvPr userDrawn="1"/>
        </p:nvGrpSpPr>
        <p:grpSpPr>
          <a:xfrm>
            <a:off x="10303631" y="5474397"/>
            <a:ext cx="3775152" cy="4299154"/>
            <a:chOff x="7668625" y="1383375"/>
            <a:chExt cx="402750" cy="458625"/>
          </a:xfrm>
          <a:solidFill>
            <a:schemeClr val="tx2"/>
          </a:solidFill>
        </p:grpSpPr>
        <p:sp>
          <p:nvSpPr>
            <p:cNvPr id="30" name="Google Shape;1300;p65">
              <a:extLst>
                <a:ext uri="{FF2B5EF4-FFF2-40B4-BE49-F238E27FC236}">
                  <a16:creationId xmlns:a16="http://schemas.microsoft.com/office/drawing/2014/main" id="{2C9274B5-85CA-4B4F-81E6-4DC012390798}"/>
                </a:ext>
              </a:extLst>
            </p:cNvPr>
            <p:cNvSpPr/>
            <p:nvPr/>
          </p:nvSpPr>
          <p:spPr>
            <a:xfrm>
              <a:off x="7715250" y="1465275"/>
              <a:ext cx="293250" cy="376725"/>
            </a:xfrm>
            <a:custGeom>
              <a:avLst/>
              <a:gdLst/>
              <a:ahLst/>
              <a:cxnLst/>
              <a:rect l="l" t="t" r="r" b="b"/>
              <a:pathLst>
                <a:path w="11730" h="15069" extrusionOk="0">
                  <a:moveTo>
                    <a:pt x="4405" y="3659"/>
                  </a:moveTo>
                  <a:cubicBezTo>
                    <a:pt x="4425" y="3659"/>
                    <a:pt x="4446" y="3661"/>
                    <a:pt x="4467" y="3664"/>
                  </a:cubicBezTo>
                  <a:cubicBezTo>
                    <a:pt x="4640" y="3686"/>
                    <a:pt x="4770" y="3860"/>
                    <a:pt x="4770" y="4033"/>
                  </a:cubicBezTo>
                  <a:lnTo>
                    <a:pt x="4770" y="4380"/>
                  </a:lnTo>
                  <a:lnTo>
                    <a:pt x="4423" y="4380"/>
                  </a:lnTo>
                  <a:cubicBezTo>
                    <a:pt x="4228" y="4380"/>
                    <a:pt x="4076" y="4250"/>
                    <a:pt x="4055" y="4076"/>
                  </a:cubicBezTo>
                  <a:cubicBezTo>
                    <a:pt x="4015" y="3859"/>
                    <a:pt x="4192" y="3659"/>
                    <a:pt x="4405" y="3659"/>
                  </a:cubicBezTo>
                  <a:close/>
                  <a:moveTo>
                    <a:pt x="7915" y="3662"/>
                  </a:moveTo>
                  <a:cubicBezTo>
                    <a:pt x="8133" y="3662"/>
                    <a:pt x="8304" y="3810"/>
                    <a:pt x="8304" y="4033"/>
                  </a:cubicBezTo>
                  <a:cubicBezTo>
                    <a:pt x="8304" y="4217"/>
                    <a:pt x="8150" y="4382"/>
                    <a:pt x="7969" y="4382"/>
                  </a:cubicBezTo>
                  <a:cubicBezTo>
                    <a:pt x="7958" y="4382"/>
                    <a:pt x="7947" y="4381"/>
                    <a:pt x="7935" y="4380"/>
                  </a:cubicBezTo>
                  <a:lnTo>
                    <a:pt x="7567" y="4380"/>
                  </a:lnTo>
                  <a:lnTo>
                    <a:pt x="7567" y="4033"/>
                  </a:lnTo>
                  <a:cubicBezTo>
                    <a:pt x="7567" y="3860"/>
                    <a:pt x="7697" y="3708"/>
                    <a:pt x="7870" y="3664"/>
                  </a:cubicBezTo>
                  <a:cubicBezTo>
                    <a:pt x="7886" y="3663"/>
                    <a:pt x="7900" y="3662"/>
                    <a:pt x="7915" y="3662"/>
                  </a:cubicBezTo>
                  <a:close/>
                  <a:moveTo>
                    <a:pt x="7047" y="4922"/>
                  </a:moveTo>
                  <a:lnTo>
                    <a:pt x="7047" y="8694"/>
                  </a:lnTo>
                  <a:lnTo>
                    <a:pt x="5312" y="8694"/>
                  </a:lnTo>
                  <a:lnTo>
                    <a:pt x="5312" y="4922"/>
                  </a:lnTo>
                  <a:close/>
                  <a:moveTo>
                    <a:pt x="6174" y="521"/>
                  </a:moveTo>
                  <a:cubicBezTo>
                    <a:pt x="6183" y="521"/>
                    <a:pt x="6192" y="521"/>
                    <a:pt x="6201" y="521"/>
                  </a:cubicBezTo>
                  <a:lnTo>
                    <a:pt x="6244" y="521"/>
                  </a:lnTo>
                  <a:cubicBezTo>
                    <a:pt x="9908" y="542"/>
                    <a:pt x="11730" y="4944"/>
                    <a:pt x="9171" y="7567"/>
                  </a:cubicBezTo>
                  <a:cubicBezTo>
                    <a:pt x="8868" y="7870"/>
                    <a:pt x="8673" y="8261"/>
                    <a:pt x="8629" y="8673"/>
                  </a:cubicBezTo>
                  <a:lnTo>
                    <a:pt x="8608" y="8694"/>
                  </a:lnTo>
                  <a:lnTo>
                    <a:pt x="7567" y="8694"/>
                  </a:lnTo>
                  <a:lnTo>
                    <a:pt x="7567" y="4922"/>
                  </a:lnTo>
                  <a:lnTo>
                    <a:pt x="7935" y="4922"/>
                  </a:lnTo>
                  <a:cubicBezTo>
                    <a:pt x="8738" y="4922"/>
                    <a:pt x="9150" y="3968"/>
                    <a:pt x="8586" y="3404"/>
                  </a:cubicBezTo>
                  <a:cubicBezTo>
                    <a:pt x="8402" y="3214"/>
                    <a:pt x="8175" y="3129"/>
                    <a:pt x="7952" y="3129"/>
                  </a:cubicBezTo>
                  <a:cubicBezTo>
                    <a:pt x="7490" y="3129"/>
                    <a:pt x="7047" y="3492"/>
                    <a:pt x="7047" y="4033"/>
                  </a:cubicBezTo>
                  <a:lnTo>
                    <a:pt x="7047" y="4380"/>
                  </a:lnTo>
                  <a:lnTo>
                    <a:pt x="5312" y="4380"/>
                  </a:lnTo>
                  <a:lnTo>
                    <a:pt x="5312" y="4033"/>
                  </a:lnTo>
                  <a:cubicBezTo>
                    <a:pt x="5312" y="3599"/>
                    <a:pt x="5009" y="3231"/>
                    <a:pt x="4575" y="3144"/>
                  </a:cubicBezTo>
                  <a:cubicBezTo>
                    <a:pt x="4519" y="3134"/>
                    <a:pt x="4463" y="3129"/>
                    <a:pt x="4409" y="3129"/>
                  </a:cubicBezTo>
                  <a:cubicBezTo>
                    <a:pt x="3876" y="3129"/>
                    <a:pt x="3454" y="3591"/>
                    <a:pt x="3513" y="4141"/>
                  </a:cubicBezTo>
                  <a:cubicBezTo>
                    <a:pt x="3578" y="4575"/>
                    <a:pt x="3968" y="4922"/>
                    <a:pt x="4423" y="4922"/>
                  </a:cubicBezTo>
                  <a:lnTo>
                    <a:pt x="4792" y="4922"/>
                  </a:lnTo>
                  <a:lnTo>
                    <a:pt x="4792" y="8694"/>
                  </a:lnTo>
                  <a:lnTo>
                    <a:pt x="3773" y="8694"/>
                  </a:lnTo>
                  <a:cubicBezTo>
                    <a:pt x="3708" y="8261"/>
                    <a:pt x="3513" y="7870"/>
                    <a:pt x="3231" y="7567"/>
                  </a:cubicBezTo>
                  <a:cubicBezTo>
                    <a:pt x="657" y="4928"/>
                    <a:pt x="2528" y="521"/>
                    <a:pt x="6174" y="521"/>
                  </a:cubicBezTo>
                  <a:close/>
                  <a:moveTo>
                    <a:pt x="8836" y="9235"/>
                  </a:moveTo>
                  <a:cubicBezTo>
                    <a:pt x="9037" y="9235"/>
                    <a:pt x="9193" y="9421"/>
                    <a:pt x="9193" y="9627"/>
                  </a:cubicBezTo>
                  <a:cubicBezTo>
                    <a:pt x="9193" y="9692"/>
                    <a:pt x="9128" y="9757"/>
                    <a:pt x="9041" y="9757"/>
                  </a:cubicBezTo>
                  <a:lnTo>
                    <a:pt x="8174" y="9757"/>
                  </a:lnTo>
                  <a:cubicBezTo>
                    <a:pt x="8044" y="9757"/>
                    <a:pt x="7914" y="9865"/>
                    <a:pt x="7892" y="9995"/>
                  </a:cubicBezTo>
                  <a:cubicBezTo>
                    <a:pt x="7892" y="10169"/>
                    <a:pt x="8000" y="10299"/>
                    <a:pt x="8174" y="10299"/>
                  </a:cubicBezTo>
                  <a:lnTo>
                    <a:pt x="8803" y="10299"/>
                  </a:lnTo>
                  <a:cubicBezTo>
                    <a:pt x="9019" y="10299"/>
                    <a:pt x="9193" y="10472"/>
                    <a:pt x="9193" y="10711"/>
                  </a:cubicBezTo>
                  <a:cubicBezTo>
                    <a:pt x="9193" y="10776"/>
                    <a:pt x="9128" y="10841"/>
                    <a:pt x="9041" y="10841"/>
                  </a:cubicBezTo>
                  <a:lnTo>
                    <a:pt x="3361" y="10841"/>
                  </a:lnTo>
                  <a:cubicBezTo>
                    <a:pt x="3274" y="10841"/>
                    <a:pt x="3231" y="10776"/>
                    <a:pt x="3209" y="10711"/>
                  </a:cubicBezTo>
                  <a:cubicBezTo>
                    <a:pt x="3209" y="10472"/>
                    <a:pt x="3404" y="10299"/>
                    <a:pt x="3621" y="10299"/>
                  </a:cubicBezTo>
                  <a:lnTo>
                    <a:pt x="6938" y="10299"/>
                  </a:lnTo>
                  <a:cubicBezTo>
                    <a:pt x="7068" y="10299"/>
                    <a:pt x="7198" y="10212"/>
                    <a:pt x="7198" y="10060"/>
                  </a:cubicBezTo>
                  <a:cubicBezTo>
                    <a:pt x="7220" y="9908"/>
                    <a:pt x="7090" y="9757"/>
                    <a:pt x="6938" y="9757"/>
                  </a:cubicBezTo>
                  <a:lnTo>
                    <a:pt x="3339" y="9757"/>
                  </a:lnTo>
                  <a:cubicBezTo>
                    <a:pt x="3252" y="9757"/>
                    <a:pt x="3187" y="9713"/>
                    <a:pt x="3187" y="9627"/>
                  </a:cubicBezTo>
                  <a:cubicBezTo>
                    <a:pt x="3187" y="9421"/>
                    <a:pt x="3363" y="9235"/>
                    <a:pt x="3566" y="9235"/>
                  </a:cubicBezTo>
                  <a:cubicBezTo>
                    <a:pt x="3577" y="9235"/>
                    <a:pt x="3588" y="9235"/>
                    <a:pt x="3599" y="9236"/>
                  </a:cubicBezTo>
                  <a:lnTo>
                    <a:pt x="8803" y="9236"/>
                  </a:lnTo>
                  <a:cubicBezTo>
                    <a:pt x="8814" y="9235"/>
                    <a:pt x="8825" y="9235"/>
                    <a:pt x="8836" y="9235"/>
                  </a:cubicBezTo>
                  <a:close/>
                  <a:moveTo>
                    <a:pt x="8781" y="11383"/>
                  </a:moveTo>
                  <a:cubicBezTo>
                    <a:pt x="8998" y="11383"/>
                    <a:pt x="9171" y="11556"/>
                    <a:pt x="9171" y="11773"/>
                  </a:cubicBezTo>
                  <a:cubicBezTo>
                    <a:pt x="9171" y="11860"/>
                    <a:pt x="9106" y="11925"/>
                    <a:pt x="9041" y="11925"/>
                  </a:cubicBezTo>
                  <a:lnTo>
                    <a:pt x="5876" y="11925"/>
                  </a:lnTo>
                  <a:cubicBezTo>
                    <a:pt x="5863" y="11923"/>
                    <a:pt x="5850" y="11922"/>
                    <a:pt x="5837" y="11922"/>
                  </a:cubicBezTo>
                  <a:cubicBezTo>
                    <a:pt x="5706" y="11922"/>
                    <a:pt x="5614" y="12023"/>
                    <a:pt x="5594" y="12142"/>
                  </a:cubicBezTo>
                  <a:cubicBezTo>
                    <a:pt x="5572" y="12315"/>
                    <a:pt x="5702" y="12445"/>
                    <a:pt x="5876" y="12445"/>
                  </a:cubicBezTo>
                  <a:lnTo>
                    <a:pt x="8564" y="12445"/>
                  </a:lnTo>
                  <a:lnTo>
                    <a:pt x="8564" y="12835"/>
                  </a:lnTo>
                  <a:cubicBezTo>
                    <a:pt x="8564" y="13052"/>
                    <a:pt x="8391" y="13204"/>
                    <a:pt x="8196" y="13204"/>
                  </a:cubicBezTo>
                  <a:lnTo>
                    <a:pt x="4228" y="13204"/>
                  </a:lnTo>
                  <a:cubicBezTo>
                    <a:pt x="4033" y="13204"/>
                    <a:pt x="3859" y="13052"/>
                    <a:pt x="3859" y="12835"/>
                  </a:cubicBezTo>
                  <a:lnTo>
                    <a:pt x="3859" y="12445"/>
                  </a:lnTo>
                  <a:lnTo>
                    <a:pt x="4618" y="12445"/>
                  </a:lnTo>
                  <a:cubicBezTo>
                    <a:pt x="4748" y="12445"/>
                    <a:pt x="4878" y="12358"/>
                    <a:pt x="4878" y="12228"/>
                  </a:cubicBezTo>
                  <a:cubicBezTo>
                    <a:pt x="4899" y="12066"/>
                    <a:pt x="4786" y="11923"/>
                    <a:pt x="4647" y="11923"/>
                  </a:cubicBezTo>
                  <a:cubicBezTo>
                    <a:pt x="4638" y="11923"/>
                    <a:pt x="4628" y="11923"/>
                    <a:pt x="4618" y="11925"/>
                  </a:cubicBezTo>
                  <a:lnTo>
                    <a:pt x="3339" y="11925"/>
                  </a:lnTo>
                  <a:cubicBezTo>
                    <a:pt x="3252" y="11925"/>
                    <a:pt x="3187" y="11860"/>
                    <a:pt x="3187" y="11773"/>
                  </a:cubicBezTo>
                  <a:cubicBezTo>
                    <a:pt x="3187" y="11556"/>
                    <a:pt x="3361" y="11383"/>
                    <a:pt x="3578" y="11383"/>
                  </a:cubicBezTo>
                  <a:close/>
                  <a:moveTo>
                    <a:pt x="7372" y="13746"/>
                  </a:moveTo>
                  <a:lnTo>
                    <a:pt x="7372" y="14526"/>
                  </a:lnTo>
                  <a:lnTo>
                    <a:pt x="5030" y="14526"/>
                  </a:lnTo>
                  <a:lnTo>
                    <a:pt x="5030" y="13746"/>
                  </a:lnTo>
                  <a:close/>
                  <a:moveTo>
                    <a:pt x="6201" y="0"/>
                  </a:moveTo>
                  <a:cubicBezTo>
                    <a:pt x="2082" y="22"/>
                    <a:pt x="0" y="4987"/>
                    <a:pt x="2862" y="7936"/>
                  </a:cubicBezTo>
                  <a:cubicBezTo>
                    <a:pt x="3079" y="8152"/>
                    <a:pt x="3231" y="8434"/>
                    <a:pt x="3252" y="8759"/>
                  </a:cubicBezTo>
                  <a:cubicBezTo>
                    <a:pt x="2906" y="8889"/>
                    <a:pt x="2689" y="9236"/>
                    <a:pt x="2689" y="9605"/>
                  </a:cubicBezTo>
                  <a:cubicBezTo>
                    <a:pt x="2689" y="9800"/>
                    <a:pt x="2754" y="9974"/>
                    <a:pt x="2906" y="10104"/>
                  </a:cubicBezTo>
                  <a:cubicBezTo>
                    <a:pt x="2775" y="10277"/>
                    <a:pt x="2689" y="10472"/>
                    <a:pt x="2689" y="10689"/>
                  </a:cubicBezTo>
                  <a:cubicBezTo>
                    <a:pt x="2689" y="10862"/>
                    <a:pt x="2775" y="11036"/>
                    <a:pt x="2906" y="11166"/>
                  </a:cubicBezTo>
                  <a:cubicBezTo>
                    <a:pt x="2754" y="11339"/>
                    <a:pt x="2667" y="11535"/>
                    <a:pt x="2689" y="11751"/>
                  </a:cubicBezTo>
                  <a:cubicBezTo>
                    <a:pt x="2689" y="12120"/>
                    <a:pt x="2971" y="12423"/>
                    <a:pt x="3339" y="12445"/>
                  </a:cubicBezTo>
                  <a:lnTo>
                    <a:pt x="3339" y="12987"/>
                  </a:lnTo>
                  <a:cubicBezTo>
                    <a:pt x="3339" y="13399"/>
                    <a:pt x="3664" y="13746"/>
                    <a:pt x="4076" y="13746"/>
                  </a:cubicBezTo>
                  <a:lnTo>
                    <a:pt x="4510" y="13746"/>
                  </a:lnTo>
                  <a:lnTo>
                    <a:pt x="4510" y="14787"/>
                  </a:lnTo>
                  <a:cubicBezTo>
                    <a:pt x="4510" y="14938"/>
                    <a:pt x="4640" y="15068"/>
                    <a:pt x="4792" y="15068"/>
                  </a:cubicBezTo>
                  <a:lnTo>
                    <a:pt x="7654" y="15068"/>
                  </a:lnTo>
                  <a:cubicBezTo>
                    <a:pt x="7805" y="15068"/>
                    <a:pt x="7914" y="14938"/>
                    <a:pt x="7914" y="14787"/>
                  </a:cubicBezTo>
                  <a:lnTo>
                    <a:pt x="7914" y="13746"/>
                  </a:lnTo>
                  <a:lnTo>
                    <a:pt x="8347" y="13746"/>
                  </a:lnTo>
                  <a:cubicBezTo>
                    <a:pt x="8759" y="13724"/>
                    <a:pt x="9106" y="13399"/>
                    <a:pt x="9106" y="12987"/>
                  </a:cubicBezTo>
                  <a:lnTo>
                    <a:pt x="9106" y="12445"/>
                  </a:lnTo>
                  <a:cubicBezTo>
                    <a:pt x="9453" y="12402"/>
                    <a:pt x="9713" y="12120"/>
                    <a:pt x="9713" y="11773"/>
                  </a:cubicBezTo>
                  <a:cubicBezTo>
                    <a:pt x="9713" y="11556"/>
                    <a:pt x="9648" y="11361"/>
                    <a:pt x="9518" y="11188"/>
                  </a:cubicBezTo>
                  <a:cubicBezTo>
                    <a:pt x="9648" y="11058"/>
                    <a:pt x="9735" y="10884"/>
                    <a:pt x="9735" y="10689"/>
                  </a:cubicBezTo>
                  <a:cubicBezTo>
                    <a:pt x="9735" y="10472"/>
                    <a:pt x="9670" y="10255"/>
                    <a:pt x="9518" y="10104"/>
                  </a:cubicBezTo>
                  <a:cubicBezTo>
                    <a:pt x="9648" y="9974"/>
                    <a:pt x="9735" y="9800"/>
                    <a:pt x="9713" y="9627"/>
                  </a:cubicBezTo>
                  <a:cubicBezTo>
                    <a:pt x="9713" y="9236"/>
                    <a:pt x="9496" y="8889"/>
                    <a:pt x="9150" y="8759"/>
                  </a:cubicBezTo>
                  <a:cubicBezTo>
                    <a:pt x="9193" y="8456"/>
                    <a:pt x="9323" y="8152"/>
                    <a:pt x="9540" y="7936"/>
                  </a:cubicBezTo>
                  <a:cubicBezTo>
                    <a:pt x="10407" y="7068"/>
                    <a:pt x="10884" y="5898"/>
                    <a:pt x="10884" y="4662"/>
                  </a:cubicBezTo>
                  <a:lnTo>
                    <a:pt x="10884" y="4662"/>
                  </a:lnTo>
                  <a:lnTo>
                    <a:pt x="10862" y="4683"/>
                  </a:lnTo>
                  <a:cubicBezTo>
                    <a:pt x="10862" y="2125"/>
                    <a:pt x="8803" y="44"/>
                    <a:pt x="62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1" name="Google Shape;1301;p65">
              <a:extLst>
                <a:ext uri="{FF2B5EF4-FFF2-40B4-BE49-F238E27FC236}">
                  <a16:creationId xmlns:a16="http://schemas.microsoft.com/office/drawing/2014/main" id="{C1B69697-D015-447C-9046-6CBD20D6D635}"/>
                </a:ext>
              </a:extLst>
            </p:cNvPr>
            <p:cNvSpPr/>
            <p:nvPr/>
          </p:nvSpPr>
          <p:spPr>
            <a:xfrm>
              <a:off x="7863250" y="1383375"/>
              <a:ext cx="14075" cy="57050"/>
            </a:xfrm>
            <a:custGeom>
              <a:avLst/>
              <a:gdLst/>
              <a:ahLst/>
              <a:cxnLst/>
              <a:rect l="l" t="t" r="r" b="b"/>
              <a:pathLst>
                <a:path w="563" h="2282" extrusionOk="0">
                  <a:moveTo>
                    <a:pt x="287" y="0"/>
                  </a:moveTo>
                  <a:cubicBezTo>
                    <a:pt x="130" y="0"/>
                    <a:pt x="1" y="124"/>
                    <a:pt x="21" y="285"/>
                  </a:cubicBezTo>
                  <a:lnTo>
                    <a:pt x="21" y="2019"/>
                  </a:lnTo>
                  <a:cubicBezTo>
                    <a:pt x="1" y="2160"/>
                    <a:pt x="129" y="2282"/>
                    <a:pt x="286" y="2282"/>
                  </a:cubicBezTo>
                  <a:cubicBezTo>
                    <a:pt x="299" y="2282"/>
                    <a:pt x="312" y="2281"/>
                    <a:pt x="324" y="2279"/>
                  </a:cubicBezTo>
                  <a:cubicBezTo>
                    <a:pt x="454" y="2279"/>
                    <a:pt x="563" y="2149"/>
                    <a:pt x="541" y="1997"/>
                  </a:cubicBezTo>
                  <a:lnTo>
                    <a:pt x="541" y="285"/>
                  </a:lnTo>
                  <a:cubicBezTo>
                    <a:pt x="541" y="133"/>
                    <a:pt x="454" y="24"/>
                    <a:pt x="324" y="3"/>
                  </a:cubicBezTo>
                  <a:cubicBezTo>
                    <a:pt x="312" y="1"/>
                    <a:pt x="299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2" name="Google Shape;1302;p65">
              <a:extLst>
                <a:ext uri="{FF2B5EF4-FFF2-40B4-BE49-F238E27FC236}">
                  <a16:creationId xmlns:a16="http://schemas.microsoft.com/office/drawing/2014/main" id="{3A6194CE-730F-4EB8-8699-E1ED661DD029}"/>
                </a:ext>
              </a:extLst>
            </p:cNvPr>
            <p:cNvSpPr/>
            <p:nvPr/>
          </p:nvSpPr>
          <p:spPr>
            <a:xfrm>
              <a:off x="7668625" y="1575850"/>
              <a:ext cx="58025" cy="13575"/>
            </a:xfrm>
            <a:custGeom>
              <a:avLst/>
              <a:gdLst/>
              <a:ahLst/>
              <a:cxnLst/>
              <a:rect l="l" t="t" r="r" b="b"/>
              <a:pathLst>
                <a:path w="2321" h="543" extrusionOk="0">
                  <a:moveTo>
                    <a:pt x="283" y="0"/>
                  </a:moveTo>
                  <a:cubicBezTo>
                    <a:pt x="153" y="0"/>
                    <a:pt x="44" y="109"/>
                    <a:pt x="22" y="239"/>
                  </a:cubicBezTo>
                  <a:cubicBezTo>
                    <a:pt x="1" y="391"/>
                    <a:pt x="131" y="542"/>
                    <a:pt x="283" y="542"/>
                  </a:cubicBezTo>
                  <a:lnTo>
                    <a:pt x="2039" y="542"/>
                  </a:lnTo>
                  <a:cubicBezTo>
                    <a:pt x="2169" y="542"/>
                    <a:pt x="2277" y="434"/>
                    <a:pt x="2299" y="304"/>
                  </a:cubicBezTo>
                  <a:cubicBezTo>
                    <a:pt x="2321" y="152"/>
                    <a:pt x="2191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3" name="Google Shape;1303;p65">
              <a:extLst>
                <a:ext uri="{FF2B5EF4-FFF2-40B4-BE49-F238E27FC236}">
                  <a16:creationId xmlns:a16="http://schemas.microsoft.com/office/drawing/2014/main" id="{606E8448-F04C-4460-AEB6-30BF21E92C77}"/>
                </a:ext>
              </a:extLst>
            </p:cNvPr>
            <p:cNvSpPr/>
            <p:nvPr/>
          </p:nvSpPr>
          <p:spPr>
            <a:xfrm>
              <a:off x="8012800" y="1575850"/>
              <a:ext cx="58575" cy="13575"/>
            </a:xfrm>
            <a:custGeom>
              <a:avLst/>
              <a:gdLst/>
              <a:ahLst/>
              <a:cxnLst/>
              <a:rect l="l" t="t" r="r" b="b"/>
              <a:pathLst>
                <a:path w="2343" h="543" extrusionOk="0">
                  <a:moveTo>
                    <a:pt x="304" y="0"/>
                  </a:moveTo>
                  <a:cubicBezTo>
                    <a:pt x="174" y="0"/>
                    <a:pt x="44" y="109"/>
                    <a:pt x="23" y="239"/>
                  </a:cubicBezTo>
                  <a:cubicBezTo>
                    <a:pt x="1" y="391"/>
                    <a:pt x="131" y="542"/>
                    <a:pt x="304" y="542"/>
                  </a:cubicBezTo>
                  <a:lnTo>
                    <a:pt x="2039" y="542"/>
                  </a:lnTo>
                  <a:cubicBezTo>
                    <a:pt x="2191" y="542"/>
                    <a:pt x="2299" y="434"/>
                    <a:pt x="2321" y="304"/>
                  </a:cubicBezTo>
                  <a:cubicBezTo>
                    <a:pt x="2342" y="152"/>
                    <a:pt x="2212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4" name="Google Shape;1304;p65">
              <a:extLst>
                <a:ext uri="{FF2B5EF4-FFF2-40B4-BE49-F238E27FC236}">
                  <a16:creationId xmlns:a16="http://schemas.microsoft.com/office/drawing/2014/main" id="{0DC1B5C1-9E78-4F59-85A4-F1AC1D2C6153}"/>
                </a:ext>
              </a:extLst>
            </p:cNvPr>
            <p:cNvSpPr/>
            <p:nvPr/>
          </p:nvSpPr>
          <p:spPr>
            <a:xfrm>
              <a:off x="7724950" y="1438850"/>
              <a:ext cx="47225" cy="43800"/>
            </a:xfrm>
            <a:custGeom>
              <a:avLst/>
              <a:gdLst/>
              <a:ahLst/>
              <a:cxnLst/>
              <a:rect l="l" t="t" r="r" b="b"/>
              <a:pathLst>
                <a:path w="1889" h="1752" extrusionOk="0">
                  <a:moveTo>
                    <a:pt x="375" y="1"/>
                  </a:moveTo>
                  <a:cubicBezTo>
                    <a:pt x="169" y="1"/>
                    <a:pt x="1" y="246"/>
                    <a:pt x="154" y="450"/>
                  </a:cubicBezTo>
                  <a:lnTo>
                    <a:pt x="1390" y="1686"/>
                  </a:lnTo>
                  <a:cubicBezTo>
                    <a:pt x="1455" y="1730"/>
                    <a:pt x="1520" y="1751"/>
                    <a:pt x="1585" y="1751"/>
                  </a:cubicBezTo>
                  <a:cubicBezTo>
                    <a:pt x="1650" y="1751"/>
                    <a:pt x="1715" y="1730"/>
                    <a:pt x="1780" y="1686"/>
                  </a:cubicBezTo>
                  <a:cubicBezTo>
                    <a:pt x="1889" y="1578"/>
                    <a:pt x="1889" y="1404"/>
                    <a:pt x="1780" y="1296"/>
                  </a:cubicBezTo>
                  <a:lnTo>
                    <a:pt x="545" y="60"/>
                  </a:lnTo>
                  <a:cubicBezTo>
                    <a:pt x="489" y="19"/>
                    <a:pt x="431" y="1"/>
                    <a:pt x="3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5" name="Google Shape;1305;p65">
              <a:extLst>
                <a:ext uri="{FF2B5EF4-FFF2-40B4-BE49-F238E27FC236}">
                  <a16:creationId xmlns:a16="http://schemas.microsoft.com/office/drawing/2014/main" id="{A82A6CBC-664C-4872-BD77-968BD5E0E440}"/>
                </a:ext>
              </a:extLst>
            </p:cNvPr>
            <p:cNvSpPr/>
            <p:nvPr/>
          </p:nvSpPr>
          <p:spPr>
            <a:xfrm>
              <a:off x="7967825" y="1438300"/>
              <a:ext cx="47175" cy="44350"/>
            </a:xfrm>
            <a:custGeom>
              <a:avLst/>
              <a:gdLst/>
              <a:ahLst/>
              <a:cxnLst/>
              <a:rect l="l" t="t" r="r" b="b"/>
              <a:pathLst>
                <a:path w="1887" h="1774" extrusionOk="0">
                  <a:moveTo>
                    <a:pt x="1602" y="1"/>
                  </a:moveTo>
                  <a:cubicBezTo>
                    <a:pt x="1534" y="1"/>
                    <a:pt x="1464" y="28"/>
                    <a:pt x="1410" y="82"/>
                  </a:cubicBezTo>
                  <a:lnTo>
                    <a:pt x="174" y="1318"/>
                  </a:lnTo>
                  <a:cubicBezTo>
                    <a:pt x="0" y="1491"/>
                    <a:pt x="131" y="1773"/>
                    <a:pt x="369" y="1773"/>
                  </a:cubicBezTo>
                  <a:cubicBezTo>
                    <a:pt x="434" y="1773"/>
                    <a:pt x="499" y="1752"/>
                    <a:pt x="542" y="1708"/>
                  </a:cubicBezTo>
                  <a:lnTo>
                    <a:pt x="1778" y="472"/>
                  </a:lnTo>
                  <a:cubicBezTo>
                    <a:pt x="1887" y="364"/>
                    <a:pt x="1887" y="191"/>
                    <a:pt x="1778" y="82"/>
                  </a:cubicBezTo>
                  <a:cubicBezTo>
                    <a:pt x="1735" y="28"/>
                    <a:pt x="1670" y="1"/>
                    <a:pt x="16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08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032" y="123825"/>
            <a:ext cx="24136350" cy="1346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1" name="Картина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77" y="923862"/>
            <a:ext cx="3143250" cy="1228852"/>
          </a:xfrm>
          <a:prstGeom prst="rect">
            <a:avLst/>
          </a:prstGeom>
        </p:spPr>
      </p:pic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36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3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37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5265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6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60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59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5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44136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2"/>
            <a:ext cx="15959859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622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93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402"/>
            <a:ext cx="2149652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03912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4" y="3435927"/>
            <a:ext cx="21062157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06598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82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84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3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190402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4"/>
            <a:ext cx="15959859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821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2102016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FE4105-8AA1-7FFC-0750-BE372AA5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5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11.9.2023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535C15-B1FA-B8A6-9EB6-114659B271C1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337E03-234D-4A8B-30B6-D6DFE218CDCB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C759B51-EBE4-4FE4-E5C6-7001F85622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8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80" r:id="rId4"/>
    <p:sldLayoutId id="2147483682" r:id="rId5"/>
    <p:sldLayoutId id="2147483681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7" r:id="rId12"/>
    <p:sldLayoutId id="2147483703" r:id="rId13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11.9.2023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0D99D-8702-41DD-A9DD-47CECE363FE5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C9A5D-5C6F-434B-B15C-FEC83185EB28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7BA3EFE9-1832-4BD5-92A9-69D6DE497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F924-31AE-4834-94D8-61AF45C99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803" y="5497830"/>
            <a:ext cx="17086927" cy="1619250"/>
          </a:xfrm>
        </p:spPr>
        <p:txBody>
          <a:bodyPr/>
          <a:lstStyle/>
          <a:p>
            <a:r>
              <a:rPr lang="en-US" sz="9600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A98C5-AECC-4062-B937-CBA0E55EE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802" y="7498080"/>
            <a:ext cx="12999022" cy="1619250"/>
          </a:xfrm>
        </p:spPr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CA332B-B102-12CD-6014-7F41205DA6B7}"/>
              </a:ext>
            </a:extLst>
          </p:cNvPr>
          <p:cNvGrpSpPr/>
          <p:nvPr/>
        </p:nvGrpSpPr>
        <p:grpSpPr>
          <a:xfrm>
            <a:off x="-5315225" y="2780857"/>
            <a:ext cx="3404500" cy="2972260"/>
            <a:chOff x="759115" y="1338128"/>
            <a:chExt cx="703262" cy="613975"/>
          </a:xfrm>
        </p:grpSpPr>
        <p:sp>
          <p:nvSpPr>
            <p:cNvPr id="9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24B088B7-3CB4-C24D-F15B-3C95C986AF2E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7D832B-87E6-7165-44EC-C2E4245DB66B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5C3F8D-BB5C-77F4-9E7B-ACAC55B74885}"/>
              </a:ext>
            </a:extLst>
          </p:cNvPr>
          <p:cNvGrpSpPr/>
          <p:nvPr/>
        </p:nvGrpSpPr>
        <p:grpSpPr>
          <a:xfrm>
            <a:off x="-10187479" y="6094087"/>
            <a:ext cx="3404496" cy="2972263"/>
            <a:chOff x="761807" y="2099096"/>
            <a:chExt cx="703261" cy="613975"/>
          </a:xfrm>
        </p:grpSpPr>
        <p:sp>
          <p:nvSpPr>
            <p:cNvPr id="12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B8D04F03-97A5-8ED7-2614-E446CB78B01C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1EECF6-6D56-3BCE-CB50-E516BB6F577F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29C81-3F7F-DC8E-1A3D-1CF4D4E0C8B0}"/>
              </a:ext>
            </a:extLst>
          </p:cNvPr>
          <p:cNvGrpSpPr/>
          <p:nvPr/>
        </p:nvGrpSpPr>
        <p:grpSpPr>
          <a:xfrm>
            <a:off x="-14724448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E4582AB-D9C4-F65F-7E19-610D7CFE9849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074FB-F5AA-D75F-8F4C-5DCFA19745ED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D39B1DDA-2E23-34E1-2F5C-EA40B2B7236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779" y="5022442"/>
            <a:ext cx="8348728" cy="55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62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5CE53B-DFBB-6691-ED1D-57A2EBA0A6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First, read the array length from the console 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Next, create an array of given size n and read its elements: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56A163-61A4-60E7-2B9C-E3D65920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Arrays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26C697DD-5686-B524-F237-97AA2C03B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840" y="4454077"/>
            <a:ext cx="15456390" cy="98543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4800" noProof="1">
                <a:latin typeface="Consolas" panose="020B0609020204030204" pitchFamily="49" charset="0"/>
                <a:ea typeface="Roboto Condensed" panose="02000000000000000000" pitchFamily="2" charset="0"/>
              </a:rPr>
              <a:t>int n = Integer.parseInt(sc.nextLine());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A6A4AEB3-4789-EA09-B8E3-F233159CA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840" y="7103489"/>
            <a:ext cx="15456391" cy="358795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4800" noProof="1">
                <a:latin typeface="Consolas" panose="020B0609020204030204" pitchFamily="49" charset="0"/>
                <a:ea typeface="Roboto Condensed" panose="02000000000000000000" pitchFamily="2" charset="0"/>
              </a:rPr>
              <a:t>int[] arr = new int[n];</a:t>
            </a:r>
          </a:p>
          <a:p>
            <a:pPr>
              <a:spcBef>
                <a:spcPts val="1000"/>
              </a:spcBef>
            </a:pPr>
            <a:r>
              <a:rPr lang="en-US" sz="4800" noProof="1">
                <a:latin typeface="Consolas" panose="020B0609020204030204" pitchFamily="49" charset="0"/>
                <a:ea typeface="Roboto Condensed" panose="02000000000000000000" pitchFamily="2" charset="0"/>
              </a:rPr>
              <a:t>for (int i = 0; i &lt; n; i++) {</a:t>
            </a:r>
          </a:p>
          <a:p>
            <a:pPr>
              <a:spcBef>
                <a:spcPts val="1000"/>
              </a:spcBef>
            </a:pPr>
            <a:r>
              <a:rPr lang="en-US" sz="4800" noProof="1">
                <a:latin typeface="Consolas" panose="020B0609020204030204" pitchFamily="49" charset="0"/>
                <a:ea typeface="Roboto Condensed" panose="02000000000000000000" pitchFamily="2" charset="0"/>
              </a:rPr>
              <a:t>  arr[i] = Integer.parseInt(sc.nextLine());</a:t>
            </a:r>
          </a:p>
          <a:p>
            <a:pPr>
              <a:spcBef>
                <a:spcPts val="1000"/>
              </a:spcBef>
            </a:pPr>
            <a:r>
              <a:rPr lang="en-US" sz="4800" noProof="1">
                <a:latin typeface="Consolas" panose="020B0609020204030204" pitchFamily="49" charset="0"/>
                <a:ea typeface="Roboto Condensed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3749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E0333C-1117-68C9-A1B9-B0370BCF96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Can be read from a single line of separated values: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57D1D8-A8B4-95A5-99D8-1E7EF1E8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from a Single Line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2DB6B6-1E83-37F9-CF39-902901684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845" y="4456524"/>
            <a:ext cx="8586361" cy="86575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4800" noProof="1">
                <a:latin typeface="Consolas" panose="020B0609020204030204" pitchFamily="49" charset="0"/>
                <a:ea typeface="Roboto Condensed" panose="02000000000000000000" pitchFamily="2" charset="0"/>
              </a:rPr>
              <a:t>1 2 3 4 5 6 7 8 9 10 12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5EAC3E-8459-6670-C1C7-74F47D0FC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845" y="5822421"/>
            <a:ext cx="15808569" cy="568964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4800" noProof="1">
                <a:latin typeface="Consolas" panose="020B0609020204030204" pitchFamily="49" charset="0"/>
                <a:ea typeface="Roboto Condensed" panose="02000000000000000000" pitchFamily="2" charset="0"/>
              </a:rPr>
              <a:t>String values = sc.nextLine();</a:t>
            </a:r>
          </a:p>
          <a:p>
            <a:pPr>
              <a:spcBef>
                <a:spcPts val="1000"/>
              </a:spcBef>
            </a:pPr>
            <a:r>
              <a:rPr lang="en-US" sz="4800" noProof="1">
                <a:latin typeface="Consolas" panose="020B0609020204030204" pitchFamily="49" charset="0"/>
                <a:ea typeface="Roboto Condensed" panose="02000000000000000000" pitchFamily="2" charset="0"/>
              </a:rPr>
              <a:t>String[] items = values.split(" ");</a:t>
            </a:r>
          </a:p>
          <a:p>
            <a:pPr>
              <a:spcBef>
                <a:spcPts val="1000"/>
              </a:spcBef>
            </a:pPr>
            <a:r>
              <a:rPr lang="en-US" sz="4800" noProof="1">
                <a:latin typeface="Consolas" panose="020B0609020204030204" pitchFamily="49" charset="0"/>
                <a:ea typeface="Roboto Condensed" panose="02000000000000000000" pitchFamily="2" charset="0"/>
              </a:rPr>
              <a:t>int[] arr = new int[items.length];</a:t>
            </a:r>
          </a:p>
          <a:p>
            <a:pPr>
              <a:spcBef>
                <a:spcPts val="1000"/>
              </a:spcBef>
            </a:pPr>
            <a:endParaRPr lang="en-US" sz="4800" noProof="1">
              <a:latin typeface="Consolas" panose="020B0609020204030204" pitchFamily="49" charset="0"/>
              <a:ea typeface="Roboto Condensed" panose="02000000000000000000" pitchFamily="2" charset="0"/>
            </a:endParaRPr>
          </a:p>
          <a:p>
            <a:pPr>
              <a:spcBef>
                <a:spcPts val="1000"/>
              </a:spcBef>
            </a:pPr>
            <a:r>
              <a:rPr lang="en-US" sz="4800" noProof="1">
                <a:latin typeface="Consolas" panose="020B0609020204030204" pitchFamily="49" charset="0"/>
                <a:ea typeface="Roboto Condensed" panose="02000000000000000000" pitchFamily="2" charset="0"/>
              </a:rPr>
              <a:t>for (int i = 0; i &lt; items.length; i++)</a:t>
            </a:r>
          </a:p>
          <a:p>
            <a:pPr>
              <a:spcBef>
                <a:spcPts val="1000"/>
              </a:spcBef>
            </a:pPr>
            <a:r>
              <a:rPr lang="en-US" sz="4800" noProof="1">
                <a:latin typeface="Consolas" panose="020B0609020204030204" pitchFamily="49" charset="0"/>
                <a:ea typeface="Roboto Condensed" panose="02000000000000000000" pitchFamily="2" charset="0"/>
              </a:rPr>
              <a:t>  arr[i] = Integer.parseInt(items[i]);</a:t>
            </a:r>
          </a:p>
        </p:txBody>
      </p:sp>
    </p:spTree>
    <p:extLst>
      <p:ext uri="{BB962C8B-B14F-4D97-AF65-F5344CB8AC3E}">
        <p14:creationId xmlns:p14="http://schemas.microsoft.com/office/powerpoint/2010/main" val="195426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E0333C-1117-68C9-A1B9-B0370BCF96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Read an array of integers using functional </a:t>
            </a:r>
            <a:br>
              <a:rPr lang="en-US" sz="5400" dirty="0"/>
            </a:br>
            <a:r>
              <a:rPr lang="en-US" sz="5400" dirty="0"/>
              <a:t>programming: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57D1D8-A8B4-95A5-99D8-1E7EF1E8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- Single Line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2DB6B6-1E83-37F9-CF39-902901684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845" y="6389869"/>
            <a:ext cx="16444150" cy="351122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4800" noProof="1">
                <a:latin typeface="Consolas" panose="020B0609020204030204" pitchFamily="49" charset="0"/>
                <a:ea typeface="Roboto Condensed" panose="02000000000000000000" pitchFamily="2" charset="0"/>
              </a:rPr>
              <a:t>String inputLine = sc.nextLine();</a:t>
            </a:r>
          </a:p>
          <a:p>
            <a:pPr>
              <a:spcBef>
                <a:spcPts val="1000"/>
              </a:spcBef>
            </a:pPr>
            <a:r>
              <a:rPr lang="en-US" sz="4800" noProof="1">
                <a:latin typeface="Consolas" panose="020B0609020204030204" pitchFamily="49" charset="0"/>
                <a:ea typeface="Roboto Condensed" panose="02000000000000000000" pitchFamily="2" charset="0"/>
              </a:rPr>
              <a:t>String[] items = inputLine.split(" ");</a:t>
            </a:r>
          </a:p>
          <a:p>
            <a:pPr>
              <a:spcBef>
                <a:spcPts val="1000"/>
              </a:spcBef>
            </a:pPr>
            <a:r>
              <a:rPr lang="en-US" sz="4800" noProof="1">
                <a:latin typeface="Consolas" panose="020B0609020204030204" pitchFamily="49" charset="0"/>
                <a:ea typeface="Roboto Condensed" panose="02000000000000000000" pitchFamily="2" charset="0"/>
              </a:rPr>
              <a:t>int[] arr = Arrays.stream(items)</a:t>
            </a:r>
          </a:p>
          <a:p>
            <a:pPr>
              <a:spcBef>
                <a:spcPts val="1000"/>
              </a:spcBef>
            </a:pPr>
            <a:r>
              <a:rPr lang="en-US" sz="4800" noProof="1">
                <a:latin typeface="Consolas" panose="020B0609020204030204" pitchFamily="49" charset="0"/>
                <a:ea typeface="Roboto Condensed" panose="02000000000000000000" pitchFamily="2" charset="0"/>
              </a:rPr>
              <a:t>  .mapToInt(e -&gt; Integer.parseInt(e)).toArray();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5EAC3E-8459-6670-C1C7-74F47D0FC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845" y="10345362"/>
            <a:ext cx="16444150" cy="290625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4800" noProof="1">
                <a:latin typeface="Consolas" panose="020B0609020204030204" pitchFamily="49" charset="0"/>
                <a:ea typeface="Roboto Condensed" panose="02000000000000000000" pitchFamily="2" charset="0"/>
              </a:rPr>
              <a:t>int[] arr = Arrays</a:t>
            </a:r>
          </a:p>
          <a:p>
            <a:pPr>
              <a:spcBef>
                <a:spcPts val="1000"/>
              </a:spcBef>
            </a:pPr>
            <a:r>
              <a:rPr lang="en-US" sz="4800" noProof="1">
                <a:latin typeface="Consolas" panose="020B0609020204030204" pitchFamily="49" charset="0"/>
                <a:ea typeface="Roboto Condensed" panose="02000000000000000000" pitchFamily="2" charset="0"/>
              </a:rPr>
              <a:t> .stream(sc.nextLine().split(" "))</a:t>
            </a:r>
          </a:p>
          <a:p>
            <a:pPr>
              <a:spcBef>
                <a:spcPts val="1000"/>
              </a:spcBef>
            </a:pPr>
            <a:r>
              <a:rPr lang="en-US" sz="4800" noProof="1">
                <a:latin typeface="Consolas" panose="020B0609020204030204" pitchFamily="49" charset="0"/>
                <a:ea typeface="Roboto Condensed" panose="02000000000000000000" pitchFamily="2" charset="0"/>
              </a:rPr>
              <a:t> .mapToInt(e -&gt; Integer.parseInt(e)).toArray();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B02B7-DA00-A43E-CEF5-A38D8077F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845" y="5019040"/>
            <a:ext cx="16444150" cy="104847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4800" noProof="1">
                <a:latin typeface="Consolas" panose="020B0609020204030204" pitchFamily="49" charset="0"/>
                <a:ea typeface="Roboto Condensed" panose="02000000000000000000" pitchFamily="2" charset="0"/>
              </a:rPr>
              <a:t>import java.util.Arrays;</a:t>
            </a:r>
          </a:p>
        </p:txBody>
      </p:sp>
    </p:spTree>
    <p:extLst>
      <p:ext uri="{BB962C8B-B14F-4D97-AF65-F5344CB8AC3E}">
        <p14:creationId xmlns:p14="http://schemas.microsoft.com/office/powerpoint/2010/main" val="8918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C58152-F173-1614-08C4-7F0FB44AB3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21020168" cy="10205758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/>
              <a:t>Print all array elements - for-loop can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/>
              <a:t>Separate elements with white space or a new line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6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496C7E-707B-2DC3-699C-06BCCE16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08A0AE5-13EA-32B0-5BD1-895EDB5E0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5897500"/>
            <a:ext cx="21387288" cy="502840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6000" noProof="1">
                <a:latin typeface="Consolas" panose="020B0609020204030204" pitchFamily="49" charset="0"/>
                <a:ea typeface="Roboto Condensed" panose="02000000000000000000" pitchFamily="2" charset="0"/>
              </a:rPr>
              <a:t>String[] arr = {"one", "two"}; </a:t>
            </a:r>
          </a:p>
          <a:p>
            <a:pPr>
              <a:spcBef>
                <a:spcPts val="1000"/>
              </a:spcBef>
            </a:pPr>
            <a:r>
              <a:rPr lang="en-US" sz="6000" noProof="1">
                <a:latin typeface="Consolas" panose="020B0609020204030204" pitchFamily="49" charset="0"/>
                <a:ea typeface="Roboto Condensed" panose="02000000000000000000" pitchFamily="2" charset="0"/>
              </a:rPr>
              <a:t>for (int i = 0; i &lt; arr.length; i++) { </a:t>
            </a:r>
          </a:p>
          <a:p>
            <a:pPr>
              <a:spcBef>
                <a:spcPts val="1000"/>
              </a:spcBef>
            </a:pPr>
            <a:r>
              <a:rPr lang="en-US" sz="6000" noProof="1">
                <a:latin typeface="Consolas" panose="020B0609020204030204" pitchFamily="49" charset="0"/>
                <a:ea typeface="Roboto Condensed" panose="02000000000000000000" pitchFamily="2" charset="0"/>
              </a:rPr>
              <a:t>   System.out.printf("arr[%d] = %s%n", i, arr[i]);</a:t>
            </a:r>
          </a:p>
          <a:p>
            <a:pPr>
              <a:spcBef>
                <a:spcPts val="1000"/>
              </a:spcBef>
            </a:pPr>
            <a:r>
              <a:rPr lang="en-US" sz="6000" noProof="1">
                <a:latin typeface="Consolas" panose="020B0609020204030204" pitchFamily="49" charset="0"/>
                <a:ea typeface="Roboto Condensed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180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ADD7F7-6650-651A-4FF0-6391F3D603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Write a function that: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It initially accepts an array of integers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Prints each element on a separate line in reverse order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EAB3DE-84E7-21E9-16B0-F61054BF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DE8E14-D2F8-79E5-E805-A1F6946B6AE3}"/>
              </a:ext>
            </a:extLst>
          </p:cNvPr>
          <p:cNvGrpSpPr/>
          <p:nvPr/>
        </p:nvGrpSpPr>
        <p:grpSpPr>
          <a:xfrm>
            <a:off x="11549160" y="7206790"/>
            <a:ext cx="5360194" cy="5085157"/>
            <a:chOff x="2568628" y="2944748"/>
            <a:chExt cx="2043724" cy="1982878"/>
          </a:xfrm>
        </p:grpSpPr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C0240FC5-EE98-39F9-75E3-1F256930A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628" y="2944748"/>
              <a:ext cx="607320" cy="19828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r>
                <a:rPr lang="en" sz="5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r>
                <a:rPr lang="en" sz="5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30</a:t>
              </a:r>
            </a:p>
            <a:p>
              <a:r>
                <a:rPr lang="en" sz="5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  <a:p>
              <a:r>
                <a:rPr lang="en" sz="5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r>
                <a:rPr lang="en" sz="5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en-US" sz="5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id="{D8C6F68E-B233-2665-FC48-9B9C01A8E08C}"/>
                </a:ext>
              </a:extLst>
            </p:cNvPr>
            <p:cNvSpPr/>
            <p:nvPr/>
          </p:nvSpPr>
          <p:spPr>
            <a:xfrm>
              <a:off x="3437347" y="3783787"/>
              <a:ext cx="344722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dirty="0">
                <a:solidFill>
                  <a:schemeClr val="tx2"/>
                </a:solidFill>
              </a:endParaRP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24EAF0D7-C632-3670-D17B-78C56BB50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359" y="3065375"/>
              <a:ext cx="532993" cy="174162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" sz="54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  <a:p>
              <a:r>
                <a:rPr lang="en" sz="54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r>
                <a:rPr lang="en" sz="5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  <a:p>
              <a:r>
                <a:rPr lang="en" sz="5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30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FE189E0-CBD4-C181-E0F4-C3CBBBD5C5EC}"/>
              </a:ext>
            </a:extLst>
          </p:cNvPr>
          <p:cNvGrpSpPr/>
          <p:nvPr/>
        </p:nvGrpSpPr>
        <p:grpSpPr>
          <a:xfrm>
            <a:off x="3934186" y="7798777"/>
            <a:ext cx="5833439" cy="4410851"/>
            <a:chOff x="2388190" y="4558163"/>
            <a:chExt cx="2224162" cy="1719943"/>
          </a:xfrm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D5F43D69-73D9-33BD-E879-9CCDF9872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190" y="4558163"/>
              <a:ext cx="532993" cy="17199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r>
                <a:rPr lang="en" sz="5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r>
                <a:rPr lang="en" sz="5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  <a:p>
              <a:r>
                <a:rPr lang="en" sz="5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r>
                <a:rPr lang="en" sz="5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sz="5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ight Arrow 11">
              <a:extLst>
                <a:ext uri="{FF2B5EF4-FFF2-40B4-BE49-F238E27FC236}">
                  <a16:creationId xmlns:a16="http://schemas.microsoft.com/office/drawing/2014/main" id="{0334A80D-7797-0393-8260-646F047FA849}"/>
                </a:ext>
              </a:extLst>
            </p:cNvPr>
            <p:cNvSpPr/>
            <p:nvPr/>
          </p:nvSpPr>
          <p:spPr>
            <a:xfrm>
              <a:off x="3437347" y="5224799"/>
              <a:ext cx="344722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dirty="0">
                <a:solidFill>
                  <a:schemeClr val="tx2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ECDCE7-186E-7BC9-4F37-DBDD0AF92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359" y="4828700"/>
              <a:ext cx="532993" cy="117887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" sz="54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r>
                <a:rPr lang="en" sz="5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r>
                <a:rPr lang="en" sz="5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70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92327E-9DED-BDD0-BD89-B652CDEB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Print Numbers Reverse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3FF15E5-4C1F-0CC0-C7B2-7285238A5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1" y="3071444"/>
            <a:ext cx="21387288" cy="991430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6000" i="1" noProof="1">
                <a:solidFill>
                  <a:schemeClr val="accent2"/>
                </a:solidFill>
                <a:latin typeface="Consolas" pitchFamily="49" charset="0"/>
              </a:rPr>
              <a:t>// Read the array (n lines)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6000" noProof="1">
                <a:latin typeface="Consolas" pitchFamily="49" charset="0"/>
              </a:rPr>
              <a:t>int n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6000" noProof="1">
                <a:latin typeface="Consolas" pitchFamily="49" charset="0"/>
              </a:rPr>
              <a:t>int[]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6000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6000" noProof="1">
                <a:latin typeface="Consolas" pitchFamily="49" charset="0"/>
              </a:rPr>
              <a:t>  arr[i]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6000" i="1" noProof="1">
                <a:solidFill>
                  <a:schemeClr val="accent2"/>
                </a:solidFill>
                <a:latin typeface="Consolas" pitchFamily="49" charset="0"/>
              </a:rPr>
              <a:t>// Print the elements from last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6000" noProof="1">
                <a:latin typeface="Consolas" pitchFamily="49" charset="0"/>
              </a:rPr>
              <a:t>for (int i = n</a:t>
            </a:r>
            <a:r>
              <a:rPr lang="bg-BG" sz="6000" noProof="1">
                <a:latin typeface="Consolas" pitchFamily="49" charset="0"/>
              </a:rPr>
              <a:t> </a:t>
            </a:r>
            <a:r>
              <a:rPr lang="en-US" sz="6000" noProof="1">
                <a:latin typeface="Consolas" pitchFamily="49" charset="0"/>
              </a:rPr>
              <a:t>-</a:t>
            </a:r>
            <a:r>
              <a:rPr lang="bg-BG" sz="6000" noProof="1">
                <a:latin typeface="Consolas" pitchFamily="49" charset="0"/>
              </a:rPr>
              <a:t> </a:t>
            </a:r>
            <a:r>
              <a:rPr lang="en-US" sz="6000" noProof="1">
                <a:latin typeface="Consolas" pitchFamily="49" charset="0"/>
              </a:rPr>
              <a:t>1;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6000" noProof="1">
                <a:latin typeface="Consolas" pitchFamily="49" charset="0"/>
              </a:rPr>
              <a:t>  System.out.print(arr</a:t>
            </a:r>
            <a:r>
              <a:rPr lang="en-US" sz="6000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6000" noProof="1">
                <a:latin typeface="Consolas" pitchFamily="49" charset="0"/>
              </a:rPr>
              <a:t>i</a:t>
            </a:r>
            <a:r>
              <a:rPr lang="en-US" sz="6000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6000" noProof="1">
                <a:latin typeface="Consolas" pitchFamily="49" charset="0"/>
              </a:rPr>
              <a:t>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6000" noProof="1">
                <a:latin typeface="Consolas" pitchFamily="49" charset="0"/>
              </a:rPr>
              <a:t>System.out.println();</a:t>
            </a:r>
          </a:p>
        </p:txBody>
      </p:sp>
    </p:spTree>
    <p:extLst>
      <p:ext uri="{BB962C8B-B14F-4D97-AF65-F5344CB8AC3E}">
        <p14:creationId xmlns:p14="http://schemas.microsoft.com/office/powerpoint/2010/main" val="190387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9B73-729B-49D9-BC52-2E59AFA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Round an array of numbers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8A1C6F-F385-44CB-9ACF-6A3AD2031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371532" indent="-914354">
              <a:buFont typeface="Arial" panose="020B0604020202020204" pitchFamily="34" charset="0"/>
              <a:buChar char="•"/>
            </a:pPr>
            <a:r>
              <a:rPr lang="en" sz="6600" dirty="0"/>
              <a:t>Read an array of real numbers</a:t>
            </a:r>
          </a:p>
          <a:p>
            <a:pPr marL="1371532" indent="-914354">
              <a:buFont typeface="Arial" panose="020B0604020202020204" pitchFamily="34" charset="0"/>
              <a:buChar char="•"/>
            </a:pPr>
            <a:r>
              <a:rPr lang="en" sz="6600" dirty="0"/>
              <a:t>Print each number rounded to the higher integer</a:t>
            </a:r>
            <a:endParaRPr lang="ru-RU" sz="66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D6465D-4302-4831-9581-1DCDFA5734D3}"/>
              </a:ext>
            </a:extLst>
          </p:cNvPr>
          <p:cNvGrpSpPr/>
          <p:nvPr/>
        </p:nvGrpSpPr>
        <p:grpSpPr>
          <a:xfrm>
            <a:off x="8695264" y="7307298"/>
            <a:ext cx="10231904" cy="2357587"/>
            <a:chOff x="576944" y="4828700"/>
            <a:chExt cx="5116285" cy="1178870"/>
          </a:xfrm>
        </p:grpSpPr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FD997538-7CA9-4213-8807-35EA9A97A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944" y="5152186"/>
              <a:ext cx="2491862" cy="410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r>
                <a:rPr lang="en" sz="4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0.5, 2.1, 4.3</a:t>
              </a:r>
              <a:endParaRPr lang="en-US" sz="4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11">
              <a:extLst>
                <a:ext uri="{FF2B5EF4-FFF2-40B4-BE49-F238E27FC236}">
                  <a16:creationId xmlns:a16="http://schemas.microsoft.com/office/drawing/2014/main" id="{E3E93A17-718C-426D-B9E8-9A1A09934307}"/>
                </a:ext>
              </a:extLst>
            </p:cNvPr>
            <p:cNvSpPr/>
            <p:nvPr/>
          </p:nvSpPr>
          <p:spPr>
            <a:xfrm>
              <a:off x="3437347" y="5224799"/>
              <a:ext cx="344722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 dirty="0">
                <a:solidFill>
                  <a:schemeClr val="tx2"/>
                </a:solidFill>
              </a:endParaRPr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A47C4E80-B764-4DD4-A72A-D24939656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359" y="4828700"/>
              <a:ext cx="1613870" cy="117887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" sz="48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0.5 -&gt; 1</a:t>
              </a:r>
            </a:p>
            <a:p>
              <a:r>
                <a:rPr lang="en" sz="4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2.1 -&gt; 3</a:t>
              </a:r>
            </a:p>
            <a:p>
              <a:r>
                <a:rPr lang="en" sz="4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4.3 -&gt; 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FB4A78-E5E6-4E89-BEE2-836608A530B3}"/>
              </a:ext>
            </a:extLst>
          </p:cNvPr>
          <p:cNvGrpSpPr/>
          <p:nvPr/>
        </p:nvGrpSpPr>
        <p:grpSpPr>
          <a:xfrm>
            <a:off x="8695264" y="10449598"/>
            <a:ext cx="10935081" cy="2357587"/>
            <a:chOff x="452015" y="4828700"/>
            <a:chExt cx="5467896" cy="1178870"/>
          </a:xfrm>
        </p:grpSpPr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C7495C03-5EAF-4776-8944-C7FB36D66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15" y="5152186"/>
              <a:ext cx="2741720" cy="410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r>
                <a:rPr lang="en" sz="4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-0.5, -2.1, 7.9</a:t>
              </a:r>
              <a:endParaRPr lang="en-US" sz="4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ight Arrow 11">
              <a:extLst>
                <a:ext uri="{FF2B5EF4-FFF2-40B4-BE49-F238E27FC236}">
                  <a16:creationId xmlns:a16="http://schemas.microsoft.com/office/drawing/2014/main" id="{67353DD2-2244-4A6F-8C08-B015F0A1922E}"/>
                </a:ext>
              </a:extLst>
            </p:cNvPr>
            <p:cNvSpPr/>
            <p:nvPr/>
          </p:nvSpPr>
          <p:spPr>
            <a:xfrm>
              <a:off x="3369591" y="5228042"/>
              <a:ext cx="344722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 dirty="0">
                <a:solidFill>
                  <a:schemeClr val="tx2"/>
                </a:solidFill>
              </a:endParaRPr>
            </a:p>
          </p:txBody>
        </p:sp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38C1BDEB-063B-4979-A349-A910BA7E0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244" y="4828700"/>
              <a:ext cx="2080667" cy="117887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" sz="48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-0.5 -&gt; 0</a:t>
              </a:r>
            </a:p>
            <a:p>
              <a:r>
                <a:rPr lang="en" sz="4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-2.1 -&gt; -2</a:t>
              </a:r>
            </a:p>
            <a:p>
              <a:r>
                <a:rPr lang="en" sz="4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7.9 -&gt;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86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9B73-729B-49D9-BC52-2E59AFA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Exchange items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8A1C6F-F385-44CB-9ACF-6A3AD2031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371532" indent="-914354">
              <a:buFont typeface="Arial" panose="020B0604020202020204" pitchFamily="34" charset="0"/>
              <a:buChar char="•"/>
            </a:pPr>
            <a:r>
              <a:rPr lang="en" sz="7200" dirty="0"/>
              <a:t>Initially receives an array of </a:t>
            </a:r>
            <a:br>
              <a:rPr lang="en" sz="7200" dirty="0"/>
            </a:br>
            <a:r>
              <a:rPr lang="en" sz="7200" dirty="0"/>
              <a:t>real numbers</a:t>
            </a:r>
            <a:endParaRPr lang="bg-BG" sz="7200" dirty="0"/>
          </a:p>
          <a:p>
            <a:pPr marL="1371532" indent="-914354">
              <a:buFont typeface="Arial" panose="020B0604020202020204" pitchFamily="34" charset="0"/>
              <a:buChar char="•"/>
            </a:pPr>
            <a:r>
              <a:rPr lang="en" sz="7200" dirty="0"/>
              <a:t>Reverses the order of the elements and prints the array</a:t>
            </a:r>
            <a:endParaRPr lang="ru-RU" sz="7200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FD997538-7CA9-4213-8807-35EA9A97A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640" y="8348507"/>
            <a:ext cx="5454442" cy="1034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" sz="5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1 2 3 4 5 6</a:t>
            </a:r>
            <a:endParaRPr lang="en-US" sz="5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1">
            <a:extLst>
              <a:ext uri="{FF2B5EF4-FFF2-40B4-BE49-F238E27FC236}">
                <a16:creationId xmlns:a16="http://schemas.microsoft.com/office/drawing/2014/main" id="{E3E93A17-718C-426D-B9E8-9A1A09934307}"/>
              </a:ext>
            </a:extLst>
          </p:cNvPr>
          <p:cNvSpPr/>
          <p:nvPr/>
        </p:nvSpPr>
        <p:spPr>
          <a:xfrm>
            <a:off x="11124807" y="8482214"/>
            <a:ext cx="868070" cy="767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E81343DB-8725-42CE-94C5-C203C984C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9952" y="8348507"/>
            <a:ext cx="5454442" cy="1034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" sz="5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6 5 4 3 2 1</a:t>
            </a:r>
            <a:endParaRPr lang="en-US" sz="5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EB2BE9EE-890F-41CD-A58E-E14CF21CD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640" y="10076040"/>
            <a:ext cx="5454442" cy="1034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" sz="5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5 6 3 2 4</a:t>
            </a:r>
            <a:endParaRPr lang="en-US" sz="5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ight Arrow 11">
            <a:extLst>
              <a:ext uri="{FF2B5EF4-FFF2-40B4-BE49-F238E27FC236}">
                <a16:creationId xmlns:a16="http://schemas.microsoft.com/office/drawing/2014/main" id="{52722C78-6176-4735-8DE0-107386FAA63D}"/>
              </a:ext>
            </a:extLst>
          </p:cNvPr>
          <p:cNvSpPr/>
          <p:nvPr/>
        </p:nvSpPr>
        <p:spPr>
          <a:xfrm>
            <a:off x="11124807" y="10209747"/>
            <a:ext cx="868070" cy="767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8FF2DC5A-29BD-4E58-892B-8A0DB2B25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9952" y="10076040"/>
            <a:ext cx="5454442" cy="1034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" sz="5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4 2 3 6 5</a:t>
            </a:r>
            <a:endParaRPr lang="en-US" sz="5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79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1BDDA-B23A-20D1-1505-8B0AE6FB3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Foreach Loop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5BEFB-9FCB-1B4B-4E47-0A7E400D2B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4D7349-89C7-0152-3FFA-F97D8A8E6D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r>
              <a:rPr lang="en-US" dirty="0"/>
              <a:t>Reading from the Console</a:t>
            </a:r>
          </a:p>
        </p:txBody>
      </p:sp>
    </p:spTree>
    <p:extLst>
      <p:ext uri="{BB962C8B-B14F-4D97-AF65-F5344CB8AC3E}">
        <p14:creationId xmlns:p14="http://schemas.microsoft.com/office/powerpoint/2010/main" val="213685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2BB249-F9CC-7DBD-0A9F-40874FE3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Foreach Loop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A1216D-AAE4-0A72-199F-25CC73D327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Iterates through all elements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Cannot access the current index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Read-only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19992F6-0E82-7E0E-AF8D-FF79FF2DE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864" y="6858000"/>
            <a:ext cx="13964402" cy="359159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6000" b="1" dirty="0">
                <a:latin typeface="Consolas" pitchFamily="49" charset="0"/>
              </a:rPr>
              <a:t>for</a:t>
            </a:r>
            <a:r>
              <a:rPr lang="en-GB" sz="6000" b="1" dirty="0">
                <a:latin typeface="Consolas" pitchFamily="49" charset="0"/>
              </a:rPr>
              <a:t> (</a:t>
            </a:r>
            <a:r>
              <a:rPr lang="en-GB" sz="6000" b="1" dirty="0">
                <a:solidFill>
                  <a:schemeClr val="accent2"/>
                </a:solidFill>
                <a:latin typeface="Consolas" pitchFamily="49" charset="0"/>
              </a:rPr>
              <a:t>var</a:t>
            </a:r>
            <a:r>
              <a:rPr lang="en-GB" sz="6000" b="1" dirty="0">
                <a:latin typeface="Consolas" pitchFamily="49" charset="0"/>
              </a:rPr>
              <a:t> item : collection)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60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60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60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8921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2174034" y="2780857"/>
            <a:ext cx="3404500" cy="2972260"/>
            <a:chOff x="759115" y="1338128"/>
            <a:chExt cx="703262" cy="613975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5907154" y="3557848"/>
            <a:ext cx="11288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Arrays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2174038" y="6094087"/>
            <a:ext cx="3404496" cy="2972263"/>
            <a:chOff x="761807" y="2099096"/>
            <a:chExt cx="703261" cy="613975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5907155" y="6836011"/>
            <a:ext cx="1414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Reading Arrays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F23B6D-6F0C-4DE1-A806-F2AE564FB8CB}"/>
              </a:ext>
            </a:extLst>
          </p:cNvPr>
          <p:cNvGrpSpPr/>
          <p:nvPr/>
        </p:nvGrpSpPr>
        <p:grpSpPr>
          <a:xfrm>
            <a:off x="2152651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DA2FD2-2D46-4A01-BE8C-D9341741F868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CED7B-1794-4496-9377-2DAAF3B6D4FA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5907154" y="10266026"/>
            <a:ext cx="1350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Foreach Loop</a:t>
            </a:r>
          </a:p>
        </p:txBody>
      </p:sp>
    </p:spTree>
    <p:extLst>
      <p:ext uri="{BB962C8B-B14F-4D97-AF65-F5344CB8AC3E}">
        <p14:creationId xmlns:p14="http://schemas.microsoft.com/office/powerpoint/2010/main" val="317708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92327E-9DED-BDD0-BD89-B652CDEB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an Array with Foreach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3FF15E5-4C1F-0CC0-C7B2-7285238A5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081" y="5134706"/>
            <a:ext cx="15596087" cy="546295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8000" dirty="0">
                <a:solidFill>
                  <a:schemeClr val="accent2"/>
                </a:solidFill>
              </a:rPr>
              <a:t>int[] </a:t>
            </a:r>
            <a:r>
              <a:rPr lang="en-US" sz="8000" dirty="0"/>
              <a:t>numbers = { 1, 2, 3, 4, 5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8000" dirty="0"/>
              <a:t>for (</a:t>
            </a:r>
            <a:r>
              <a:rPr lang="en-US" sz="8000" dirty="0">
                <a:solidFill>
                  <a:schemeClr val="accent2"/>
                </a:solidFill>
              </a:rPr>
              <a:t>int</a:t>
            </a:r>
            <a:r>
              <a:rPr lang="en-US" sz="8000" dirty="0"/>
              <a:t> number : numbers)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8000" dirty="0"/>
              <a:t>   </a:t>
            </a:r>
            <a:r>
              <a:rPr lang="en-US" sz="8000" dirty="0" err="1"/>
              <a:t>System.out.print</a:t>
            </a:r>
            <a:r>
              <a:rPr lang="en-US" sz="8000" dirty="0"/>
              <a:t>(number + "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8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851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C2B13-9D29-B696-2732-20376FE715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21020168" cy="5106549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7200" dirty="0"/>
              <a:t>Read an array of integers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7200" dirty="0"/>
              <a:t>Sum all even and odd numbers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7200" dirty="0"/>
              <a:t>Find the difference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7200" dirty="0"/>
              <a:t>Examples: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7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CCDFBC-F778-C765-C002-D4519C17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and Odd Subtraction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8A2E72-4292-5285-13C9-177CE19A2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631" y="8972499"/>
            <a:ext cx="6472579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noProof="1">
                <a:latin typeface="Consolas" panose="020B0609020204030204" pitchFamily="49" charset="0"/>
              </a:rPr>
              <a:t>1 2 3 4 5 6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59F2C5-07A4-5B91-2FB6-D01966B7B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2746" y="8972499"/>
            <a:ext cx="15782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noProof="1">
                <a:latin typeface="Consolas" panose="020B0609020204030204" pitchFamily="49" charset="0"/>
              </a:rPr>
              <a:t>3</a:t>
            </a:r>
            <a:endParaRPr lang="it-IT" sz="60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07DF02D-E0FD-45AC-DCAB-5EC108CA7B23}"/>
              </a:ext>
            </a:extLst>
          </p:cNvPr>
          <p:cNvSpPr/>
          <p:nvPr/>
        </p:nvSpPr>
        <p:spPr>
          <a:xfrm>
            <a:off x="9241570" y="9085486"/>
            <a:ext cx="847310" cy="7698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1AA0B8-C946-2067-9C8A-416C3BADC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631" y="10587710"/>
            <a:ext cx="6472579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noProof="1">
                <a:latin typeface="Consolas" panose="020B0609020204030204" pitchFamily="49" charset="0"/>
              </a:rPr>
              <a:t>3 5 7 9 11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0C8199-F86B-5249-7BD9-BC1508722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2745" y="10612178"/>
            <a:ext cx="1578213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noProof="1">
                <a:latin typeface="Consolas" panose="020B0609020204030204" pitchFamily="49" charset="0"/>
              </a:rPr>
              <a:t>-35</a:t>
            </a:r>
            <a:endParaRPr lang="it-IT" sz="60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7">
            <a:extLst>
              <a:ext uri="{FF2B5EF4-FFF2-40B4-BE49-F238E27FC236}">
                <a16:creationId xmlns:a16="http://schemas.microsoft.com/office/drawing/2014/main" id="{8FDE65F9-13F8-332F-BBDA-4C5B37E94E5D}"/>
              </a:ext>
            </a:extLst>
          </p:cNvPr>
          <p:cNvSpPr/>
          <p:nvPr/>
        </p:nvSpPr>
        <p:spPr>
          <a:xfrm>
            <a:off x="9241570" y="10700698"/>
            <a:ext cx="847308" cy="7698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5C880-E355-0C45-5FCC-5253226A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3573" y="8932414"/>
            <a:ext cx="520756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noProof="1">
                <a:latin typeface="Consolas" panose="020B0609020204030204" pitchFamily="49" charset="0"/>
              </a:rPr>
              <a:t>2 4 6 8 10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C9B574-9FAC-4AE0-1DB5-AF06B8D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8549" y="8932414"/>
            <a:ext cx="120100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noProof="1">
                <a:latin typeface="Consolas" panose="020B0609020204030204" pitchFamily="49" charset="0"/>
              </a:rPr>
              <a:t>30</a:t>
            </a:r>
            <a:endParaRPr lang="it-IT" sz="60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7">
            <a:extLst>
              <a:ext uri="{FF2B5EF4-FFF2-40B4-BE49-F238E27FC236}">
                <a16:creationId xmlns:a16="http://schemas.microsoft.com/office/drawing/2014/main" id="{02D933E8-4269-55C2-B625-6AFB2B757453}"/>
              </a:ext>
            </a:extLst>
          </p:cNvPr>
          <p:cNvSpPr/>
          <p:nvPr/>
        </p:nvSpPr>
        <p:spPr>
          <a:xfrm>
            <a:off x="18395453" y="9045401"/>
            <a:ext cx="1001176" cy="9096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DCCE7-78DF-2FB1-8662-4150260D5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3573" y="10593345"/>
            <a:ext cx="520756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noProof="1">
                <a:latin typeface="Consolas" panose="020B0609020204030204" pitchFamily="49" charset="0"/>
              </a:rPr>
              <a:t>2 2 2 2 2 2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055FD5-828D-6FE9-1032-48910DB6F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8549" y="10617813"/>
            <a:ext cx="120100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noProof="1">
                <a:latin typeface="Consolas" panose="020B0609020204030204" pitchFamily="49" charset="0"/>
              </a:rPr>
              <a:t>12</a:t>
            </a:r>
            <a:endParaRPr lang="it-IT" sz="6000" b="1" noProof="1">
              <a:latin typeface="Consolas" panose="020B0609020204030204" pitchFamily="49" charset="0"/>
            </a:endParaRPr>
          </a:p>
        </p:txBody>
      </p:sp>
      <p:sp>
        <p:nvSpPr>
          <p:cNvPr id="17" name="Right Arrow 7">
            <a:extLst>
              <a:ext uri="{FF2B5EF4-FFF2-40B4-BE49-F238E27FC236}">
                <a16:creationId xmlns:a16="http://schemas.microsoft.com/office/drawing/2014/main" id="{A737ECE1-F5D2-6EA0-32F2-41567BDDE209}"/>
              </a:ext>
            </a:extLst>
          </p:cNvPr>
          <p:cNvSpPr/>
          <p:nvPr/>
        </p:nvSpPr>
        <p:spPr>
          <a:xfrm>
            <a:off x="18395452" y="10706332"/>
            <a:ext cx="1001175" cy="9096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31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1F2EC-715C-C261-1034-DD8DEEAC66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0C7ED3-BA27-0DD2-9246-869CDF2BD8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2986" y="5703568"/>
            <a:ext cx="15424534" cy="6031232"/>
          </a:xfrm>
        </p:spPr>
        <p:txBody>
          <a:bodyPr/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/>
              <a:t>Arrays hold a sequence of elements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/>
              <a:t>Elements are numbered </a:t>
            </a:r>
            <a:br>
              <a:rPr lang="en-US" dirty="0"/>
            </a:br>
            <a:r>
              <a:rPr lang="en-US" dirty="0"/>
              <a:t>from 0 to length – 1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/>
              <a:t>Creating (allocating) an array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/>
              <a:t>Accessing array elements by index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/>
              <a:t>Printing array elements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8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31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8A7C-A0E3-4F20-9F88-45E5BFF8F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2046" y="7121210"/>
            <a:ext cx="14513623" cy="1737360"/>
          </a:xfrm>
        </p:spPr>
        <p:txBody>
          <a:bodyPr/>
          <a:lstStyle/>
          <a:p>
            <a:r>
              <a:rPr lang="en-US" sz="6600" b="1" dirty="0"/>
              <a:t>Arrays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A371E-BF13-4D9C-8775-E697755B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C085AD-EDA0-40CE-9C94-7F905A2B30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ln>
            <a:prstDash val="dash"/>
          </a:ln>
        </p:spPr>
        <p:txBody>
          <a:bodyPr anchor="ctr">
            <a:normAutofit/>
          </a:bodyPr>
          <a:lstStyle/>
          <a:p>
            <a:r>
              <a:rPr lang="en-US" dirty="0"/>
              <a:t>Working with Arrays of Elements</a:t>
            </a:r>
          </a:p>
        </p:txBody>
      </p:sp>
    </p:spTree>
    <p:extLst>
      <p:ext uri="{BB962C8B-B14F-4D97-AF65-F5344CB8AC3E}">
        <p14:creationId xmlns:p14="http://schemas.microsoft.com/office/powerpoint/2010/main" val="380277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3C88B6-89B4-4A51-8576-E8D3BA9E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Arrays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516273-EA95-47E2-942D-274E7742DB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" dirty="0"/>
              <a:t>TODO List -&gt; collection of tasks;</a:t>
            </a:r>
            <a:endParaRPr lang="en-US" dirty="0"/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" dirty="0"/>
              <a:t>Word -&gt; collection of letters;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" dirty="0"/>
              <a:t>Sentence -&gt; collection of words;</a:t>
            </a:r>
          </a:p>
          <a:p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F4DEDE-D92F-46AD-9BA2-0F1B66DC1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6516" y="3788354"/>
            <a:ext cx="5943215" cy="89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06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BB85FA-2B17-4807-AC0E-64D9578CA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0744" y="3004429"/>
            <a:ext cx="18396147" cy="9698369"/>
          </a:xfrm>
        </p:spPr>
        <p:txBody>
          <a:bodyPr>
            <a:normAutofit/>
          </a:bodyPr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" dirty="0"/>
              <a:t>An array is a sequence of elements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endParaRPr lang="bg-BG" dirty="0"/>
          </a:p>
          <a:p>
            <a:pPr marL="914354" indent="-914354">
              <a:buFont typeface="Arial" panose="020B0604020202020204" pitchFamily="34" charset="0"/>
              <a:buChar char="•"/>
            </a:pPr>
            <a:endParaRPr lang="bg-BG" dirty="0"/>
          </a:p>
          <a:p>
            <a:pPr marL="914354" indent="-914354">
              <a:buFont typeface="Arial" panose="020B0604020202020204" pitchFamily="34" charset="0"/>
              <a:buChar char="•"/>
            </a:pPr>
            <a:endParaRPr lang="bg-BG" dirty="0">
              <a:solidFill>
                <a:schemeClr val="tx1"/>
              </a:solidFill>
            </a:endParaRPr>
          </a:p>
          <a:p>
            <a:pPr marL="914354" indent="-914354">
              <a:buFont typeface="Arial" panose="020B0604020202020204" pitchFamily="34" charset="0"/>
              <a:buChar char="•"/>
            </a:pPr>
            <a:endParaRPr lang="bg-BG" dirty="0"/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/>
              <a:t>Arrays have fixed size (</a:t>
            </a:r>
            <a:r>
              <a:rPr lang="en-US" dirty="0" err="1"/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cannot be resized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/>
              <a:t>Elements are of the same type (e.g. integers)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/>
              <a:t>Elements are numbered from 0 to length-1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98D4BE-0028-4354-85C7-E221E1B9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is an array</a:t>
            </a:r>
            <a:endParaRPr lang="en-US" dirty="0"/>
          </a:p>
        </p:txBody>
      </p:sp>
      <p:sp>
        <p:nvSpPr>
          <p:cNvPr id="13" name="AutoShape 23">
            <a:extLst>
              <a:ext uri="{FF2B5EF4-FFF2-40B4-BE49-F238E27FC236}">
                <a16:creationId xmlns:a16="http://schemas.microsoft.com/office/drawing/2014/main" id="{3912D122-A7FA-4692-AE21-526D99827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16" y="4798333"/>
            <a:ext cx="4006533" cy="1785586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4800" b="1" dirty="0">
                <a:solidFill>
                  <a:schemeClr val="tx2"/>
                </a:solidFill>
              </a:rPr>
              <a:t>An array with 5 elements</a:t>
            </a:r>
          </a:p>
        </p:txBody>
      </p:sp>
      <p:sp>
        <p:nvSpPr>
          <p:cNvPr id="14" name="AutoShape 25">
            <a:extLst>
              <a:ext uri="{FF2B5EF4-FFF2-40B4-BE49-F238E27FC236}">
                <a16:creationId xmlns:a16="http://schemas.microsoft.com/office/drawing/2014/main" id="{CDA643D7-F441-4909-A7AA-9CFB4C0D4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3883" y="4526971"/>
            <a:ext cx="5099632" cy="1680329"/>
          </a:xfrm>
          <a:prstGeom prst="wedgeRoundRectCallout">
            <a:avLst>
              <a:gd name="adj1" fmla="val -67002"/>
              <a:gd name="adj2" fmla="val -16541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b="1" dirty="0">
                <a:solidFill>
                  <a:schemeClr val="tx2"/>
                </a:solidFill>
              </a:rPr>
              <a:t>Item index</a:t>
            </a:r>
          </a:p>
        </p:txBody>
      </p:sp>
      <p:sp>
        <p:nvSpPr>
          <p:cNvPr id="15" name="AutoShape 24">
            <a:extLst>
              <a:ext uri="{FF2B5EF4-FFF2-40B4-BE49-F238E27FC236}">
                <a16:creationId xmlns:a16="http://schemas.microsoft.com/office/drawing/2014/main" id="{49D40528-B539-40C1-98CC-2BEB466A0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8968" y="6445337"/>
            <a:ext cx="6483820" cy="1305455"/>
          </a:xfrm>
          <a:prstGeom prst="wedgeRoundRectCallout">
            <a:avLst>
              <a:gd name="adj1" fmla="val -57027"/>
              <a:gd name="adj2" fmla="val -56264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b="1" dirty="0">
                <a:solidFill>
                  <a:schemeClr val="tx2"/>
                </a:solidFill>
              </a:rPr>
              <a:t>Array element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F697AA-BE4D-4E40-B521-9B56927894F8}"/>
              </a:ext>
            </a:extLst>
          </p:cNvPr>
          <p:cNvGrpSpPr/>
          <p:nvPr/>
        </p:nvGrpSpPr>
        <p:grpSpPr>
          <a:xfrm>
            <a:off x="9246801" y="4217369"/>
            <a:ext cx="6574187" cy="2640634"/>
            <a:chOff x="3503612" y="2468444"/>
            <a:chExt cx="3849340" cy="154615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438295-FB77-4234-ACE8-706EFB0CA38C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" sz="5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5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A86A0E-C66F-48AE-85AF-2D4885912139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" sz="5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5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A6DF6A-DE08-4E16-872F-39F8D94105F1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" sz="5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5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383AED-A23F-4EFB-97A6-9EA073C694BC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" sz="5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5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7D43B44-A40C-40C3-8A0C-198D88A21FF2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" sz="5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5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6D7918-85C8-47E3-9090-23520F6385E1}"/>
                </a:ext>
              </a:extLst>
            </p:cNvPr>
            <p:cNvSpPr txBox="1"/>
            <p:nvPr/>
          </p:nvSpPr>
          <p:spPr>
            <a:xfrm>
              <a:off x="3662636" y="2468446"/>
              <a:ext cx="644638" cy="1008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287981" tIns="215986" rIns="287981" bIns="215986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8000" dirty="0">
                  <a:solidFill>
                    <a:schemeClr val="tx2"/>
                  </a:solidFill>
                </a:rPr>
                <a:t>0</a:t>
              </a:r>
              <a:endParaRPr lang="en-US" sz="8000" dirty="0">
                <a:solidFill>
                  <a:schemeClr val="tx2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2036BDE-A790-4D85-89E2-F7E66C7861BD}"/>
                </a:ext>
              </a:extLst>
            </p:cNvPr>
            <p:cNvSpPr txBox="1"/>
            <p:nvPr/>
          </p:nvSpPr>
          <p:spPr>
            <a:xfrm>
              <a:off x="4424636" y="2468446"/>
              <a:ext cx="644638" cy="1008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287981" tIns="215986" rIns="287981" bIns="215986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8000" dirty="0">
                  <a:solidFill>
                    <a:schemeClr val="tx2"/>
                  </a:solidFill>
                </a:rPr>
                <a:t>1</a:t>
              </a:r>
              <a:endParaRPr lang="en-US" sz="80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A37ACF-28AF-477C-B192-3DE51B558661}"/>
                </a:ext>
              </a:extLst>
            </p:cNvPr>
            <p:cNvSpPr txBox="1"/>
            <p:nvPr/>
          </p:nvSpPr>
          <p:spPr>
            <a:xfrm>
              <a:off x="5186636" y="2468444"/>
              <a:ext cx="644638" cy="1008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287981" tIns="215986" rIns="287981" bIns="215986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8000" dirty="0">
                  <a:solidFill>
                    <a:schemeClr val="tx2"/>
                  </a:solidFill>
                </a:rPr>
                <a:t>2</a:t>
              </a:r>
              <a:endParaRPr lang="en-US" sz="8000" dirty="0">
                <a:solidFill>
                  <a:schemeClr val="tx2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D3A9CF-810A-45AF-8673-E6CAF32CA1BF}"/>
                </a:ext>
              </a:extLst>
            </p:cNvPr>
            <p:cNvSpPr txBox="1"/>
            <p:nvPr/>
          </p:nvSpPr>
          <p:spPr>
            <a:xfrm>
              <a:off x="5948637" y="2472750"/>
              <a:ext cx="644638" cy="1008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287981" tIns="215986" rIns="287981" bIns="215986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8000" dirty="0">
                  <a:solidFill>
                    <a:schemeClr val="tx2"/>
                  </a:solidFill>
                </a:rPr>
                <a:t>3</a:t>
              </a:r>
              <a:endParaRPr lang="en-US" sz="8000" dirty="0">
                <a:solidFill>
                  <a:schemeClr val="tx2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CF0579-5954-455E-984E-915E263FBF15}"/>
                </a:ext>
              </a:extLst>
            </p:cNvPr>
            <p:cNvSpPr txBox="1"/>
            <p:nvPr/>
          </p:nvSpPr>
          <p:spPr>
            <a:xfrm>
              <a:off x="6708314" y="2468445"/>
              <a:ext cx="644638" cy="1008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287981" tIns="215986" rIns="287981" bIns="215986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8000" dirty="0">
                  <a:solidFill>
                    <a:schemeClr val="tx2"/>
                  </a:solidFill>
                </a:rPr>
                <a:t>4</a:t>
              </a:r>
              <a:endParaRPr lang="en-US" sz="80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9904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FCFB-4E31-4935-A102-1021C951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Create an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66A35-7AB1-4C98-86A1-A30E0D4A8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5" y="2543185"/>
            <a:ext cx="19660568" cy="10159615"/>
          </a:xfrm>
        </p:spPr>
        <p:txBody>
          <a:bodyPr>
            <a:normAutofit/>
          </a:bodyPr>
          <a:lstStyle/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Allocating an array of 10 integers:</a:t>
            </a:r>
          </a:p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Assigning values to the array elements:</a:t>
            </a:r>
          </a:p>
          <a:p>
            <a:pPr>
              <a:lnSpc>
                <a:spcPct val="10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Accessing array elements by index: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F631E01-6CD5-4DE2-ADC0-11AF496DC705}"/>
              </a:ext>
            </a:extLst>
          </p:cNvPr>
          <p:cNvSpPr txBox="1">
            <a:spLocks/>
          </p:cNvSpPr>
          <p:nvPr/>
        </p:nvSpPr>
        <p:spPr>
          <a:xfrm>
            <a:off x="5181234" y="3514676"/>
            <a:ext cx="11995277" cy="117558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sz="5600" dirty="0">
                <a:solidFill>
                  <a:schemeClr val="accent2"/>
                </a:solidFill>
              </a:rPr>
              <a:t>int[] </a:t>
            </a:r>
            <a:r>
              <a:rPr lang="en-US" sz="5600" dirty="0">
                <a:solidFill>
                  <a:schemeClr val="tx1"/>
                </a:solidFill>
              </a:rPr>
              <a:t>numbers = </a:t>
            </a:r>
            <a:r>
              <a:rPr lang="en-US" sz="5600" dirty="0">
                <a:solidFill>
                  <a:schemeClr val="accent2"/>
                </a:solidFill>
              </a:rPr>
              <a:t>new int[10];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BD46616-1616-4ED6-B7B3-F8A603469464}"/>
              </a:ext>
            </a:extLst>
          </p:cNvPr>
          <p:cNvSpPr txBox="1">
            <a:spLocks/>
          </p:cNvSpPr>
          <p:nvPr/>
        </p:nvSpPr>
        <p:spPr>
          <a:xfrm>
            <a:off x="5181234" y="5773982"/>
            <a:ext cx="16143043" cy="216803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sz="5600" dirty="0">
                <a:solidFill>
                  <a:schemeClr val="tx1"/>
                </a:solidFill>
              </a:rPr>
              <a:t>for (int </a:t>
            </a:r>
            <a:r>
              <a:rPr lang="en-US" sz="5600" dirty="0" err="1">
                <a:solidFill>
                  <a:schemeClr val="tx1"/>
                </a:solidFill>
              </a:rPr>
              <a:t>i</a:t>
            </a:r>
            <a:r>
              <a:rPr lang="en-US" sz="5600" dirty="0">
                <a:solidFill>
                  <a:schemeClr val="tx1"/>
                </a:solidFill>
              </a:rPr>
              <a:t> = 0; </a:t>
            </a:r>
            <a:r>
              <a:rPr lang="en-US" sz="5600" dirty="0" err="1">
                <a:solidFill>
                  <a:schemeClr val="tx1"/>
                </a:solidFill>
              </a:rPr>
              <a:t>i</a:t>
            </a:r>
            <a:r>
              <a:rPr lang="en-US" sz="5600" dirty="0">
                <a:solidFill>
                  <a:schemeClr val="tx1"/>
                </a:solidFill>
              </a:rPr>
              <a:t> &lt; </a:t>
            </a:r>
            <a:r>
              <a:rPr lang="en-US" sz="5600" dirty="0" err="1">
                <a:solidFill>
                  <a:schemeClr val="tx1"/>
                </a:solidFill>
              </a:rPr>
              <a:t>numbers.</a:t>
            </a:r>
            <a:r>
              <a:rPr lang="en-US" sz="5600" dirty="0" err="1">
                <a:solidFill>
                  <a:schemeClr val="accent2"/>
                </a:solidFill>
              </a:rPr>
              <a:t>length</a:t>
            </a:r>
            <a:r>
              <a:rPr lang="en-US" sz="5600" dirty="0">
                <a:solidFill>
                  <a:schemeClr val="tx1"/>
                </a:solidFill>
              </a:rPr>
              <a:t>; </a:t>
            </a:r>
            <a:r>
              <a:rPr lang="en-US" sz="5600" dirty="0" err="1">
                <a:solidFill>
                  <a:schemeClr val="tx1"/>
                </a:solidFill>
              </a:rPr>
              <a:t>i</a:t>
            </a:r>
            <a:r>
              <a:rPr lang="en-US" sz="5600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</a:pPr>
            <a:r>
              <a:rPr lang="en-US" sz="5600" dirty="0">
                <a:solidFill>
                  <a:srgbClr val="0000FF"/>
                </a:solidFill>
              </a:rPr>
              <a:t>  </a:t>
            </a:r>
            <a:r>
              <a:rPr lang="en-US" sz="5600" dirty="0">
                <a:solidFill>
                  <a:schemeClr val="tx1"/>
                </a:solidFill>
              </a:rPr>
              <a:t>numbers</a:t>
            </a:r>
            <a:r>
              <a:rPr lang="en-US" sz="5600" dirty="0">
                <a:solidFill>
                  <a:schemeClr val="accent2"/>
                </a:solidFill>
              </a:rPr>
              <a:t>[</a:t>
            </a:r>
            <a:r>
              <a:rPr lang="en-US" sz="5600" dirty="0" err="1">
                <a:solidFill>
                  <a:schemeClr val="accent2"/>
                </a:solidFill>
              </a:rPr>
              <a:t>i</a:t>
            </a:r>
            <a:r>
              <a:rPr lang="en-US" sz="5600" dirty="0">
                <a:solidFill>
                  <a:schemeClr val="accent2"/>
                </a:solidFill>
              </a:rPr>
              <a:t>] </a:t>
            </a:r>
            <a:r>
              <a:rPr lang="en-US" sz="5600" dirty="0">
                <a:solidFill>
                  <a:schemeClr val="tx1"/>
                </a:solidFill>
              </a:rPr>
              <a:t>= 1;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6643BB3-5AFF-4C9A-976A-3AB83BB87F83}"/>
              </a:ext>
            </a:extLst>
          </p:cNvPr>
          <p:cNvSpPr txBox="1">
            <a:spLocks/>
          </p:cNvSpPr>
          <p:nvPr/>
        </p:nvSpPr>
        <p:spPr>
          <a:xfrm>
            <a:off x="5181234" y="9953384"/>
            <a:ext cx="17917426" cy="216803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sz="5600" dirty="0">
                <a:solidFill>
                  <a:schemeClr val="tx1"/>
                </a:solidFill>
              </a:rPr>
              <a:t>numbers[5] = numbers[2] + numbers[7];</a:t>
            </a:r>
          </a:p>
          <a:p>
            <a:pPr>
              <a:lnSpc>
                <a:spcPct val="100000"/>
              </a:lnSpc>
            </a:pPr>
            <a:r>
              <a:rPr lang="en-US" sz="5600" dirty="0">
                <a:solidFill>
                  <a:schemeClr val="tx1"/>
                </a:solidFill>
              </a:rPr>
              <a:t>numbers[10] = 1; </a:t>
            </a:r>
            <a:r>
              <a:rPr lang="en-US" sz="5600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US" sz="5600" dirty="0" err="1">
                <a:solidFill>
                  <a:schemeClr val="accent6">
                    <a:lumMod val="75000"/>
                  </a:schemeClr>
                </a:solidFill>
              </a:rPr>
              <a:t>IndexOutOfBoundsException</a:t>
            </a:r>
            <a:endParaRPr lang="en-US" sz="5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9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98D4BE-0028-4354-85C7-E221E1B9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Day of the week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CB03-13A5-4E04-85EF-47BD10F5F9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636"/>
            <a:ext cx="13562717" cy="9436162"/>
          </a:xfrm>
        </p:spPr>
        <p:txBody>
          <a:bodyPr>
            <a:normAutofit/>
          </a:bodyPr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" sz="6400" dirty="0"/>
              <a:t>We can hold the days of the week in an array of strings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" sz="6400" dirty="0"/>
              <a:t>Write a function that accepts a number and prints the corresponding day of the week or " Invalid " if the number is invalid.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1C29845-3A35-4D04-BE5E-699BE49DBED4}"/>
              </a:ext>
            </a:extLst>
          </p:cNvPr>
          <p:cNvSpPr txBox="1">
            <a:spLocks/>
          </p:cNvSpPr>
          <p:nvPr/>
        </p:nvSpPr>
        <p:spPr>
          <a:xfrm>
            <a:off x="15239010" y="4562712"/>
            <a:ext cx="6537338" cy="842263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4800" dirty="0">
                <a:solidFill>
                  <a:srgbClr val="0000FF"/>
                </a:solidFill>
              </a:rPr>
              <a:t>String [] </a:t>
            </a:r>
            <a:r>
              <a:rPr lang="en" sz="4800" dirty="0">
                <a:solidFill>
                  <a:srgbClr val="000000"/>
                </a:solidFill>
              </a:rPr>
              <a:t>days = {</a:t>
            </a:r>
          </a:p>
          <a:p>
            <a:r>
              <a:rPr lang="en" sz="4800" dirty="0">
                <a:solidFill>
                  <a:srgbClr val="000000"/>
                </a:solidFill>
              </a:rPr>
              <a:t>  </a:t>
            </a:r>
            <a:r>
              <a:rPr lang="en" sz="4800" dirty="0">
                <a:solidFill>
                  <a:srgbClr val="A31515"/>
                </a:solidFill>
              </a:rPr>
              <a:t>"Monday" </a:t>
            </a:r>
            <a:r>
              <a:rPr lang="en" sz="4800" dirty="0">
                <a:solidFill>
                  <a:srgbClr val="000000"/>
                </a:solidFill>
              </a:rPr>
              <a:t>,</a:t>
            </a:r>
          </a:p>
          <a:p>
            <a:r>
              <a:rPr lang="en" sz="4800" dirty="0">
                <a:solidFill>
                  <a:srgbClr val="000000"/>
                </a:solidFill>
              </a:rPr>
              <a:t>  </a:t>
            </a:r>
            <a:r>
              <a:rPr lang="en" sz="4800" dirty="0">
                <a:solidFill>
                  <a:srgbClr val="A31515"/>
                </a:solidFill>
              </a:rPr>
              <a:t>"Tuesday" </a:t>
            </a:r>
            <a:r>
              <a:rPr lang="en" sz="4800" dirty="0">
                <a:solidFill>
                  <a:srgbClr val="000000"/>
                </a:solidFill>
              </a:rPr>
              <a:t>,</a:t>
            </a:r>
          </a:p>
          <a:p>
            <a:r>
              <a:rPr lang="en" sz="4800" dirty="0">
                <a:solidFill>
                  <a:srgbClr val="000000"/>
                </a:solidFill>
              </a:rPr>
              <a:t>  </a:t>
            </a:r>
            <a:r>
              <a:rPr lang="en" sz="4800" dirty="0">
                <a:solidFill>
                  <a:srgbClr val="A31515"/>
                </a:solidFill>
              </a:rPr>
              <a:t>"Wednesday" </a:t>
            </a:r>
            <a:r>
              <a:rPr lang="en" sz="4800" dirty="0">
                <a:solidFill>
                  <a:srgbClr val="000000"/>
                </a:solidFill>
              </a:rPr>
              <a:t>,</a:t>
            </a:r>
          </a:p>
          <a:p>
            <a:r>
              <a:rPr lang="en" sz="4800" dirty="0">
                <a:solidFill>
                  <a:srgbClr val="000000"/>
                </a:solidFill>
              </a:rPr>
              <a:t>  </a:t>
            </a:r>
            <a:r>
              <a:rPr lang="en" sz="4800" dirty="0">
                <a:solidFill>
                  <a:srgbClr val="A31515"/>
                </a:solidFill>
              </a:rPr>
              <a:t>"Thursday" </a:t>
            </a:r>
            <a:r>
              <a:rPr lang="en" sz="4800" dirty="0">
                <a:solidFill>
                  <a:srgbClr val="000000"/>
                </a:solidFill>
              </a:rPr>
              <a:t>,</a:t>
            </a:r>
          </a:p>
          <a:p>
            <a:r>
              <a:rPr lang="en" sz="4800" dirty="0">
                <a:solidFill>
                  <a:srgbClr val="000000"/>
                </a:solidFill>
              </a:rPr>
              <a:t>  </a:t>
            </a:r>
            <a:r>
              <a:rPr lang="en" sz="4800" dirty="0">
                <a:solidFill>
                  <a:srgbClr val="A31515"/>
                </a:solidFill>
              </a:rPr>
              <a:t>"Friday" </a:t>
            </a:r>
            <a:r>
              <a:rPr lang="en" sz="4800" dirty="0">
                <a:solidFill>
                  <a:srgbClr val="000000"/>
                </a:solidFill>
              </a:rPr>
              <a:t>,</a:t>
            </a:r>
          </a:p>
          <a:p>
            <a:r>
              <a:rPr lang="en" sz="4800" dirty="0">
                <a:solidFill>
                  <a:srgbClr val="000000"/>
                </a:solidFill>
              </a:rPr>
              <a:t>  </a:t>
            </a:r>
            <a:r>
              <a:rPr lang="en" sz="4800" dirty="0">
                <a:solidFill>
                  <a:srgbClr val="A31515"/>
                </a:solidFill>
              </a:rPr>
              <a:t>"Saturday" </a:t>
            </a:r>
            <a:r>
              <a:rPr lang="en" sz="4800" dirty="0">
                <a:solidFill>
                  <a:srgbClr val="000000"/>
                </a:solidFill>
              </a:rPr>
              <a:t>,</a:t>
            </a:r>
          </a:p>
          <a:p>
            <a:r>
              <a:rPr lang="en" sz="4800" dirty="0">
                <a:solidFill>
                  <a:srgbClr val="000000"/>
                </a:solidFill>
              </a:rPr>
              <a:t>  </a:t>
            </a:r>
            <a:r>
              <a:rPr lang="en" sz="4800" dirty="0">
                <a:solidFill>
                  <a:srgbClr val="A31515"/>
                </a:solidFill>
              </a:rPr>
              <a:t>"Sunday"</a:t>
            </a:r>
            <a:endParaRPr lang="en-US" sz="4800" dirty="0">
              <a:solidFill>
                <a:srgbClr val="000000"/>
              </a:solidFill>
            </a:endParaRPr>
          </a:p>
          <a:p>
            <a:r>
              <a:rPr lang="en" sz="4800" dirty="0">
                <a:solidFill>
                  <a:srgbClr val="000000"/>
                </a:solidFill>
              </a:rPr>
              <a:t>};</a:t>
            </a:r>
            <a:endParaRPr lang="en-US" sz="4800" dirty="0">
              <a:solidFill>
                <a:srgbClr val="0080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4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899930-F806-AE92-BDF6-236D8F3D1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Enter a day number [1…7] and print </a:t>
            </a:r>
            <a:br>
              <a:rPr lang="en-US" dirty="0"/>
            </a:br>
            <a:r>
              <a:rPr lang="en-US" dirty="0"/>
              <a:t>the day name (in English) or "Invalid day!"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78937E-4932-0420-35C8-F87B265D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of the week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7C1F2A4D-BDFA-8E6D-0172-52E61E4BA5C8}"/>
              </a:ext>
            </a:extLst>
          </p:cNvPr>
          <p:cNvSpPr txBox="1">
            <a:spLocks/>
          </p:cNvSpPr>
          <p:nvPr/>
        </p:nvSpPr>
        <p:spPr>
          <a:xfrm>
            <a:off x="3063386" y="5273040"/>
            <a:ext cx="19766134" cy="67665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600"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400" dirty="0"/>
              <a:t>String[] days = { "Monday", "Tuesday", "Wednesday", "Thursday", "Friday", "Saturday", "Sunday" };</a:t>
            </a:r>
          </a:p>
          <a:p>
            <a:r>
              <a:rPr lang="en-US" sz="5400" dirty="0"/>
              <a:t>int day = Integer.parseInt(sc.nextLine());</a:t>
            </a:r>
          </a:p>
          <a:p>
            <a:r>
              <a:rPr lang="en-US" sz="5400" dirty="0"/>
              <a:t>if (day &gt;= 1 &amp;&amp; day &lt;= 7)</a:t>
            </a:r>
          </a:p>
          <a:p>
            <a:r>
              <a:rPr lang="en-US" sz="5400" dirty="0"/>
              <a:t>  </a:t>
            </a:r>
            <a:r>
              <a:rPr lang="en-GB" sz="5400" dirty="0"/>
              <a:t>System.out.println(days[day - 1]);</a:t>
            </a:r>
            <a:endParaRPr lang="en-US" sz="5400" dirty="0"/>
          </a:p>
          <a:p>
            <a:r>
              <a:rPr lang="en-US" sz="5400" dirty="0"/>
              <a:t>else</a:t>
            </a:r>
          </a:p>
          <a:p>
            <a:r>
              <a:rPr lang="en-US" sz="5400" dirty="0"/>
              <a:t>  System.out.println("Invalid day!");</a:t>
            </a:r>
          </a:p>
        </p:txBody>
      </p:sp>
    </p:spTree>
    <p:extLst>
      <p:ext uri="{BB962C8B-B14F-4D97-AF65-F5344CB8AC3E}">
        <p14:creationId xmlns:p14="http://schemas.microsoft.com/office/powerpoint/2010/main" val="308132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72F95-E92F-3D0E-1CCA-2CE6CB7E9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9600" dirty="0"/>
              <a:t>Reading Arrays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F23CC0-95A7-A6D7-128B-963F740235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8669CE-DB8A-E859-A15D-C65D2AF38A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r>
              <a:rPr lang="en-US" dirty="0"/>
              <a:t>Stream API</a:t>
            </a:r>
          </a:p>
        </p:txBody>
      </p:sp>
    </p:spTree>
    <p:extLst>
      <p:ext uri="{BB962C8B-B14F-4D97-AF65-F5344CB8AC3E}">
        <p14:creationId xmlns:p14="http://schemas.microsoft.com/office/powerpoint/2010/main" val="190556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ght 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2.xml><?xml version="1.0" encoding="utf-8"?>
<a:theme xmlns:a="http://schemas.openxmlformats.org/drawingml/2006/main" name="Dark_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Sirma_Presentation_Template (2)</Template>
  <TotalTime>12562</TotalTime>
  <Words>1085</Words>
  <Application>Microsoft Office PowerPoint</Application>
  <PresentationFormat>Custom</PresentationFormat>
  <Paragraphs>194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Consolas</vt:lpstr>
      <vt:lpstr>Phenomena Black</vt:lpstr>
      <vt:lpstr>Phenomena Bold</vt:lpstr>
      <vt:lpstr>Roboto Condensed</vt:lpstr>
      <vt:lpstr>TT Norms Pro</vt:lpstr>
      <vt:lpstr>Verdana</vt:lpstr>
      <vt:lpstr>Light Theme</vt:lpstr>
      <vt:lpstr>Dark_Theme</vt:lpstr>
      <vt:lpstr>Arrays</vt:lpstr>
      <vt:lpstr>Content</vt:lpstr>
      <vt:lpstr>PowerPoint Presentation</vt:lpstr>
      <vt:lpstr>Arrays</vt:lpstr>
      <vt:lpstr>What is an array</vt:lpstr>
      <vt:lpstr>Create an array</vt:lpstr>
      <vt:lpstr>Day of the week</vt:lpstr>
      <vt:lpstr>Day of the week</vt:lpstr>
      <vt:lpstr>PowerPoint Presentation</vt:lpstr>
      <vt:lpstr>Reading Arrays</vt:lpstr>
      <vt:lpstr>Reading Array from a Single Line</vt:lpstr>
      <vt:lpstr>Reading Array - Single Line</vt:lpstr>
      <vt:lpstr>Printing Arrays On the Console</vt:lpstr>
      <vt:lpstr>Print an array</vt:lpstr>
      <vt:lpstr>Solution: Print Numbers Reverse</vt:lpstr>
      <vt:lpstr>Round an array of numbers</vt:lpstr>
      <vt:lpstr>Exchange items</vt:lpstr>
      <vt:lpstr>PowerPoint Presentation</vt:lpstr>
      <vt:lpstr>Foreach Loop</vt:lpstr>
      <vt:lpstr>Print an Array with Foreach</vt:lpstr>
      <vt:lpstr>Even and Odd Subtraction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Alen Paunov</cp:lastModifiedBy>
  <cp:revision>49</cp:revision>
  <dcterms:created xsi:type="dcterms:W3CDTF">2023-03-24T10:34:32Z</dcterms:created>
  <dcterms:modified xsi:type="dcterms:W3CDTF">2023-09-11T14:05:56Z</dcterms:modified>
</cp:coreProperties>
</file>