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35"/>
  </p:notesMasterIdLst>
  <p:handoutMasterIdLst>
    <p:handoutMasterId r:id="rId36"/>
  </p:handoutMasterIdLst>
  <p:sldIdLst>
    <p:sldId id="438" r:id="rId3"/>
    <p:sldId id="538" r:id="rId4"/>
    <p:sldId id="440" r:id="rId5"/>
    <p:sldId id="393" r:id="rId6"/>
    <p:sldId id="585" r:id="rId7"/>
    <p:sldId id="588" r:id="rId8"/>
    <p:sldId id="586" r:id="rId9"/>
    <p:sldId id="587" r:id="rId10"/>
    <p:sldId id="589" r:id="rId11"/>
    <p:sldId id="590" r:id="rId12"/>
    <p:sldId id="598" r:id="rId13"/>
    <p:sldId id="599" r:id="rId14"/>
    <p:sldId id="600" r:id="rId15"/>
    <p:sldId id="601" r:id="rId16"/>
    <p:sldId id="602" r:id="rId17"/>
    <p:sldId id="479" r:id="rId18"/>
    <p:sldId id="591" r:id="rId19"/>
    <p:sldId id="592" r:id="rId20"/>
    <p:sldId id="593" r:id="rId21"/>
    <p:sldId id="594" r:id="rId22"/>
    <p:sldId id="595" r:id="rId23"/>
    <p:sldId id="569" r:id="rId24"/>
    <p:sldId id="596" r:id="rId25"/>
    <p:sldId id="597" r:id="rId26"/>
    <p:sldId id="607" r:id="rId27"/>
    <p:sldId id="608" r:id="rId28"/>
    <p:sldId id="603" r:id="rId29"/>
    <p:sldId id="604" r:id="rId30"/>
    <p:sldId id="605" r:id="rId31"/>
    <p:sldId id="606" r:id="rId32"/>
    <p:sldId id="584" r:id="rId33"/>
    <p:sldId id="467" r:id="rId34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71608" autoAdjust="0"/>
  </p:normalViewPr>
  <p:slideViewPr>
    <p:cSldViewPr snapToGrid="0">
      <p:cViewPr varScale="1">
        <p:scale>
          <a:sx n="43" d="100"/>
          <a:sy n="43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13.9.2023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13.9.2023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13.9.2023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13.9.2023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3" y="5497830"/>
            <a:ext cx="17086927" cy="1619250"/>
          </a:xfrm>
        </p:spPr>
        <p:txBody>
          <a:bodyPr/>
          <a:lstStyle/>
          <a:p>
            <a:r>
              <a:rPr lang="en-US" sz="9600" dirty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802" y="7498080"/>
            <a:ext cx="12999022" cy="1619250"/>
          </a:xfrm>
        </p:spPr>
        <p:txBody>
          <a:bodyPr>
            <a:normAutofit/>
          </a:bodyPr>
          <a:lstStyle/>
          <a:p>
            <a:r>
              <a:rPr lang="en-US" dirty="0"/>
              <a:t>Fields, Constructors, Methods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39B1DDA-2E23-34E1-2F5C-EA40B2B7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779" y="5022442"/>
            <a:ext cx="8348728" cy="55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3F90DD-C015-33D5-213D-71ACEB6E7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 variable creates a reference in the stack</a:t>
            </a:r>
          </a:p>
          <a:p>
            <a:r>
              <a:rPr lang="en-US" dirty="0"/>
              <a:t>The new keyword allocates memory on the heap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D64999-9B6C-DEAB-5427-AE0BAD46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AB3EDCB-5605-EB3D-A2EB-C3205BA15F66}"/>
              </a:ext>
            </a:extLst>
          </p:cNvPr>
          <p:cNvSpPr txBox="1">
            <a:spLocks/>
          </p:cNvSpPr>
          <p:nvPr/>
        </p:nvSpPr>
        <p:spPr>
          <a:xfrm>
            <a:off x="2622354" y="6541131"/>
            <a:ext cx="8807646" cy="8617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Dice diceS6 = new Dice();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9E880A-182B-5A29-7C13-252C5D783163}"/>
              </a:ext>
            </a:extLst>
          </p:cNvPr>
          <p:cNvGrpSpPr/>
          <p:nvPr/>
        </p:nvGrpSpPr>
        <p:grpSpPr>
          <a:xfrm>
            <a:off x="2622354" y="8172450"/>
            <a:ext cx="11758236" cy="3450904"/>
            <a:chOff x="693282" y="3505200"/>
            <a:chExt cx="6041546" cy="21823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625101-5E88-FC5C-B714-36B6854122A1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95763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1AEBF3-734E-2A76-244E-9C7BE5CCD147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4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HEAP</a:t>
              </a:r>
              <a:endParaRPr 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551FEF-147B-3E84-1D21-9648D3335E98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2095763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2B199B-FFA4-39E4-5C13-5F591739D85A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4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STACK</a:t>
              </a:r>
              <a:endParaRPr 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4DFD358-27C4-C064-96D2-BB1A54AB9AD7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538471"/>
              <a:chOff x="5838432" y="1938829"/>
              <a:chExt cx="5708936" cy="153847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7FE892C-46D8-A34C-AF70-94E47A5B9F52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87602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4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dice</a:t>
                </a:r>
                <a:r>
                  <a:rPr lang="en-US" sz="4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S</a:t>
                </a:r>
                <a:r>
                  <a:rPr lang="en-GB" sz="4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6</a:t>
                </a:r>
              </a:p>
              <a:p>
                <a:pPr algn="ctr">
                  <a:defRPr/>
                </a:pPr>
                <a:r>
                  <a:rPr lang="en-GB" sz="4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(Dice@6acbcfc0)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7D4B53-7541-70FF-8430-4A3C925E77C7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153847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  <a:defRPr/>
                </a:pPr>
                <a:r>
                  <a:rPr lang="en-GB" sz="4000" b="1" dirty="0">
                    <a:solidFill>
                      <a:srgbClr val="234465"/>
                    </a:solidFill>
                    <a:latin typeface="Calibri" panose="020F0502020204030204"/>
                  </a:rPr>
                  <a:t>obj</a:t>
                </a:r>
                <a:endParaRPr lang="en-US" sz="4000" b="1" dirty="0">
                  <a:solidFill>
                    <a:srgbClr val="234465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BE46DD8-38C5-8C2B-433F-40FB59CE9F91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908937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4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type = null</a:t>
                </a:r>
              </a:p>
              <a:p>
                <a:pPr algn="ctr">
                  <a:defRPr/>
                </a:pPr>
                <a:r>
                  <a:rPr lang="en-GB" sz="4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sides = 0</a:t>
                </a:r>
                <a:endParaRPr 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4" name="Right Arrow 7">
                <a:extLst>
                  <a:ext uri="{FF2B5EF4-FFF2-40B4-BE49-F238E27FC236}">
                    <a16:creationId xmlns:a16="http://schemas.microsoft.com/office/drawing/2014/main" id="{4B238809-7F42-4DCE-3EB8-2C026B70FC61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6000" b="1" dirty="0">
                  <a:solidFill>
                    <a:srgbClr val="FFA000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28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BF9003-9FEF-4469-4F47-044901493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056413-51F6-6537-2285-51FC4686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&amp; Value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34E503-2744-33D3-075D-2C116A0E0EAC}"/>
              </a:ext>
            </a:extLst>
          </p:cNvPr>
          <p:cNvGrpSpPr/>
          <p:nvPr/>
        </p:nvGrpSpPr>
        <p:grpSpPr>
          <a:xfrm>
            <a:off x="2724149" y="3755690"/>
            <a:ext cx="15663333" cy="8458200"/>
            <a:chOff x="2436812" y="2057400"/>
            <a:chExt cx="6896806" cy="37242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71BC74-85F8-36C7-F9B2-C91495F1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96DDFF-0FF3-59AB-D9BC-2084E912A58B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4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711A39-3BA9-8976-8319-39D5BC822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type variables hold directly their value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int, float, double, </a:t>
            </a:r>
            <a:br>
              <a:rPr lang="en-US" dirty="0"/>
            </a:br>
            <a:r>
              <a:rPr lang="en-US" dirty="0" err="1"/>
              <a:t>boolean</a:t>
            </a:r>
            <a:r>
              <a:rPr lang="en-US" dirty="0"/>
              <a:t>, char, …</a:t>
            </a:r>
          </a:p>
          <a:p>
            <a:r>
              <a:rPr lang="en-US" dirty="0"/>
              <a:t>Each variable has its </a:t>
            </a:r>
            <a:br>
              <a:rPr lang="en-US" dirty="0"/>
            </a:br>
            <a:r>
              <a:rPr lang="en-US" dirty="0"/>
              <a:t>own copy of the value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3382DF-FFA9-4BCE-0608-45149C09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22F7AB-C08C-C79A-9226-76D3569206E5}"/>
              </a:ext>
            </a:extLst>
          </p:cNvPr>
          <p:cNvSpPr/>
          <p:nvPr/>
        </p:nvSpPr>
        <p:spPr bwMode="auto">
          <a:xfrm>
            <a:off x="13106400" y="4472387"/>
            <a:ext cx="5391150" cy="7251807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3D0E57F-F3A9-E6BD-4C8D-80F011B26E90}"/>
              </a:ext>
            </a:extLst>
          </p:cNvPr>
          <p:cNvSpPr txBox="1">
            <a:spLocks/>
          </p:cNvSpPr>
          <p:nvPr/>
        </p:nvSpPr>
        <p:spPr>
          <a:xfrm>
            <a:off x="2822908" y="8067929"/>
            <a:ext cx="8922655" cy="293412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400" noProof="1"/>
              <a:t>int i = 20;</a:t>
            </a:r>
          </a:p>
          <a:p>
            <a:r>
              <a:rPr lang="en-US" sz="5400" noProof="1"/>
              <a:t>char ch = 'A';</a:t>
            </a:r>
          </a:p>
          <a:p>
            <a:r>
              <a:rPr lang="en-US" sz="5400" noProof="1"/>
              <a:t>boolean result = true;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880C4-CCC8-574D-10EE-EEA645B188C7}"/>
              </a:ext>
            </a:extLst>
          </p:cNvPr>
          <p:cNvSpPr/>
          <p:nvPr/>
        </p:nvSpPr>
        <p:spPr bwMode="auto">
          <a:xfrm>
            <a:off x="13279543" y="4624826"/>
            <a:ext cx="5008457" cy="139497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BDA13B-3353-15C0-6B55-FBB4398A3AEB}"/>
              </a:ext>
            </a:extLst>
          </p:cNvPr>
          <p:cNvSpPr/>
          <p:nvPr/>
        </p:nvSpPr>
        <p:spPr bwMode="auto">
          <a:xfrm>
            <a:off x="13279543" y="6857565"/>
            <a:ext cx="973221" cy="97322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  <a:endParaRPr lang="en-US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BC8D61-E742-8552-8EC8-70FFBBE6163B}"/>
              </a:ext>
            </a:extLst>
          </p:cNvPr>
          <p:cNvSpPr/>
          <p:nvPr/>
        </p:nvSpPr>
        <p:spPr bwMode="auto">
          <a:xfrm>
            <a:off x="13317532" y="8734877"/>
            <a:ext cx="973221" cy="97322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</a:t>
            </a:r>
            <a:endParaRPr lang="en-US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7B7D63-E97D-E1E8-1FA5-788268DF16D9}"/>
              </a:ext>
            </a:extLst>
          </p:cNvPr>
          <p:cNvSpPr/>
          <p:nvPr/>
        </p:nvSpPr>
        <p:spPr bwMode="auto">
          <a:xfrm>
            <a:off x="13286403" y="10612189"/>
            <a:ext cx="1866074" cy="97322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true</a:t>
            </a:r>
            <a:endParaRPr lang="en-US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2C9E8-4557-08CF-45BF-D6BBC86FFC84}"/>
              </a:ext>
            </a:extLst>
          </p:cNvPr>
          <p:cNvSpPr txBox="1"/>
          <p:nvPr/>
        </p:nvSpPr>
        <p:spPr>
          <a:xfrm>
            <a:off x="15712864" y="6900513"/>
            <a:ext cx="2430669" cy="9256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4400" b="1" dirty="0">
                <a:solidFill>
                  <a:srgbClr val="234465"/>
                </a:solidFill>
                <a:latin typeface="Calibri"/>
              </a:rPr>
              <a:t>(4 bytes)</a:t>
            </a:r>
            <a:endParaRPr lang="en-US" sz="4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90645-0947-8698-97F7-BFDE1F266065}"/>
              </a:ext>
            </a:extLst>
          </p:cNvPr>
          <p:cNvSpPr txBox="1"/>
          <p:nvPr/>
        </p:nvSpPr>
        <p:spPr>
          <a:xfrm>
            <a:off x="15712864" y="8752954"/>
            <a:ext cx="2430669" cy="9256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4400" b="1" dirty="0">
                <a:solidFill>
                  <a:srgbClr val="234465"/>
                </a:solidFill>
                <a:latin typeface="Calibri"/>
              </a:rPr>
              <a:t>(2 bytes)</a:t>
            </a:r>
            <a:endParaRPr lang="en-US" sz="4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72BE0-4353-DD68-0F03-BEB137B356E3}"/>
              </a:ext>
            </a:extLst>
          </p:cNvPr>
          <p:cNvSpPr txBox="1"/>
          <p:nvPr/>
        </p:nvSpPr>
        <p:spPr>
          <a:xfrm>
            <a:off x="15712864" y="10521998"/>
            <a:ext cx="2195586" cy="9256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4400" b="1" dirty="0">
                <a:solidFill>
                  <a:srgbClr val="234465"/>
                </a:solidFill>
                <a:latin typeface="Calibri"/>
              </a:rPr>
              <a:t>(1 byte)</a:t>
            </a:r>
            <a:endParaRPr lang="en-US" sz="4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54BF3F-E6B8-802A-7C17-DEB57F7FD4A7}"/>
              </a:ext>
            </a:extLst>
          </p:cNvPr>
          <p:cNvSpPr txBox="1"/>
          <p:nvPr/>
        </p:nvSpPr>
        <p:spPr>
          <a:xfrm>
            <a:off x="13200464" y="9665150"/>
            <a:ext cx="1826992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4800" b="1" dirty="0">
                <a:solidFill>
                  <a:srgbClr val="234465"/>
                </a:solidFill>
                <a:latin typeface="Calibri"/>
              </a:rPr>
              <a:t>result</a:t>
            </a:r>
            <a:endParaRPr lang="en-US" sz="4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23147-D48C-FD42-FE0D-7A7ED22B8AC0}"/>
              </a:ext>
            </a:extLst>
          </p:cNvPr>
          <p:cNvSpPr txBox="1"/>
          <p:nvPr/>
        </p:nvSpPr>
        <p:spPr>
          <a:xfrm>
            <a:off x="13267417" y="7787838"/>
            <a:ext cx="101194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4800" b="1" dirty="0" err="1">
                <a:solidFill>
                  <a:srgbClr val="234465"/>
                </a:solidFill>
                <a:latin typeface="Calibri"/>
              </a:rPr>
              <a:t>ch</a:t>
            </a:r>
            <a:endParaRPr lang="en-US" sz="4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BB953-A031-941F-9E4B-0868E29FC527}"/>
              </a:ext>
            </a:extLst>
          </p:cNvPr>
          <p:cNvSpPr txBox="1"/>
          <p:nvPr/>
        </p:nvSpPr>
        <p:spPr>
          <a:xfrm>
            <a:off x="13317532" y="5910526"/>
            <a:ext cx="930050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4800" b="1" dirty="0" err="1">
                <a:solidFill>
                  <a:srgbClr val="234465"/>
                </a:solidFill>
                <a:latin typeface="Calibri"/>
              </a:rPr>
              <a:t>i</a:t>
            </a:r>
            <a:endParaRPr lang="en-US" sz="4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2E5DA4-8872-4283-45D2-DFF6DE63A0B5}"/>
              </a:ext>
            </a:extLst>
          </p:cNvPr>
          <p:cNvSpPr txBox="1">
            <a:spLocks/>
          </p:cNvSpPr>
          <p:nvPr/>
        </p:nvSpPr>
        <p:spPr>
          <a:xfrm>
            <a:off x="16782229" y="11530492"/>
            <a:ext cx="586573" cy="4741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z="1600" smtClean="0"/>
              <a:pPr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173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5F1FD-797C-C93E-540E-49E8DE6F4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Reference type variables hold а reference</a:t>
            </a:r>
            <a:br>
              <a:rPr lang="en-US" sz="5400" dirty="0"/>
            </a:br>
            <a:r>
              <a:rPr lang="en-US" sz="5400" dirty="0"/>
              <a:t> (pointer / memory address) of the value itself</a:t>
            </a:r>
          </a:p>
          <a:p>
            <a:pPr marL="1600154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String, int[], char[], String[]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Two variables can reference the same object</a:t>
            </a:r>
          </a:p>
          <a:p>
            <a:pPr marL="1600154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Operations on both variables access / modify </a:t>
            </a:r>
            <a:br>
              <a:rPr lang="en-US" sz="5400" dirty="0"/>
            </a:br>
            <a:r>
              <a:rPr lang="en-US" sz="5400" dirty="0"/>
              <a:t>the same data</a:t>
            </a:r>
          </a:p>
          <a:p>
            <a:pPr>
              <a:lnSpc>
                <a:spcPct val="100000"/>
              </a:lnSpc>
            </a:pPr>
            <a:endParaRPr lang="en-US" sz="5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8F77B2-6886-309E-29FF-2952A975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DD449F5-4F63-7D51-28B7-ACA8DB6FEC55}"/>
              </a:ext>
            </a:extLst>
          </p:cNvPr>
          <p:cNvSpPr txBox="1">
            <a:spLocks/>
          </p:cNvSpPr>
          <p:nvPr/>
        </p:nvSpPr>
        <p:spPr>
          <a:xfrm>
            <a:off x="4994608" y="9230186"/>
            <a:ext cx="15807992" cy="389336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400" noProof="1"/>
              <a:t>int[] nums = {1,2,3};</a:t>
            </a:r>
          </a:p>
          <a:p>
            <a:r>
              <a:rPr lang="en-US" sz="5400" noProof="1"/>
              <a:t>int[] nums2 = nums;</a:t>
            </a:r>
          </a:p>
          <a:p>
            <a:r>
              <a:rPr lang="en-US" sz="5400" noProof="1"/>
              <a:t>nums2[0] = 0;</a:t>
            </a:r>
          </a:p>
          <a:p>
            <a:r>
              <a:rPr lang="en-US" sz="5400" noProof="1"/>
              <a:t>System.out.println(nums) </a:t>
            </a:r>
            <a:r>
              <a:rPr lang="en-US" sz="5400" noProof="1">
                <a:solidFill>
                  <a:schemeClr val="accent6">
                    <a:lumMod val="75000"/>
                  </a:schemeClr>
                </a:solidFill>
              </a:rPr>
              <a:t>// [0, 2, 3]</a:t>
            </a:r>
          </a:p>
        </p:txBody>
      </p:sp>
    </p:spTree>
    <p:extLst>
      <p:ext uri="{BB962C8B-B14F-4D97-AF65-F5344CB8AC3E}">
        <p14:creationId xmlns:p14="http://schemas.microsoft.com/office/powerpoint/2010/main" val="7322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9D24BB-901A-EF2E-11A7-C67AD7D5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E1C280F-2248-4C57-9B0E-E2A56AFC8B2C}"/>
              </a:ext>
            </a:extLst>
          </p:cNvPr>
          <p:cNvSpPr txBox="1">
            <a:spLocks/>
          </p:cNvSpPr>
          <p:nvPr/>
        </p:nvSpPr>
        <p:spPr>
          <a:xfrm>
            <a:off x="2261040" y="5287128"/>
            <a:ext cx="10438937" cy="581183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20;</a:t>
            </a:r>
          </a:p>
          <a:p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 = 'A';</a:t>
            </a:r>
          </a:p>
          <a:p>
            <a:r>
              <a:rPr lang="en-US" dirty="0" err="1"/>
              <a:t>boolean</a:t>
            </a:r>
            <a:r>
              <a:rPr lang="en-US" dirty="0"/>
              <a:t> result = true;</a:t>
            </a:r>
          </a:p>
          <a:p>
            <a:r>
              <a:rPr lang="en-US" dirty="0"/>
              <a:t>Object obj = 20;</a:t>
            </a:r>
          </a:p>
          <a:p>
            <a:r>
              <a:rPr lang="en-US" dirty="0"/>
              <a:t>String str = "Hello";</a:t>
            </a:r>
          </a:p>
          <a:p>
            <a:r>
              <a:rPr lang="en-US" dirty="0"/>
              <a:t>int[] </a:t>
            </a:r>
            <a:r>
              <a:rPr lang="en-US" dirty="0" err="1"/>
              <a:t>nums</a:t>
            </a:r>
            <a:r>
              <a:rPr lang="en-US" dirty="0"/>
              <a:t> ={ 1, 2, 3 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94E3D-B1CC-4AB5-D3BD-057C7FEBA62A}"/>
              </a:ext>
            </a:extLst>
          </p:cNvPr>
          <p:cNvSpPr/>
          <p:nvPr/>
        </p:nvSpPr>
        <p:spPr bwMode="auto">
          <a:xfrm>
            <a:off x="18387551" y="4541973"/>
            <a:ext cx="4859069" cy="8585975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F3AD9-5605-07DB-D822-A5DA53016520}"/>
              </a:ext>
            </a:extLst>
          </p:cNvPr>
          <p:cNvSpPr/>
          <p:nvPr/>
        </p:nvSpPr>
        <p:spPr bwMode="auto">
          <a:xfrm>
            <a:off x="18535313" y="4715945"/>
            <a:ext cx="4563544" cy="98492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HEAP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7F2BB5-72ED-5BF9-5887-F49FDB704A75}"/>
              </a:ext>
            </a:extLst>
          </p:cNvPr>
          <p:cNvSpPr/>
          <p:nvPr/>
        </p:nvSpPr>
        <p:spPr bwMode="auto">
          <a:xfrm>
            <a:off x="13496615" y="4541177"/>
            <a:ext cx="4859069" cy="8586817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3CE07-C9B8-BCD8-80D3-C1C52D02EE3D}"/>
              </a:ext>
            </a:extLst>
          </p:cNvPr>
          <p:cNvSpPr/>
          <p:nvPr/>
        </p:nvSpPr>
        <p:spPr bwMode="auto">
          <a:xfrm>
            <a:off x="13648500" y="4715945"/>
            <a:ext cx="4555298" cy="98492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45CCAA-182E-CD6B-B81C-88BF3C38807B}"/>
              </a:ext>
            </a:extLst>
          </p:cNvPr>
          <p:cNvGrpSpPr/>
          <p:nvPr/>
        </p:nvGrpSpPr>
        <p:grpSpPr>
          <a:xfrm>
            <a:off x="13619694" y="8212354"/>
            <a:ext cx="4117464" cy="1220276"/>
            <a:chOff x="5996279" y="3366257"/>
            <a:chExt cx="2548412" cy="75526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9275C1-9592-EA22-D81D-BBA2C26F01AC}"/>
                </a:ext>
              </a:extLst>
            </p:cNvPr>
            <p:cNvSpPr/>
            <p:nvPr/>
          </p:nvSpPr>
          <p:spPr bwMode="auto">
            <a:xfrm>
              <a:off x="61020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true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8F4BA-FA85-B35A-013A-CC83DBBDAE72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1366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800" b="1" dirty="0">
                  <a:solidFill>
                    <a:srgbClr val="234465"/>
                  </a:solidFill>
                  <a:latin typeface="Calibri"/>
                </a:rPr>
                <a:t>(1 byte)</a:t>
              </a:r>
              <a:endParaRPr lang="en-US" sz="28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E42D69-02D7-B01C-46EC-147A7B278394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5351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3200" b="1" dirty="0">
                  <a:solidFill>
                    <a:srgbClr val="234465"/>
                  </a:solidFill>
                  <a:latin typeface="Calibri"/>
                </a:rPr>
                <a:t>result</a:t>
              </a:r>
              <a:endParaRPr lang="en-US" sz="32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1CF8D8-65B9-19C4-B244-19D424A0B949}"/>
              </a:ext>
            </a:extLst>
          </p:cNvPr>
          <p:cNvGrpSpPr/>
          <p:nvPr/>
        </p:nvGrpSpPr>
        <p:grpSpPr>
          <a:xfrm>
            <a:off x="13686902" y="7059112"/>
            <a:ext cx="3969506" cy="1261973"/>
            <a:chOff x="6063486" y="2645154"/>
            <a:chExt cx="2456837" cy="7810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2B9507-E3EC-6803-469F-332E38147243}"/>
                </a:ext>
              </a:extLst>
            </p:cNvPr>
            <p:cNvSpPr/>
            <p:nvPr/>
          </p:nvSpPr>
          <p:spPr bwMode="auto">
            <a:xfrm>
              <a:off x="61026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A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42E8F5-264F-74E3-3FAC-89AA4D9645AF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1366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800" b="1" dirty="0">
                  <a:solidFill>
                    <a:srgbClr val="234465"/>
                  </a:solidFill>
                  <a:latin typeface="Calibri"/>
                </a:rPr>
                <a:t>(2 bytes)</a:t>
              </a:r>
              <a:endParaRPr lang="en-US" sz="28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235546-9C92-53D6-D771-7B6D35A5FB2B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5351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3200" b="1" noProof="1">
                  <a:solidFill>
                    <a:srgbClr val="234465"/>
                  </a:solidFill>
                  <a:latin typeface="Calibri"/>
                </a:rPr>
                <a:t>ch</a:t>
              </a:r>
              <a:endParaRPr lang="en-GB" sz="2800" b="1" noProof="1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F2B824-47D7-0CA3-7B42-DBCB53C9C50D}"/>
              </a:ext>
            </a:extLst>
          </p:cNvPr>
          <p:cNvGrpSpPr/>
          <p:nvPr/>
        </p:nvGrpSpPr>
        <p:grpSpPr>
          <a:xfrm>
            <a:off x="13667221" y="5910201"/>
            <a:ext cx="4001301" cy="1257642"/>
            <a:chOff x="6043807" y="1941579"/>
            <a:chExt cx="2476516" cy="77838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209B52-F0D6-249E-12BA-32DF43CC3BCA}"/>
                </a:ext>
              </a:extLst>
            </p:cNvPr>
            <p:cNvSpPr/>
            <p:nvPr/>
          </p:nvSpPr>
          <p:spPr bwMode="auto">
            <a:xfrm>
              <a:off x="61090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20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CAEB69-5F2E-4C25-5181-94C5E1F516D5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1366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800" b="1" dirty="0">
                  <a:solidFill>
                    <a:srgbClr val="234465"/>
                  </a:solidFill>
                  <a:latin typeface="Calibri"/>
                </a:rPr>
                <a:t>(4 bytes)</a:t>
              </a:r>
              <a:endParaRPr lang="en-US" sz="28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F8CF9D-8E2F-1662-A1E7-9FF76EE07070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5351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3200" b="1" dirty="0" err="1">
                  <a:solidFill>
                    <a:srgbClr val="234465"/>
                  </a:solidFill>
                  <a:latin typeface="Calibri"/>
                </a:rPr>
                <a:t>i</a:t>
              </a:r>
              <a:endParaRPr lang="en-US" sz="28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5B9C58-0D5B-3077-A0A1-BA1CE3A5D365}"/>
              </a:ext>
            </a:extLst>
          </p:cNvPr>
          <p:cNvGrpSpPr/>
          <p:nvPr/>
        </p:nvGrpSpPr>
        <p:grpSpPr>
          <a:xfrm>
            <a:off x="13464748" y="9323899"/>
            <a:ext cx="8778353" cy="1256144"/>
            <a:chOff x="5841332" y="4069832"/>
            <a:chExt cx="5433165" cy="7774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8967C7-7E38-2D0F-9997-8D91165C6A0F}"/>
                </a:ext>
              </a:extLst>
            </p:cNvPr>
            <p:cNvSpPr/>
            <p:nvPr/>
          </p:nvSpPr>
          <p:spPr bwMode="auto">
            <a:xfrm>
              <a:off x="61024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int32@7cdaf2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090467-C3B2-6B99-8C61-BC64F615B4B2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5351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3200" b="1" noProof="1">
                  <a:solidFill>
                    <a:srgbClr val="234465"/>
                  </a:solidFill>
                  <a:latin typeface="Calibri"/>
                </a:rPr>
                <a:t>obj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1D427B-BCA5-ABC2-4838-ACA24DC9892C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20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5" name="Right Arrow 7">
              <a:extLst>
                <a:ext uri="{FF2B5EF4-FFF2-40B4-BE49-F238E27FC236}">
                  <a16:creationId xmlns:a16="http://schemas.microsoft.com/office/drawing/2014/main" id="{6D83E400-60CB-B5B4-69E1-E3EB8CCF4362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4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DBC63B-80F7-4943-07A2-3F3374BB704E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136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800" b="1" dirty="0">
                  <a:solidFill>
                    <a:srgbClr val="234465"/>
                  </a:solidFill>
                  <a:latin typeface="Calibri"/>
                </a:rPr>
                <a:t>4 bytes</a:t>
              </a:r>
              <a:endParaRPr lang="en-US" sz="28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68F028-F3CC-33C3-D056-F954AC4419A9}"/>
              </a:ext>
            </a:extLst>
          </p:cNvPr>
          <p:cNvGrpSpPr/>
          <p:nvPr/>
        </p:nvGrpSpPr>
        <p:grpSpPr>
          <a:xfrm>
            <a:off x="13442019" y="10471312"/>
            <a:ext cx="9055245" cy="1198368"/>
            <a:chOff x="5818603" y="4743162"/>
            <a:chExt cx="5604541" cy="74170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B81077-DBB0-8841-C075-683CE6EF426A}"/>
                </a:ext>
              </a:extLst>
            </p:cNvPr>
            <p:cNvSpPr/>
            <p:nvPr/>
          </p:nvSpPr>
          <p:spPr bwMode="auto">
            <a:xfrm>
              <a:off x="61071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String@123xza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C79BD9-5715-EE10-A211-BA59C0EF2324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5351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3200" b="1" dirty="0">
                  <a:solidFill>
                    <a:srgbClr val="234465"/>
                  </a:solidFill>
                  <a:latin typeface="Calibri"/>
                </a:rPr>
                <a:t>str</a:t>
              </a:r>
              <a:endParaRPr lang="en-US" sz="32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30" name="Right Arrow 7">
              <a:extLst>
                <a:ext uri="{FF2B5EF4-FFF2-40B4-BE49-F238E27FC236}">
                  <a16:creationId xmlns:a16="http://schemas.microsoft.com/office/drawing/2014/main" id="{0DACC05A-76D0-7A71-31D9-B5C08FA040EB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4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404590-0431-5D43-7D4C-606E4416F122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Hello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F99FDA-5C2F-A4DD-9900-8762E7B2279B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136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800" b="1" dirty="0">
                  <a:solidFill>
                    <a:srgbClr val="234465"/>
                  </a:solidFill>
                  <a:latin typeface="Calibri"/>
                </a:rPr>
                <a:t>String</a:t>
              </a:r>
              <a:endParaRPr lang="en-US" sz="28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884BE8-BC30-5D2C-1DA2-517E23B88477}"/>
              </a:ext>
            </a:extLst>
          </p:cNvPr>
          <p:cNvGrpSpPr/>
          <p:nvPr/>
        </p:nvGrpSpPr>
        <p:grpSpPr>
          <a:xfrm>
            <a:off x="13540510" y="11560950"/>
            <a:ext cx="9512652" cy="1195865"/>
            <a:chOff x="5917094" y="5437467"/>
            <a:chExt cx="5887643" cy="7401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5D266F-3360-A935-40F2-324A7FFE3F58}"/>
                </a:ext>
              </a:extLst>
            </p:cNvPr>
            <p:cNvSpPr/>
            <p:nvPr/>
          </p:nvSpPr>
          <p:spPr bwMode="auto">
            <a:xfrm>
              <a:off x="61049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int[]@d11190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3E6C86-614E-28B5-4B32-CD09B7852B66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5351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3200" b="1" dirty="0" err="1">
                  <a:solidFill>
                    <a:srgbClr val="234465"/>
                  </a:solidFill>
                  <a:latin typeface="Calibri"/>
                </a:rPr>
                <a:t>nums</a:t>
              </a:r>
              <a:endParaRPr lang="en-US" sz="32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36" name="Right Arrow 7">
              <a:extLst>
                <a:ext uri="{FF2B5EF4-FFF2-40B4-BE49-F238E27FC236}">
                  <a16:creationId xmlns:a16="http://schemas.microsoft.com/office/drawing/2014/main" id="{144F819C-3580-E517-9DAF-C5F0DA40A116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4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A1219B-6146-C7D0-41A3-7A80E4D57ABD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1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C77F19-42D2-E203-BAD5-1D2D664D8CFD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0716E6-102D-71BD-F237-35A5958516EE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3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ABA15F5-03DD-B10C-3BCB-94D87A507B3E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136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800" b="1" dirty="0">
                  <a:solidFill>
                    <a:srgbClr val="234465"/>
                  </a:solidFill>
                  <a:latin typeface="Calibri"/>
                </a:rPr>
                <a:t>byte []</a:t>
              </a:r>
              <a:endParaRPr lang="en-US" sz="28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sp>
        <p:nvSpPr>
          <p:cNvPr id="41" name="Slide Number">
            <a:extLst>
              <a:ext uri="{FF2B5EF4-FFF2-40B4-BE49-F238E27FC236}">
                <a16:creationId xmlns:a16="http://schemas.microsoft.com/office/drawing/2014/main" id="{F216830B-F666-0E3E-B60E-32F519440BC3}"/>
              </a:ext>
            </a:extLst>
          </p:cNvPr>
          <p:cNvSpPr txBox="1">
            <a:spLocks/>
          </p:cNvSpPr>
          <p:nvPr/>
        </p:nvSpPr>
        <p:spPr>
          <a:xfrm>
            <a:off x="21417001" y="12648086"/>
            <a:ext cx="593630" cy="479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z="1600" smtClean="0"/>
              <a:pPr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58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6D3F3F3C-EE2F-A398-77AE-0466DFB1D0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41397" y="4752569"/>
            <a:ext cx="10774826" cy="80663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Stack:</a:t>
            </a:r>
          </a:p>
          <a:p>
            <a:pPr marL="685800" indent="-685800">
              <a:buFontTx/>
              <a:buChar char="-"/>
            </a:pPr>
            <a:r>
              <a:rPr lang="en-US" dirty="0"/>
              <a:t>static memory allocation</a:t>
            </a:r>
          </a:p>
          <a:p>
            <a:pPr marL="685800" indent="-685800">
              <a:buFontTx/>
              <a:buChar char="-"/>
            </a:pPr>
            <a:r>
              <a:rPr lang="en-US" dirty="0"/>
              <a:t>deals with function/method call management.</a:t>
            </a:r>
          </a:p>
          <a:p>
            <a:pPr marL="685800" indent="-685800">
              <a:buFontTx/>
              <a:buChar char="-"/>
            </a:pPr>
            <a:r>
              <a:rPr lang="en-US" dirty="0"/>
              <a:t>limited size</a:t>
            </a:r>
          </a:p>
          <a:p>
            <a:r>
              <a:rPr lang="en-US" dirty="0"/>
              <a:t>Heap: </a:t>
            </a:r>
          </a:p>
          <a:p>
            <a:pPr marL="685800" indent="-685800">
              <a:buFontTx/>
              <a:buChar char="-"/>
            </a:pPr>
            <a:r>
              <a:rPr lang="en-US" dirty="0"/>
              <a:t>dynamic memory allocation</a:t>
            </a:r>
          </a:p>
          <a:p>
            <a:pPr marL="685800" indent="-685800">
              <a:buFontTx/>
              <a:buChar char="-"/>
            </a:pPr>
            <a:r>
              <a:rPr lang="en-US" dirty="0"/>
              <a:t>objects are allocated</a:t>
            </a:r>
          </a:p>
          <a:p>
            <a:pPr marL="685800" indent="-685800">
              <a:buFontTx/>
              <a:buChar char="-"/>
            </a:pPr>
            <a:r>
              <a:rPr lang="en-US" dirty="0"/>
              <a:t>limited only by the size of the addressable memory</a:t>
            </a:r>
          </a:p>
          <a:p>
            <a:pPr marL="685800" indent="-685800">
              <a:buFontTx/>
              <a:buChar char="-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9D24BB-901A-EF2E-11A7-C67AD7D5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Heap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94E3D-B1CC-4AB5-D3BD-057C7FEBA62A}"/>
              </a:ext>
            </a:extLst>
          </p:cNvPr>
          <p:cNvSpPr/>
          <p:nvPr/>
        </p:nvSpPr>
        <p:spPr bwMode="auto">
          <a:xfrm>
            <a:off x="7332137" y="3017973"/>
            <a:ext cx="4859069" cy="8585975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F3AD9-5605-07DB-D822-A5DA53016520}"/>
              </a:ext>
            </a:extLst>
          </p:cNvPr>
          <p:cNvSpPr/>
          <p:nvPr/>
        </p:nvSpPr>
        <p:spPr bwMode="auto">
          <a:xfrm>
            <a:off x="7479899" y="3191945"/>
            <a:ext cx="4563544" cy="98492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HEAP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7F2BB5-72ED-5BF9-5887-F49FDB704A75}"/>
              </a:ext>
            </a:extLst>
          </p:cNvPr>
          <p:cNvSpPr/>
          <p:nvPr/>
        </p:nvSpPr>
        <p:spPr bwMode="auto">
          <a:xfrm>
            <a:off x="2441201" y="3017177"/>
            <a:ext cx="4859069" cy="8586817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3CE07-C9B8-BCD8-80D3-C1C52D02EE3D}"/>
              </a:ext>
            </a:extLst>
          </p:cNvPr>
          <p:cNvSpPr/>
          <p:nvPr/>
        </p:nvSpPr>
        <p:spPr bwMode="auto">
          <a:xfrm>
            <a:off x="2593086" y="3191945"/>
            <a:ext cx="4555298" cy="98492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45CCAA-182E-CD6B-B81C-88BF3C38807B}"/>
              </a:ext>
            </a:extLst>
          </p:cNvPr>
          <p:cNvGrpSpPr/>
          <p:nvPr/>
        </p:nvGrpSpPr>
        <p:grpSpPr>
          <a:xfrm>
            <a:off x="2564280" y="6688354"/>
            <a:ext cx="4117464" cy="1220276"/>
            <a:chOff x="5996279" y="3366257"/>
            <a:chExt cx="2548412" cy="75526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9275C1-9592-EA22-D81D-BBA2C26F01AC}"/>
                </a:ext>
              </a:extLst>
            </p:cNvPr>
            <p:cNvSpPr/>
            <p:nvPr/>
          </p:nvSpPr>
          <p:spPr bwMode="auto">
            <a:xfrm>
              <a:off x="61020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true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8F4BA-FA85-B35A-013A-CC83DBBDAE72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1366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800" b="1" dirty="0">
                  <a:solidFill>
                    <a:srgbClr val="234465"/>
                  </a:solidFill>
                  <a:latin typeface="Calibri"/>
                </a:rPr>
                <a:t>(1 byte)</a:t>
              </a:r>
              <a:endParaRPr lang="en-US" sz="28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E42D69-02D7-B01C-46EC-147A7B278394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5351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3200" b="1" dirty="0">
                  <a:solidFill>
                    <a:srgbClr val="234465"/>
                  </a:solidFill>
                  <a:latin typeface="Calibri"/>
                </a:rPr>
                <a:t>result</a:t>
              </a:r>
              <a:endParaRPr lang="en-US" sz="32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1CF8D8-65B9-19C4-B244-19D424A0B949}"/>
              </a:ext>
            </a:extLst>
          </p:cNvPr>
          <p:cNvGrpSpPr/>
          <p:nvPr/>
        </p:nvGrpSpPr>
        <p:grpSpPr>
          <a:xfrm>
            <a:off x="2631488" y="5535112"/>
            <a:ext cx="3969506" cy="1261973"/>
            <a:chOff x="6063486" y="2645154"/>
            <a:chExt cx="2456837" cy="7810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2B9507-E3EC-6803-469F-332E38147243}"/>
                </a:ext>
              </a:extLst>
            </p:cNvPr>
            <p:cNvSpPr/>
            <p:nvPr/>
          </p:nvSpPr>
          <p:spPr bwMode="auto">
            <a:xfrm>
              <a:off x="61026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A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42E8F5-264F-74E3-3FAC-89AA4D9645AF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1366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800" b="1" dirty="0">
                  <a:solidFill>
                    <a:srgbClr val="234465"/>
                  </a:solidFill>
                  <a:latin typeface="Calibri"/>
                </a:rPr>
                <a:t>(2 bytes)</a:t>
              </a:r>
              <a:endParaRPr lang="en-US" sz="28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235546-9C92-53D6-D771-7B6D35A5FB2B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5351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3200" b="1" noProof="1">
                  <a:solidFill>
                    <a:srgbClr val="234465"/>
                  </a:solidFill>
                  <a:latin typeface="Calibri"/>
                </a:rPr>
                <a:t>ch</a:t>
              </a:r>
              <a:endParaRPr lang="en-GB" sz="2800" b="1" noProof="1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F2B824-47D7-0CA3-7B42-DBCB53C9C50D}"/>
              </a:ext>
            </a:extLst>
          </p:cNvPr>
          <p:cNvGrpSpPr/>
          <p:nvPr/>
        </p:nvGrpSpPr>
        <p:grpSpPr>
          <a:xfrm>
            <a:off x="2611807" y="4386201"/>
            <a:ext cx="4001301" cy="1257642"/>
            <a:chOff x="6043807" y="1941579"/>
            <a:chExt cx="2476516" cy="77838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209B52-F0D6-249E-12BA-32DF43CC3BCA}"/>
                </a:ext>
              </a:extLst>
            </p:cNvPr>
            <p:cNvSpPr/>
            <p:nvPr/>
          </p:nvSpPr>
          <p:spPr bwMode="auto">
            <a:xfrm>
              <a:off x="61090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20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CAEB69-5F2E-4C25-5181-94C5E1F516D5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1366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800" b="1" dirty="0">
                  <a:solidFill>
                    <a:srgbClr val="234465"/>
                  </a:solidFill>
                  <a:latin typeface="Calibri"/>
                </a:rPr>
                <a:t>(4 bytes)</a:t>
              </a:r>
              <a:endParaRPr lang="en-US" sz="28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F8CF9D-8E2F-1662-A1E7-9FF76EE07070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5351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3200" b="1" dirty="0" err="1">
                  <a:solidFill>
                    <a:srgbClr val="234465"/>
                  </a:solidFill>
                  <a:latin typeface="Calibri"/>
                </a:rPr>
                <a:t>i</a:t>
              </a:r>
              <a:endParaRPr lang="en-US" sz="28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5B9C58-0D5B-3077-A0A1-BA1CE3A5D365}"/>
              </a:ext>
            </a:extLst>
          </p:cNvPr>
          <p:cNvGrpSpPr/>
          <p:nvPr/>
        </p:nvGrpSpPr>
        <p:grpSpPr>
          <a:xfrm>
            <a:off x="2409334" y="7799899"/>
            <a:ext cx="8778353" cy="1256144"/>
            <a:chOff x="5841332" y="4069832"/>
            <a:chExt cx="5433165" cy="7774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8967C7-7E38-2D0F-9997-8D91165C6A0F}"/>
                </a:ext>
              </a:extLst>
            </p:cNvPr>
            <p:cNvSpPr/>
            <p:nvPr/>
          </p:nvSpPr>
          <p:spPr bwMode="auto">
            <a:xfrm>
              <a:off x="61024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int32@7cdaf2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090467-C3B2-6B99-8C61-BC64F615B4B2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5351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3200" b="1" noProof="1">
                  <a:solidFill>
                    <a:srgbClr val="234465"/>
                  </a:solidFill>
                  <a:latin typeface="Calibri"/>
                </a:rPr>
                <a:t>obj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1D427B-BCA5-ABC2-4838-ACA24DC9892C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20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5" name="Right Arrow 7">
              <a:extLst>
                <a:ext uri="{FF2B5EF4-FFF2-40B4-BE49-F238E27FC236}">
                  <a16:creationId xmlns:a16="http://schemas.microsoft.com/office/drawing/2014/main" id="{6D83E400-60CB-B5B4-69E1-E3EB8CCF4362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4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DBC63B-80F7-4943-07A2-3F3374BB704E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136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800" b="1" dirty="0">
                  <a:solidFill>
                    <a:srgbClr val="234465"/>
                  </a:solidFill>
                  <a:latin typeface="Calibri"/>
                </a:rPr>
                <a:t>4 bytes</a:t>
              </a:r>
              <a:endParaRPr lang="en-US" sz="28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68F028-F3CC-33C3-D056-F954AC4419A9}"/>
              </a:ext>
            </a:extLst>
          </p:cNvPr>
          <p:cNvGrpSpPr/>
          <p:nvPr/>
        </p:nvGrpSpPr>
        <p:grpSpPr>
          <a:xfrm>
            <a:off x="2386605" y="8947312"/>
            <a:ext cx="9055245" cy="1198368"/>
            <a:chOff x="5818603" y="4743162"/>
            <a:chExt cx="5604541" cy="74170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B81077-DBB0-8841-C075-683CE6EF426A}"/>
                </a:ext>
              </a:extLst>
            </p:cNvPr>
            <p:cNvSpPr/>
            <p:nvPr/>
          </p:nvSpPr>
          <p:spPr bwMode="auto">
            <a:xfrm>
              <a:off x="61071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String@123xza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C79BD9-5715-EE10-A211-BA59C0EF2324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5351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3200" b="1" dirty="0">
                  <a:solidFill>
                    <a:srgbClr val="234465"/>
                  </a:solidFill>
                  <a:latin typeface="Calibri"/>
                </a:rPr>
                <a:t>str</a:t>
              </a:r>
              <a:endParaRPr lang="en-US" sz="32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30" name="Right Arrow 7">
              <a:extLst>
                <a:ext uri="{FF2B5EF4-FFF2-40B4-BE49-F238E27FC236}">
                  <a16:creationId xmlns:a16="http://schemas.microsoft.com/office/drawing/2014/main" id="{0DACC05A-76D0-7A71-31D9-B5C08FA040EB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4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404590-0431-5D43-7D4C-606E4416F122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Hello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F99FDA-5C2F-A4DD-9900-8762E7B2279B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136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800" b="1" dirty="0">
                  <a:solidFill>
                    <a:srgbClr val="234465"/>
                  </a:solidFill>
                  <a:latin typeface="Calibri"/>
                </a:rPr>
                <a:t>String</a:t>
              </a:r>
              <a:endParaRPr lang="en-US" sz="28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884BE8-BC30-5D2C-1DA2-517E23B88477}"/>
              </a:ext>
            </a:extLst>
          </p:cNvPr>
          <p:cNvGrpSpPr/>
          <p:nvPr/>
        </p:nvGrpSpPr>
        <p:grpSpPr>
          <a:xfrm>
            <a:off x="2485096" y="10036950"/>
            <a:ext cx="9512652" cy="1195865"/>
            <a:chOff x="5917094" y="5437467"/>
            <a:chExt cx="5887643" cy="7401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5D266F-3360-A935-40F2-324A7FFE3F58}"/>
                </a:ext>
              </a:extLst>
            </p:cNvPr>
            <p:cNvSpPr/>
            <p:nvPr/>
          </p:nvSpPr>
          <p:spPr bwMode="auto">
            <a:xfrm>
              <a:off x="61049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int[]@d11190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3E6C86-614E-28B5-4B32-CD09B7852B66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5351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3200" b="1" dirty="0" err="1">
                  <a:solidFill>
                    <a:srgbClr val="234465"/>
                  </a:solidFill>
                  <a:latin typeface="Calibri"/>
                </a:rPr>
                <a:t>nums</a:t>
              </a:r>
              <a:endParaRPr lang="en-US" sz="32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36" name="Right Arrow 7">
              <a:extLst>
                <a:ext uri="{FF2B5EF4-FFF2-40B4-BE49-F238E27FC236}">
                  <a16:creationId xmlns:a16="http://schemas.microsoft.com/office/drawing/2014/main" id="{144F819C-3580-E517-9DAF-C5F0DA40A116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4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A1219B-6146-C7D0-41A3-7A80E4D57ABD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1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C77F19-42D2-E203-BAD5-1D2D664D8CFD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0716E6-102D-71BD-F237-35A5958516EE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3</a:t>
              </a:r>
              <a:endPara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ABA15F5-03DD-B10C-3BCB-94D87A507B3E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136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800" b="1" dirty="0">
                  <a:solidFill>
                    <a:srgbClr val="234465"/>
                  </a:solidFill>
                  <a:latin typeface="Calibri"/>
                </a:rPr>
                <a:t>byte []</a:t>
              </a:r>
              <a:endParaRPr lang="en-US" sz="28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sp>
        <p:nvSpPr>
          <p:cNvPr id="41" name="Slide Number">
            <a:extLst>
              <a:ext uri="{FF2B5EF4-FFF2-40B4-BE49-F238E27FC236}">
                <a16:creationId xmlns:a16="http://schemas.microsoft.com/office/drawing/2014/main" id="{F216830B-F666-0E3E-B60E-32F519440BC3}"/>
              </a:ext>
            </a:extLst>
          </p:cNvPr>
          <p:cNvSpPr txBox="1">
            <a:spLocks/>
          </p:cNvSpPr>
          <p:nvPr/>
        </p:nvSpPr>
        <p:spPr>
          <a:xfrm>
            <a:off x="10361587" y="11124086"/>
            <a:ext cx="593630" cy="479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z="1600" smtClean="0"/>
              <a:pPr/>
              <a:t>15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436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72F95-E92F-3D0E-1CCA-2CE6CB7E9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9600" dirty="0"/>
              <a:t>Fields &amp;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23CC0-95A7-A6D7-128B-963F74023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669CE-DB8A-E859-A15D-C65D2AF38A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US" dirty="0"/>
              <a:t>Class Members</a:t>
            </a:r>
          </a:p>
        </p:txBody>
      </p:sp>
    </p:spTree>
    <p:extLst>
      <p:ext uri="{BB962C8B-B14F-4D97-AF65-F5344CB8AC3E}">
        <p14:creationId xmlns:p14="http://schemas.microsoft.com/office/powerpoint/2010/main" val="190556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88BD3-7E95-BCB0-EEB5-E0BF489D9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fields have access modifiers, type, and name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F6A469-E3A0-B1C1-6141-3DA8E113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9CCFD2E-5BB3-96D3-3559-E0CC4DEA9CB7}"/>
              </a:ext>
            </a:extLst>
          </p:cNvPr>
          <p:cNvSpPr txBox="1">
            <a:spLocks/>
          </p:cNvSpPr>
          <p:nvPr/>
        </p:nvSpPr>
        <p:spPr>
          <a:xfrm>
            <a:off x="4575086" y="5414456"/>
            <a:ext cx="12049214" cy="581183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400" dirty="0"/>
              <a:t>public class Car {</a:t>
            </a:r>
          </a:p>
          <a:p>
            <a:r>
              <a:rPr lang="en-US" sz="5400" dirty="0"/>
              <a:t>  private String brand;</a:t>
            </a:r>
          </a:p>
          <a:p>
            <a:r>
              <a:rPr lang="en-US" sz="5400" dirty="0"/>
              <a:t>  private int year;</a:t>
            </a:r>
          </a:p>
          <a:p>
            <a:r>
              <a:rPr lang="en-US" sz="5400" dirty="0"/>
              <a:t>  public Person owner;</a:t>
            </a:r>
          </a:p>
          <a:p>
            <a:r>
              <a:rPr lang="en-US" sz="5400" dirty="0"/>
              <a:t>  …</a:t>
            </a:r>
          </a:p>
          <a:p>
            <a:r>
              <a:rPr lang="en-US" sz="5400" dirty="0"/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B7DF5DFB-3777-DF5D-8803-45640DBAA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744" y="9651037"/>
            <a:ext cx="5438533" cy="1386067"/>
          </a:xfrm>
          <a:prstGeom prst="wedgeRoundRectCallout">
            <a:avLst>
              <a:gd name="adj1" fmla="val -49290"/>
              <a:gd name="adj2" fmla="val -1939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can be of any type</a:t>
            </a:r>
            <a:endParaRPr lang="en-US" sz="4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B1EBDB29-3204-7C79-5B82-ED9BD1A65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438" y="5429069"/>
            <a:ext cx="1863536" cy="881159"/>
          </a:xfrm>
          <a:prstGeom prst="wedgeRoundRectCallout">
            <a:avLst>
              <a:gd name="adj1" fmla="val -74776"/>
              <a:gd name="adj2" fmla="val 7069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</a:t>
            </a:r>
            <a:endParaRPr lang="en-US" sz="4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93E7060F-E0DC-340A-5938-145201168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8320373"/>
            <a:ext cx="4286058" cy="1189840"/>
          </a:xfrm>
          <a:prstGeom prst="wedgeRoundRectCallout">
            <a:avLst>
              <a:gd name="adj1" fmla="val 61670"/>
              <a:gd name="adj2" fmla="val -366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access modifier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DC459513-62C8-D078-4628-1A29C47E7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5011" y="7314858"/>
            <a:ext cx="1863536" cy="881159"/>
          </a:xfrm>
          <a:prstGeom prst="wedgeRoundRectCallout">
            <a:avLst>
              <a:gd name="adj1" fmla="val -68388"/>
              <a:gd name="adj2" fmla="val -4508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name</a:t>
            </a:r>
            <a:endParaRPr lang="en-US" sz="4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89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0D9381-6854-9876-321D-C59875224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and class members have modifiers</a:t>
            </a:r>
          </a:p>
          <a:p>
            <a:r>
              <a:rPr lang="en-US" dirty="0"/>
              <a:t>Modifiers define visibility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2220D0-BE16-C36B-4DD1-66A7805C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3F9D3A2-4A02-548B-271B-5C8046822D7F}"/>
              </a:ext>
            </a:extLst>
          </p:cNvPr>
          <p:cNvSpPr txBox="1">
            <a:spLocks/>
          </p:cNvSpPr>
          <p:nvPr/>
        </p:nvSpPr>
        <p:spPr>
          <a:xfrm>
            <a:off x="5130744" y="6556237"/>
            <a:ext cx="10414055" cy="389336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public class Car {</a:t>
            </a:r>
          </a:p>
          <a:p>
            <a:r>
              <a:rPr lang="en-US" dirty="0"/>
              <a:t>  private String brand;</a:t>
            </a:r>
          </a:p>
          <a:p>
            <a:r>
              <a:rPr lang="en-US" dirty="0"/>
              <a:t>  private String model;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4E6AF48D-8F2F-9E2B-85DB-3D71CEB3D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599" y="5464924"/>
            <a:ext cx="4668741" cy="834347"/>
          </a:xfrm>
          <a:prstGeom prst="wedgeRoundRectCallout">
            <a:avLst>
              <a:gd name="adj1" fmla="val -56509"/>
              <a:gd name="adj2" fmla="val 41184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modifier</a:t>
            </a:r>
            <a:endParaRPr lang="en-US" sz="4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EA1E1BE-8224-3CE4-262D-882CBA1EA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571" y="8502917"/>
            <a:ext cx="2890920" cy="1450587"/>
          </a:xfrm>
          <a:prstGeom prst="wedgeRoundRectCallout">
            <a:avLst>
              <a:gd name="adj1" fmla="val 59078"/>
              <a:gd name="adj2" fmla="val -207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Member modifier</a:t>
            </a:r>
            <a:endParaRPr lang="en-US" sz="4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4CD9C91-677D-2CC9-5F19-B99E6FB7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1421" y="7740896"/>
            <a:ext cx="5617573" cy="1887197"/>
          </a:xfrm>
          <a:prstGeom prst="wedgeRoundRectCallout">
            <a:avLst>
              <a:gd name="adj1" fmla="val -57504"/>
              <a:gd name="adj2" fmla="val -20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should always be private!</a:t>
            </a:r>
            <a:endParaRPr lang="en-US" sz="4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6902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C59928-B5D3-C93E-50A2-A9920CE7D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 code that manipulate state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487CE-DD69-0B47-C2DB-EFD14124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066A752-FEDD-A088-7D16-0E03B3861334}"/>
              </a:ext>
            </a:extLst>
          </p:cNvPr>
          <p:cNvSpPr txBox="1">
            <a:spLocks/>
          </p:cNvSpPr>
          <p:nvPr/>
        </p:nvSpPr>
        <p:spPr>
          <a:xfrm>
            <a:off x="3184573" y="4781891"/>
            <a:ext cx="15832500" cy="677107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class Car {</a:t>
            </a:r>
          </a:p>
          <a:p>
            <a:r>
              <a:rPr lang="en-US" dirty="0"/>
              <a:t>  private int speed;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GB" dirty="0"/>
              <a:t>public </a:t>
            </a:r>
            <a:r>
              <a:rPr lang="en-US" dirty="0"/>
              <a:t>void </a:t>
            </a:r>
            <a:r>
              <a:rPr lang="en-US" dirty="0" err="1"/>
              <a:t>increaseSpeed</a:t>
            </a:r>
            <a:r>
              <a:rPr lang="en-US" dirty="0"/>
              <a:t>(int value) {</a:t>
            </a:r>
            <a:endParaRPr lang="bg-BG" dirty="0"/>
          </a:p>
          <a:p>
            <a:r>
              <a:rPr lang="bg-BG" dirty="0"/>
              <a:t>    </a:t>
            </a:r>
            <a:r>
              <a:rPr lang="en-US" dirty="0"/>
              <a:t>speed</a:t>
            </a:r>
            <a:r>
              <a:rPr lang="bg-BG" dirty="0"/>
              <a:t> </a:t>
            </a:r>
            <a:r>
              <a:rPr lang="en-US" dirty="0"/>
              <a:t>+= value;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0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Defining Classes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Fields and Methods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Constructors, this keyword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7DA14-CFD2-E565-DAF1-BF2A627A5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2933700"/>
            <a:ext cx="21020168" cy="9769478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Used to create accessors and mutators </a:t>
            </a:r>
            <a:br>
              <a:rPr lang="en-US" dirty="0"/>
            </a:br>
            <a:r>
              <a:rPr lang="en-US" dirty="0"/>
              <a:t>(getters and setters)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4BDC1A-F2BF-EF89-0864-CF26BFBB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&amp; Setters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8E4B41C-747E-0C46-DF8F-15658C4A4694}"/>
              </a:ext>
            </a:extLst>
          </p:cNvPr>
          <p:cNvSpPr txBox="1">
            <a:spLocks/>
          </p:cNvSpPr>
          <p:nvPr/>
        </p:nvSpPr>
        <p:spPr>
          <a:xfrm>
            <a:off x="2845049" y="4875846"/>
            <a:ext cx="17995651" cy="81099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4400" dirty="0"/>
              <a:t>class Car {</a:t>
            </a:r>
          </a:p>
          <a:p>
            <a:r>
              <a:rPr lang="en-US" sz="4400" dirty="0"/>
              <a:t>  private int </a:t>
            </a:r>
            <a:r>
              <a:rPr lang="en-US" sz="4400" dirty="0" err="1"/>
              <a:t>horsePower</a:t>
            </a:r>
            <a:r>
              <a:rPr lang="en-US" sz="4400" dirty="0"/>
              <a:t>;</a:t>
            </a:r>
          </a:p>
          <a:p>
            <a:r>
              <a:rPr lang="en-US" sz="4400" dirty="0"/>
              <a:t>  public int </a:t>
            </a:r>
            <a:r>
              <a:rPr lang="en-US" sz="4400" dirty="0" err="1"/>
              <a:t>getHorsePower</a:t>
            </a:r>
            <a:r>
              <a:rPr lang="en-US" sz="4400" dirty="0"/>
              <a:t>() {</a:t>
            </a:r>
          </a:p>
          <a:p>
            <a:r>
              <a:rPr lang="en-US" sz="4400" dirty="0"/>
              <a:t>    return </a:t>
            </a:r>
            <a:r>
              <a:rPr lang="en-US" sz="4400" dirty="0" err="1"/>
              <a:t>this.horsePower</a:t>
            </a:r>
            <a:r>
              <a:rPr lang="en-US" sz="4400" dirty="0"/>
              <a:t>;</a:t>
            </a:r>
          </a:p>
          <a:p>
            <a:r>
              <a:rPr lang="en-US" sz="4400" dirty="0"/>
              <a:t>  }</a:t>
            </a:r>
          </a:p>
          <a:p>
            <a:endParaRPr lang="en-US" sz="4400" dirty="0"/>
          </a:p>
          <a:p>
            <a:r>
              <a:rPr lang="en-US" sz="4400" dirty="0"/>
              <a:t>  public void </a:t>
            </a:r>
            <a:r>
              <a:rPr lang="en-US" sz="4400" dirty="0" err="1"/>
              <a:t>setHorsePower</a:t>
            </a:r>
            <a:r>
              <a:rPr lang="en-US" sz="4400" dirty="0"/>
              <a:t>(int </a:t>
            </a:r>
            <a:r>
              <a:rPr lang="en-US" sz="4400" dirty="0" err="1"/>
              <a:t>horsePower</a:t>
            </a:r>
            <a:r>
              <a:rPr lang="en-US" sz="4400" dirty="0"/>
              <a:t>) {</a:t>
            </a:r>
          </a:p>
          <a:p>
            <a:r>
              <a:rPr lang="en-US" sz="4400" dirty="0"/>
              <a:t>    </a:t>
            </a:r>
            <a:r>
              <a:rPr lang="en-US" sz="4400" dirty="0" err="1"/>
              <a:t>this.horsePower</a:t>
            </a:r>
            <a:r>
              <a:rPr lang="en-US" sz="4400" dirty="0"/>
              <a:t> = </a:t>
            </a:r>
            <a:r>
              <a:rPr lang="en-US" sz="4400" dirty="0" err="1"/>
              <a:t>horsePower</a:t>
            </a:r>
            <a:r>
              <a:rPr lang="en-US" sz="4400" dirty="0"/>
              <a:t>;</a:t>
            </a:r>
          </a:p>
          <a:p>
            <a:r>
              <a:rPr lang="en-US" sz="4400" dirty="0"/>
              <a:t>  }</a:t>
            </a:r>
          </a:p>
          <a:p>
            <a:r>
              <a:rPr lang="en-US" sz="4400" dirty="0"/>
              <a:t>}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D0AF38A8-2563-9B0E-D103-66BDF0986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37" y="5485594"/>
            <a:ext cx="2749094" cy="1600438"/>
          </a:xfrm>
          <a:prstGeom prst="wedgeRoundRectCallout">
            <a:avLst>
              <a:gd name="adj1" fmla="val 64665"/>
              <a:gd name="adj2" fmla="val -650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</a:t>
            </a:r>
            <a:r>
              <a:rPr lang="bg-BG" sz="4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</a:t>
            </a:r>
            <a:r>
              <a:rPr lang="en-GB" sz="4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is hidden</a:t>
            </a:r>
            <a:endParaRPr lang="en-US" sz="4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9629AE0E-C4DC-380E-2E78-FE66F42F5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6759" y="5599828"/>
            <a:ext cx="5773191" cy="1600439"/>
          </a:xfrm>
          <a:prstGeom prst="wedgeRoundRectCallout">
            <a:avLst>
              <a:gd name="adj1" fmla="val -63180"/>
              <a:gd name="adj2" fmla="val 2038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Getter provides access to field</a:t>
            </a:r>
            <a:endParaRPr lang="en-US" sz="4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88C928A5-6222-6EBC-54F5-C228E558A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030" y="11366744"/>
            <a:ext cx="6710376" cy="1184871"/>
          </a:xfrm>
          <a:prstGeom prst="wedgeRoundRectCallout">
            <a:avLst>
              <a:gd name="adj1" fmla="val -53959"/>
              <a:gd name="adj2" fmla="val -3960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Setter provide field change</a:t>
            </a:r>
            <a:endParaRPr lang="en-US" sz="4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3D8B5A19-048F-A399-234E-1C78DF6F5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662" y="8082011"/>
            <a:ext cx="6028970" cy="1597561"/>
          </a:xfrm>
          <a:prstGeom prst="wedgeRoundRectCallout">
            <a:avLst>
              <a:gd name="adj1" fmla="val -58523"/>
              <a:gd name="adj2" fmla="val -4241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this points to the current instance</a:t>
            </a:r>
            <a:endParaRPr lang="en-US" sz="4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54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DF30AF-18B6-DAAD-C459-7ABA9D63D1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java equals() method is used to compare equality </a:t>
            </a:r>
            <a:br>
              <a:rPr lang="en-US" dirty="0"/>
            </a:br>
            <a:r>
              <a:rPr lang="en-US" dirty="0"/>
              <a:t>of two Objects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4C792-66F4-247D-9090-B3F89CF7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Equals() Method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5D6C17A-8DAC-76F1-1859-D2DBEF17C8F9}"/>
              </a:ext>
            </a:extLst>
          </p:cNvPr>
          <p:cNvSpPr txBox="1">
            <a:spLocks/>
          </p:cNvSpPr>
          <p:nvPr/>
        </p:nvSpPr>
        <p:spPr>
          <a:xfrm>
            <a:off x="3905120" y="5561092"/>
            <a:ext cx="15810172" cy="488850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noProof="1"/>
              <a:t>Car carOne = new Car("BMW","Q5");</a:t>
            </a:r>
          </a:p>
          <a:p>
            <a:r>
              <a:rPr lang="en-US" noProof="1"/>
              <a:t>Car carTwo = new Car("Toyota","Rav4");</a:t>
            </a:r>
          </a:p>
          <a:p>
            <a:endParaRPr lang="en-US" noProof="1"/>
          </a:p>
          <a:p>
            <a:r>
              <a:rPr lang="en-US" noProof="1"/>
              <a:t>boolean isEqual = firstCar.</a:t>
            </a:r>
            <a:r>
              <a:rPr lang="en-US" b="1" noProof="1"/>
              <a:t>equals</a:t>
            </a:r>
            <a:r>
              <a:rPr lang="en-US" noProof="1"/>
              <a:t>(secondCar);</a:t>
            </a:r>
          </a:p>
          <a:p>
            <a:endParaRPr lang="en-US" noProof="1"/>
          </a:p>
          <a:p>
            <a:r>
              <a:rPr lang="en-US" noProof="1"/>
              <a:t>System.out.println(isEqual);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//false</a:t>
            </a:r>
          </a:p>
        </p:txBody>
      </p:sp>
    </p:spTree>
    <p:extLst>
      <p:ext uri="{BB962C8B-B14F-4D97-AF65-F5344CB8AC3E}">
        <p14:creationId xmlns:p14="http://schemas.microsoft.com/office/powerpoint/2010/main" val="37511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1BDDA-B23A-20D1-1505-8B0AE6FB3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5BEFB-9FCB-1B4B-4E47-0A7E400D2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4D7349-89C7-0152-3FFA-F97D8A8E6D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US" dirty="0"/>
              <a:t>this keyword</a:t>
            </a:r>
          </a:p>
        </p:txBody>
      </p:sp>
    </p:spTree>
    <p:extLst>
      <p:ext uri="{BB962C8B-B14F-4D97-AF65-F5344CB8AC3E}">
        <p14:creationId xmlns:p14="http://schemas.microsoft.com/office/powerpoint/2010/main" val="21368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8D0C70-DBB3-0E6D-49C8-B9D7CFA68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Special methods, executed during object creation</a:t>
            </a:r>
          </a:p>
          <a:p>
            <a:r>
              <a:rPr lang="en-US" dirty="0"/>
              <a:t>The only way to call a constructor in Java is </a:t>
            </a:r>
            <a:br>
              <a:rPr lang="en-US" dirty="0"/>
            </a:br>
            <a:r>
              <a:rPr lang="en-US" dirty="0"/>
              <a:t>through the keyword new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2A1216-8900-82F6-4E2D-F07EB211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67288A1-C205-8554-57FA-F57CFF8E83D1}"/>
              </a:ext>
            </a:extLst>
          </p:cNvPr>
          <p:cNvSpPr txBox="1">
            <a:spLocks/>
          </p:cNvSpPr>
          <p:nvPr/>
        </p:nvSpPr>
        <p:spPr>
          <a:xfrm>
            <a:off x="4345500" y="6858000"/>
            <a:ext cx="11732700" cy="488850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public class Car {</a:t>
            </a:r>
          </a:p>
          <a:p>
            <a:r>
              <a:rPr lang="en-US" dirty="0"/>
              <a:t>  private String brand;</a:t>
            </a:r>
          </a:p>
          <a:p>
            <a:r>
              <a:rPr lang="en-US" dirty="0"/>
              <a:t>  public Car() {</a:t>
            </a:r>
          </a:p>
          <a:p>
            <a:r>
              <a:rPr lang="en-US" dirty="0"/>
              <a:t>    </a:t>
            </a:r>
            <a:r>
              <a:rPr lang="en-US" dirty="0" err="1"/>
              <a:t>this.brand</a:t>
            </a:r>
            <a:r>
              <a:rPr lang="en-US" dirty="0"/>
              <a:t> = "BMW";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B7DAAA6B-3417-3FA4-DE3B-1FCB0758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2734" y="7161248"/>
            <a:ext cx="5080050" cy="1647084"/>
          </a:xfrm>
          <a:prstGeom prst="wedgeRoundRectCallout">
            <a:avLst>
              <a:gd name="adj1" fmla="val -57459"/>
              <a:gd name="adj2" fmla="val -1898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Overloading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1795944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8D0C70-DBB3-0E6D-49C8-B9D7CFA68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2A1216-8900-82F6-4E2D-F07EB211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67288A1-C205-8554-57FA-F57CFF8E83D1}"/>
              </a:ext>
            </a:extLst>
          </p:cNvPr>
          <p:cNvSpPr txBox="1">
            <a:spLocks/>
          </p:cNvSpPr>
          <p:nvPr/>
        </p:nvSpPr>
        <p:spPr>
          <a:xfrm>
            <a:off x="3306145" y="4686697"/>
            <a:ext cx="13667405" cy="824327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600" dirty="0"/>
              <a:t>public class Car {</a:t>
            </a:r>
          </a:p>
          <a:p>
            <a:r>
              <a:rPr lang="en-US" sz="3600" dirty="0"/>
              <a:t>  private int </a:t>
            </a:r>
            <a:r>
              <a:rPr lang="en-US" sz="3600" dirty="0" err="1"/>
              <a:t>horsePower</a:t>
            </a:r>
            <a:r>
              <a:rPr lang="en-US" sz="3600" dirty="0"/>
              <a:t>; private String model;</a:t>
            </a:r>
          </a:p>
          <a:p>
            <a:r>
              <a:rPr lang="en-US" sz="3600" dirty="0"/>
              <a:t>  </a:t>
            </a:r>
          </a:p>
          <a:p>
            <a:r>
              <a:rPr lang="en-US" sz="3600" dirty="0"/>
              <a:t>  public Car(String model) {</a:t>
            </a:r>
          </a:p>
          <a:p>
            <a:r>
              <a:rPr lang="en-US" sz="3600" dirty="0"/>
              <a:t>    </a:t>
            </a:r>
            <a:r>
              <a:rPr lang="en-US" sz="3600" dirty="0" err="1"/>
              <a:t>this.model</a:t>
            </a:r>
            <a:r>
              <a:rPr lang="en-US" sz="3600" dirty="0"/>
              <a:t> = model;</a:t>
            </a:r>
          </a:p>
          <a:p>
            <a:r>
              <a:rPr lang="en-US" sz="3600" dirty="0"/>
              <a:t>  }</a:t>
            </a:r>
          </a:p>
          <a:p>
            <a:endParaRPr lang="en-US" sz="3600" dirty="0"/>
          </a:p>
          <a:p>
            <a:r>
              <a:rPr lang="en-US" sz="3600" dirty="0"/>
              <a:t>  public Car(String model, int </a:t>
            </a:r>
            <a:r>
              <a:rPr lang="en-US" sz="3600" dirty="0" err="1"/>
              <a:t>horsePower</a:t>
            </a:r>
            <a:r>
              <a:rPr lang="en-US" sz="3600" dirty="0"/>
              <a:t>) {</a:t>
            </a:r>
          </a:p>
          <a:p>
            <a:r>
              <a:rPr lang="en-US" sz="3600" dirty="0"/>
              <a:t>    </a:t>
            </a:r>
            <a:r>
              <a:rPr lang="en-US" sz="3600" dirty="0" err="1"/>
              <a:t>this.model</a:t>
            </a:r>
            <a:r>
              <a:rPr lang="en-US" sz="3600" dirty="0"/>
              <a:t> = model;</a:t>
            </a:r>
          </a:p>
          <a:p>
            <a:r>
              <a:rPr lang="en-US" sz="3600" dirty="0"/>
              <a:t>    </a:t>
            </a:r>
            <a:r>
              <a:rPr lang="en-US" sz="3600" dirty="0" err="1"/>
              <a:t>this.horsePower</a:t>
            </a:r>
            <a:r>
              <a:rPr lang="en-US" sz="3600" dirty="0"/>
              <a:t> = </a:t>
            </a:r>
            <a:r>
              <a:rPr lang="en-US" sz="3600" dirty="0" err="1"/>
              <a:t>horsePower</a:t>
            </a:r>
            <a:r>
              <a:rPr lang="en-US" sz="3600" dirty="0"/>
              <a:t>;</a:t>
            </a:r>
          </a:p>
          <a:p>
            <a:r>
              <a:rPr lang="en-US" sz="3600" dirty="0"/>
              <a:t>  }</a:t>
            </a:r>
          </a:p>
          <a:p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873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29EDE-69BC-16F9-3EAB-F693414B7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Inbuild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B8127-F36C-8432-33F4-73B2D8C49F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F3CA0E-7631-D701-6789-0F929AD6E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Classes</a:t>
            </a:r>
          </a:p>
        </p:txBody>
      </p:sp>
    </p:spTree>
    <p:extLst>
      <p:ext uri="{BB962C8B-B14F-4D97-AF65-F5344CB8AC3E}">
        <p14:creationId xmlns:p14="http://schemas.microsoft.com/office/powerpoint/2010/main" val="4420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73D3F0-73DF-F7F7-ED8F-0803FC37B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Ready-to-use classes.</a:t>
            </a:r>
          </a:p>
          <a:p>
            <a:r>
              <a:rPr lang="en-US" dirty="0"/>
              <a:t>Organized inside Packages like:</a:t>
            </a:r>
            <a:br>
              <a:rPr lang="en-US" dirty="0"/>
            </a:br>
            <a:r>
              <a:rPr lang="en-US" dirty="0" err="1"/>
              <a:t>java.util.Scanner</a:t>
            </a:r>
            <a:r>
              <a:rPr lang="en-US" dirty="0"/>
              <a:t>, </a:t>
            </a:r>
            <a:r>
              <a:rPr lang="en-US" dirty="0" err="1"/>
              <a:t>java.utils.List</a:t>
            </a:r>
            <a:r>
              <a:rPr lang="en-US" dirty="0"/>
              <a:t>, etc.</a:t>
            </a:r>
          </a:p>
          <a:p>
            <a:r>
              <a:rPr lang="en-US" dirty="0"/>
              <a:t>Using static class members: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non-static Java classes: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4A6EB2-5DE5-AF78-5FD0-E6EA86B8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Inbuild Classes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DE688FB-90CE-2555-4E83-88A43875053B}"/>
              </a:ext>
            </a:extLst>
          </p:cNvPr>
          <p:cNvSpPr txBox="1">
            <a:spLocks/>
          </p:cNvSpPr>
          <p:nvPr/>
        </p:nvSpPr>
        <p:spPr>
          <a:xfrm>
            <a:off x="2826398" y="6858000"/>
            <a:ext cx="11068895" cy="14208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LocalDateTime today = </a:t>
            </a:r>
            <a:r>
              <a:rPr lang="en-US" noProof="1"/>
              <a:t>LocalDateTime.now()</a:t>
            </a:r>
            <a:r>
              <a:rPr lang="en-US" dirty="0"/>
              <a:t>;</a:t>
            </a:r>
          </a:p>
          <a:p>
            <a:r>
              <a:rPr lang="en-US" dirty="0"/>
              <a:t>double cosine = </a:t>
            </a:r>
            <a:r>
              <a:rPr lang="en-US" noProof="1"/>
              <a:t>Math.cos(Math.PI</a:t>
            </a:r>
            <a:r>
              <a:rPr lang="en-US" dirty="0"/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643B84E-DBF6-BA96-744A-67C9C2BD8960}"/>
              </a:ext>
            </a:extLst>
          </p:cNvPr>
          <p:cNvSpPr txBox="1">
            <a:spLocks/>
          </p:cNvSpPr>
          <p:nvPr/>
        </p:nvSpPr>
        <p:spPr>
          <a:xfrm>
            <a:off x="2826398" y="9578979"/>
            <a:ext cx="10889601" cy="14208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Random rnd = new Random();</a:t>
            </a:r>
          </a:p>
          <a:p>
            <a:r>
              <a:rPr lang="en-US" dirty="0"/>
              <a:t>int randomNumber = </a:t>
            </a:r>
            <a:r>
              <a:rPr lang="en-US" noProof="1"/>
              <a:t>rnd.nextInt(</a:t>
            </a:r>
            <a:r>
              <a:rPr lang="en-US" dirty="0"/>
              <a:t>99);</a:t>
            </a:r>
          </a:p>
        </p:txBody>
      </p:sp>
    </p:spTree>
    <p:extLst>
      <p:ext uri="{BB962C8B-B14F-4D97-AF65-F5344CB8AC3E}">
        <p14:creationId xmlns:p14="http://schemas.microsoft.com/office/powerpoint/2010/main" val="187426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2AE518-F2AA-925C-6C94-5A73220CBA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List&lt;E&gt; holds a list of elements of any type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E5861-301D-6B3B-45B0-511D8925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227192-2C74-8309-0EF6-29D842F5A780}"/>
              </a:ext>
            </a:extLst>
          </p:cNvPr>
          <p:cNvSpPr txBox="1">
            <a:spLocks/>
          </p:cNvSpPr>
          <p:nvPr/>
        </p:nvSpPr>
        <p:spPr>
          <a:xfrm>
            <a:off x="3396795" y="4876800"/>
            <a:ext cx="11392322" cy="619655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List&lt;String&gt; names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 err="1"/>
              <a:t>names.add</a:t>
            </a:r>
            <a:r>
              <a:rPr lang="en-US" dirty="0"/>
              <a:t>("Peter");</a:t>
            </a:r>
          </a:p>
          <a:p>
            <a:r>
              <a:rPr lang="en-US" dirty="0"/>
              <a:t>names.add("Marry");</a:t>
            </a:r>
          </a:p>
          <a:p>
            <a:r>
              <a:rPr lang="en-US" dirty="0"/>
              <a:t>names.add("George");</a:t>
            </a:r>
          </a:p>
          <a:p>
            <a:r>
              <a:rPr lang="en-US" dirty="0"/>
              <a:t>names.remove("Marry");</a:t>
            </a:r>
          </a:p>
          <a:p>
            <a:endParaRPr lang="bg-BG" dirty="0"/>
          </a:p>
          <a:p>
            <a:r>
              <a:rPr lang="en-US" dirty="0"/>
              <a:t>for (String name : names)</a:t>
            </a:r>
          </a:p>
          <a:p>
            <a:r>
              <a:rPr lang="en-US" dirty="0"/>
              <a:t>  System.out.println(name);</a:t>
            </a:r>
          </a:p>
          <a:p>
            <a:r>
              <a:rPr lang="en-US" dirty="0"/>
              <a:t>//Peter, George </a:t>
            </a:r>
          </a:p>
        </p:txBody>
      </p:sp>
    </p:spTree>
    <p:extLst>
      <p:ext uri="{BB962C8B-B14F-4D97-AF65-F5344CB8AC3E}">
        <p14:creationId xmlns:p14="http://schemas.microsoft.com/office/powerpoint/2010/main" val="6851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EA9BA9-7597-3796-23EB-6F71E60E4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Operations to add / insert / remove / find elements: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size() – number of elements in the List&lt;E&gt;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add(element) – adds an element to the List&lt;E&gt;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add(index, element) – inserts an element to given position 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remove(element) – removes an element (returns true / false)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remove(index) – removes element at index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contains(element) – determines whether an element is in the list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set(index, item) – replaces the element at  the given index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0E901F-28E8-4107-E31F-A6B78D2A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</a:t>
            </a:r>
          </a:p>
        </p:txBody>
      </p:sp>
    </p:spTree>
    <p:extLst>
      <p:ext uri="{BB962C8B-B14F-4D97-AF65-F5344CB8AC3E}">
        <p14:creationId xmlns:p14="http://schemas.microsoft.com/office/powerpoint/2010/main" val="24907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69B1E-A351-A7F8-0CBD-935A190AC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single line of space </a:t>
            </a:r>
            <a:br>
              <a:rPr lang="en-US" dirty="0"/>
            </a:br>
            <a:r>
              <a:rPr lang="en-US" dirty="0"/>
              <a:t>separated values: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2C7611-71E3-3E4A-2937-31DA590C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71F27-EEFD-AC2D-7221-56506A84F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831" y="4783079"/>
            <a:ext cx="15769394" cy="48320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String values = </a:t>
            </a:r>
            <a:r>
              <a:rPr lang="en-US" sz="3600" dirty="0" err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sc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.nextLine();</a:t>
            </a:r>
          </a:p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List&lt;String&gt; items = Arrays.stream(values.split(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"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"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))</a:t>
            </a:r>
          </a:p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		.collect(Collectors.toList());</a:t>
            </a:r>
          </a:p>
          <a:p>
            <a:pPr>
              <a:spcBef>
                <a:spcPts val="1000"/>
              </a:spcBef>
            </a:pPr>
            <a:endParaRPr lang="en-US" sz="3600" noProof="1">
              <a:solidFill>
                <a:schemeClr val="tx2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List&lt;Integer&gt; nums = new ArrayList&lt;&gt;();</a:t>
            </a:r>
          </a:p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for (int i = 0; i &lt; items.size(); i++)</a:t>
            </a:r>
          </a:p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nums.add(Integer.parseInt(items.get(i)));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9884A905-2C3A-7BCD-6A9E-62D7D7C1D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9880" y="6305867"/>
            <a:ext cx="4177862" cy="2307079"/>
          </a:xfrm>
          <a:prstGeom prst="wedgeRoundRectCallout">
            <a:avLst>
              <a:gd name="adj1" fmla="val -59324"/>
              <a:gd name="adj2" fmla="val -4069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Convert a collection into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3A46F-7720-8032-2F4E-2A5DAF37D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831" y="9917812"/>
            <a:ext cx="9576375" cy="278536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List&lt;Integer&gt; items = Arrays</a:t>
            </a:r>
          </a:p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	.stream(values.split(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"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"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))</a:t>
            </a:r>
          </a:p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	.map(Integer::parseInt)</a:t>
            </a:r>
          </a:p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	.collect(Collectors.toList());</a:t>
            </a:r>
          </a:p>
        </p:txBody>
      </p:sp>
    </p:spTree>
    <p:extLst>
      <p:ext uri="{BB962C8B-B14F-4D97-AF65-F5344CB8AC3E}">
        <p14:creationId xmlns:p14="http://schemas.microsoft.com/office/powerpoint/2010/main" val="5284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Defining 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027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269E09-7938-E18B-285B-1405C49D4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</a:t>
            </a:r>
            <a:br>
              <a:rPr lang="en-US" dirty="0"/>
            </a:br>
            <a:r>
              <a:rPr lang="en-US" dirty="0"/>
              <a:t> Sort()</a:t>
            </a:r>
          </a:p>
          <a:p>
            <a:r>
              <a:rPr lang="en-US" dirty="0"/>
              <a:t>List items should be comparable, e.g. numbers, strings, dates, …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FC9C8A-1A79-63F2-EE86-A8DB8E68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FF9C7-CDD3-C032-8FCC-0E6D8A5C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314" y="6506622"/>
            <a:ext cx="13305416" cy="619655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List&lt;String&gt; items = new ArrayList&lt;&gt;(Arrays.asList(</a:t>
            </a:r>
          </a:p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"A", "C", "B", "D", "E"));</a:t>
            </a:r>
          </a:p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Collections.sort(names);</a:t>
            </a:r>
          </a:p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System.out.println(String.join(", ", items)); </a:t>
            </a:r>
          </a:p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// A, C, B, D, E</a:t>
            </a:r>
          </a:p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Collections.sort(items);</a:t>
            </a:r>
          </a:p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Collections.reverse(items);</a:t>
            </a:r>
          </a:p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System.out.println(String.join(", ", items));</a:t>
            </a:r>
          </a:p>
          <a:p>
            <a:pPr>
              <a:spcBef>
                <a:spcPts val="1000"/>
              </a:spcBef>
            </a:pP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// E, D, C, B, A</a:t>
            </a:r>
          </a:p>
        </p:txBody>
      </p:sp>
    </p:spTree>
    <p:extLst>
      <p:ext uri="{BB962C8B-B14F-4D97-AF65-F5344CB8AC3E}">
        <p14:creationId xmlns:p14="http://schemas.microsoft.com/office/powerpoint/2010/main" val="407191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1F2EC-715C-C261-1034-DD8DEEAC66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C7ED3-BA27-0DD2-9246-869CDF2BD8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05350" y="6153150"/>
            <a:ext cx="17362170" cy="6134100"/>
          </a:xfrm>
        </p:spPr>
        <p:txBody>
          <a:bodyPr/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Classes define specific structure for objects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Objects are instances of a class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Classes define fields, methods, constructors and other members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Constructors are invoked when creating new class instances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Constructors initialize the object's initial state</a:t>
            </a:r>
          </a:p>
        </p:txBody>
      </p:sp>
    </p:spTree>
    <p:extLst>
      <p:ext uri="{BB962C8B-B14F-4D97-AF65-F5344CB8AC3E}">
        <p14:creationId xmlns:p14="http://schemas.microsoft.com/office/powerpoint/2010/main" val="109568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3C88B6-89B4-4A51-8576-E8D3BA9E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516273-EA95-47E2-942D-274E7742DB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Specification of a given type of object </a:t>
            </a:r>
            <a:br>
              <a:rPr lang="en-US" dirty="0"/>
            </a:br>
            <a:r>
              <a:rPr lang="en-US" dirty="0"/>
              <a:t>from the real-world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Classes provide structure for describing</a:t>
            </a:r>
            <a:br>
              <a:rPr lang="en-US" dirty="0"/>
            </a:br>
            <a:r>
              <a:rPr lang="en-US" dirty="0"/>
              <a:t>and creating objects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CA57FE7-7AB4-F98A-98DE-7602DC2A17F4}"/>
              </a:ext>
            </a:extLst>
          </p:cNvPr>
          <p:cNvSpPr txBox="1">
            <a:spLocks/>
          </p:cNvSpPr>
          <p:nvPr/>
        </p:nvSpPr>
        <p:spPr>
          <a:xfrm>
            <a:off x="8483178" y="8010885"/>
            <a:ext cx="7416056" cy="392168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600"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7200" dirty="0">
                <a:solidFill>
                  <a:schemeClr val="accent2"/>
                </a:solidFill>
              </a:rPr>
              <a:t>class</a:t>
            </a:r>
            <a:r>
              <a:rPr lang="en-US" sz="7200" dirty="0"/>
              <a:t> Car </a:t>
            </a:r>
            <a:r>
              <a:rPr lang="en-US" sz="7200" dirty="0">
                <a:solidFill>
                  <a:schemeClr val="accent2"/>
                </a:solidFill>
              </a:rPr>
              <a:t>{</a:t>
            </a:r>
          </a:p>
          <a:p>
            <a:r>
              <a:rPr lang="en-US" sz="7200" dirty="0">
                <a:solidFill>
                  <a:schemeClr val="accent2"/>
                </a:solidFill>
              </a:rPr>
              <a:t>  …</a:t>
            </a:r>
          </a:p>
          <a:p>
            <a:r>
              <a:rPr lang="en-US" sz="72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1642E0AE-1BE9-B65F-A69D-C3A7D7EFA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2368" y="6802633"/>
            <a:ext cx="3416541" cy="109131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name</a:t>
            </a:r>
            <a:endParaRPr lang="en-US" sz="44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2EBA0EF7-8600-3880-F76A-338DB8642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2370" y="9336076"/>
            <a:ext cx="3416539" cy="1271304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body</a:t>
            </a:r>
            <a:endParaRPr lang="en-US" sz="44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508E87CA-F528-7A13-17D0-E6B8559B1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080" y="8037779"/>
            <a:ext cx="3181703" cy="109131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Keyword</a:t>
            </a:r>
            <a:endParaRPr lang="en-US" sz="4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00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3C88B6-89B4-4A51-8576-E8D3BA9E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Convention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516273-EA95-47E2-942D-274E7742DB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 err="1"/>
              <a:t>PascalCase</a:t>
            </a:r>
            <a:r>
              <a:rPr lang="en-US" dirty="0"/>
              <a:t> naming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Descriptive nouns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CA57FE7-7AB4-F98A-98DE-7602DC2A17F4}"/>
              </a:ext>
            </a:extLst>
          </p:cNvPr>
          <p:cNvSpPr txBox="1">
            <a:spLocks/>
          </p:cNvSpPr>
          <p:nvPr/>
        </p:nvSpPr>
        <p:spPr>
          <a:xfrm>
            <a:off x="6833671" y="5341184"/>
            <a:ext cx="10055835" cy="30336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600"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class</a:t>
            </a:r>
            <a:r>
              <a:rPr lang="en-US" sz="5400" dirty="0"/>
              <a:t> Car </a:t>
            </a:r>
            <a:r>
              <a:rPr lang="en-US" sz="5400" dirty="0">
                <a:solidFill>
                  <a:schemeClr val="accent2"/>
                </a:solidFill>
              </a:rPr>
              <a:t>{</a:t>
            </a:r>
            <a:r>
              <a:rPr lang="en-US" sz="5400" dirty="0">
                <a:solidFill>
                  <a:schemeClr val="tx2"/>
                </a:solidFill>
              </a:rPr>
              <a:t>…</a:t>
            </a:r>
            <a:r>
              <a:rPr lang="en-US" sz="5400" dirty="0">
                <a:solidFill>
                  <a:schemeClr val="accent2"/>
                </a:solidFill>
              </a:rPr>
              <a:t>}</a:t>
            </a:r>
          </a:p>
          <a:p>
            <a:r>
              <a:rPr lang="en-US" sz="5400" dirty="0">
                <a:solidFill>
                  <a:schemeClr val="accent2"/>
                </a:solidFill>
              </a:rPr>
              <a:t>class</a:t>
            </a:r>
            <a:r>
              <a:rPr lang="en-US" sz="5400" dirty="0"/>
              <a:t> User </a:t>
            </a:r>
            <a:r>
              <a:rPr lang="en-US" sz="5400" dirty="0">
                <a:solidFill>
                  <a:schemeClr val="accent2"/>
                </a:solidFill>
              </a:rPr>
              <a:t>{</a:t>
            </a:r>
            <a:r>
              <a:rPr lang="en-US" sz="5400" dirty="0">
                <a:solidFill>
                  <a:schemeClr val="tx2"/>
                </a:solidFill>
              </a:rPr>
              <a:t>…</a:t>
            </a:r>
            <a:r>
              <a:rPr lang="en-US" sz="5400" dirty="0">
                <a:solidFill>
                  <a:schemeClr val="accent2"/>
                </a:solidFill>
              </a:rPr>
              <a:t>}</a:t>
            </a:r>
          </a:p>
          <a:p>
            <a:r>
              <a:rPr lang="en-US" sz="5400" dirty="0">
                <a:solidFill>
                  <a:schemeClr val="accent2"/>
                </a:solidFill>
              </a:rPr>
              <a:t>class</a:t>
            </a:r>
            <a:r>
              <a:rPr lang="en-US" sz="5400" dirty="0"/>
              <a:t> Account </a:t>
            </a:r>
            <a:r>
              <a:rPr lang="en-US" sz="5400" dirty="0">
                <a:solidFill>
                  <a:schemeClr val="accent2"/>
                </a:solidFill>
              </a:rPr>
              <a:t>{</a:t>
            </a:r>
            <a:r>
              <a:rPr lang="en-US" sz="5400" dirty="0">
                <a:solidFill>
                  <a:schemeClr val="tx2"/>
                </a:solidFill>
              </a:rPr>
              <a:t>…</a:t>
            </a:r>
            <a:r>
              <a:rPr lang="en-US" sz="54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C77F7AE-7168-8994-9553-02C177CC4049}"/>
              </a:ext>
            </a:extLst>
          </p:cNvPr>
          <p:cNvSpPr txBox="1">
            <a:spLocks/>
          </p:cNvSpPr>
          <p:nvPr/>
        </p:nvSpPr>
        <p:spPr>
          <a:xfrm>
            <a:off x="6833671" y="8783631"/>
            <a:ext cx="10055835" cy="30336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600"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class</a:t>
            </a:r>
            <a:r>
              <a:rPr lang="en-US" sz="5400" dirty="0"/>
              <a:t> cat </a:t>
            </a:r>
            <a:r>
              <a:rPr lang="en-US" sz="5400" dirty="0">
                <a:solidFill>
                  <a:schemeClr val="accent2"/>
                </a:solidFill>
              </a:rPr>
              <a:t>{</a:t>
            </a:r>
            <a:r>
              <a:rPr lang="en-US" sz="5400" dirty="0">
                <a:solidFill>
                  <a:schemeClr val="tx2"/>
                </a:solidFill>
              </a:rPr>
              <a:t>…</a:t>
            </a:r>
            <a:r>
              <a:rPr lang="en-US" sz="5400" dirty="0">
                <a:solidFill>
                  <a:schemeClr val="accent2"/>
                </a:solidFill>
              </a:rPr>
              <a:t>}</a:t>
            </a:r>
          </a:p>
          <a:p>
            <a:r>
              <a:rPr lang="en-US" sz="5400" dirty="0">
                <a:solidFill>
                  <a:schemeClr val="accent2"/>
                </a:solidFill>
              </a:rPr>
              <a:t>class</a:t>
            </a:r>
            <a:r>
              <a:rPr lang="en-US" sz="5400" dirty="0"/>
              <a:t> </a:t>
            </a:r>
            <a:r>
              <a:rPr lang="en-US" sz="5400" dirty="0" err="1"/>
              <a:t>XYZParser</a:t>
            </a:r>
            <a:r>
              <a:rPr lang="en-US" sz="5400" dirty="0"/>
              <a:t> </a:t>
            </a:r>
            <a:r>
              <a:rPr lang="en-US" sz="5400" dirty="0">
                <a:solidFill>
                  <a:schemeClr val="accent2"/>
                </a:solidFill>
              </a:rPr>
              <a:t>{</a:t>
            </a:r>
            <a:r>
              <a:rPr lang="en-US" sz="5400" dirty="0">
                <a:solidFill>
                  <a:schemeClr val="tx2"/>
                </a:solidFill>
              </a:rPr>
              <a:t>…</a:t>
            </a:r>
            <a:r>
              <a:rPr lang="en-US" sz="5400" dirty="0">
                <a:solidFill>
                  <a:schemeClr val="accent2"/>
                </a:solidFill>
              </a:rPr>
              <a:t>}</a:t>
            </a:r>
          </a:p>
          <a:p>
            <a:r>
              <a:rPr lang="en-US" sz="5400" dirty="0">
                <a:solidFill>
                  <a:schemeClr val="accent2"/>
                </a:solidFill>
              </a:rPr>
              <a:t>class</a:t>
            </a:r>
            <a:r>
              <a:rPr lang="en-US" sz="5400" dirty="0"/>
              <a:t> </a:t>
            </a:r>
            <a:r>
              <a:rPr lang="en-US" sz="5400" dirty="0" err="1"/>
              <a:t>SomeData</a:t>
            </a:r>
            <a:r>
              <a:rPr lang="en-US" sz="5400" dirty="0"/>
              <a:t> </a:t>
            </a:r>
            <a:r>
              <a:rPr lang="en-US" sz="5400" dirty="0">
                <a:solidFill>
                  <a:schemeClr val="accent2"/>
                </a:solidFill>
              </a:rPr>
              <a:t>{</a:t>
            </a:r>
            <a:r>
              <a:rPr lang="en-US" sz="5400" dirty="0">
                <a:solidFill>
                  <a:schemeClr val="tx2"/>
                </a:solidFill>
              </a:rPr>
              <a:t>…</a:t>
            </a:r>
            <a:r>
              <a:rPr lang="en-US" sz="5400" dirty="0">
                <a:solidFill>
                  <a:schemeClr val="accent2"/>
                </a:solidFill>
              </a:rPr>
              <a:t>}</a:t>
            </a:r>
          </a:p>
        </p:txBody>
      </p:sp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1087B779-E85F-AB1C-32B1-099D789B5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2148" y="4936979"/>
            <a:ext cx="3846652" cy="3846652"/>
          </a:xfrm>
          <a:prstGeom prst="rect">
            <a:avLst/>
          </a:prstGeom>
        </p:spPr>
      </p:pic>
      <p:pic>
        <p:nvPicPr>
          <p:cNvPr id="12" name="Graphic 11" descr="No sign with solid fill">
            <a:extLst>
              <a:ext uri="{FF2B5EF4-FFF2-40B4-BE49-F238E27FC236}">
                <a16:creationId xmlns:a16="http://schemas.microsoft.com/office/drawing/2014/main" id="{7A95178C-DDB7-073F-9557-692607858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92148" y="8374816"/>
            <a:ext cx="3846652" cy="38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3C88B6-89B4-4A51-8576-E8D3BA9E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Convention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516273-EA95-47E2-942D-274E7742DB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 err="1"/>
              <a:t>PascalCase</a:t>
            </a:r>
            <a:r>
              <a:rPr lang="en-US" dirty="0"/>
              <a:t> naming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Descriptive nouns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CA57FE7-7AB4-F98A-98DE-7602DC2A17F4}"/>
              </a:ext>
            </a:extLst>
          </p:cNvPr>
          <p:cNvSpPr txBox="1">
            <a:spLocks/>
          </p:cNvSpPr>
          <p:nvPr/>
        </p:nvSpPr>
        <p:spPr>
          <a:xfrm>
            <a:off x="6833671" y="5341184"/>
            <a:ext cx="10055835" cy="30336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600"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class</a:t>
            </a:r>
            <a:r>
              <a:rPr lang="en-US" sz="5400" dirty="0"/>
              <a:t> Car </a:t>
            </a:r>
            <a:r>
              <a:rPr lang="en-US" sz="5400" dirty="0">
                <a:solidFill>
                  <a:schemeClr val="accent2"/>
                </a:solidFill>
              </a:rPr>
              <a:t>{</a:t>
            </a:r>
            <a:r>
              <a:rPr lang="en-US" sz="5400" dirty="0">
                <a:solidFill>
                  <a:schemeClr val="tx2"/>
                </a:solidFill>
              </a:rPr>
              <a:t>…</a:t>
            </a:r>
            <a:r>
              <a:rPr lang="en-US" sz="5400" dirty="0">
                <a:solidFill>
                  <a:schemeClr val="accent2"/>
                </a:solidFill>
              </a:rPr>
              <a:t>}</a:t>
            </a:r>
          </a:p>
          <a:p>
            <a:r>
              <a:rPr lang="en-US" sz="5400" dirty="0">
                <a:solidFill>
                  <a:schemeClr val="accent2"/>
                </a:solidFill>
              </a:rPr>
              <a:t>class</a:t>
            </a:r>
            <a:r>
              <a:rPr lang="en-US" sz="5400" dirty="0"/>
              <a:t> User </a:t>
            </a:r>
            <a:r>
              <a:rPr lang="en-US" sz="5400" dirty="0">
                <a:solidFill>
                  <a:schemeClr val="accent2"/>
                </a:solidFill>
              </a:rPr>
              <a:t>{</a:t>
            </a:r>
            <a:r>
              <a:rPr lang="en-US" sz="5400" dirty="0">
                <a:solidFill>
                  <a:schemeClr val="tx2"/>
                </a:solidFill>
              </a:rPr>
              <a:t>…</a:t>
            </a:r>
            <a:r>
              <a:rPr lang="en-US" sz="5400" dirty="0">
                <a:solidFill>
                  <a:schemeClr val="accent2"/>
                </a:solidFill>
              </a:rPr>
              <a:t>}</a:t>
            </a:r>
          </a:p>
          <a:p>
            <a:r>
              <a:rPr lang="en-US" sz="5400" dirty="0">
                <a:solidFill>
                  <a:schemeClr val="accent2"/>
                </a:solidFill>
              </a:rPr>
              <a:t>class</a:t>
            </a:r>
            <a:r>
              <a:rPr lang="en-US" sz="5400" dirty="0"/>
              <a:t> Account </a:t>
            </a:r>
            <a:r>
              <a:rPr lang="en-US" sz="5400" dirty="0">
                <a:solidFill>
                  <a:schemeClr val="accent2"/>
                </a:solidFill>
              </a:rPr>
              <a:t>{</a:t>
            </a:r>
            <a:r>
              <a:rPr lang="en-US" sz="5400" dirty="0">
                <a:solidFill>
                  <a:schemeClr val="tx2"/>
                </a:solidFill>
              </a:rPr>
              <a:t>…</a:t>
            </a:r>
            <a:r>
              <a:rPr lang="en-US" sz="54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C77F7AE-7168-8994-9553-02C177CC4049}"/>
              </a:ext>
            </a:extLst>
          </p:cNvPr>
          <p:cNvSpPr txBox="1">
            <a:spLocks/>
          </p:cNvSpPr>
          <p:nvPr/>
        </p:nvSpPr>
        <p:spPr>
          <a:xfrm>
            <a:off x="6833671" y="8783631"/>
            <a:ext cx="10055835" cy="30336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600"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class</a:t>
            </a:r>
            <a:r>
              <a:rPr lang="en-US" sz="5400" dirty="0"/>
              <a:t> Cat </a:t>
            </a:r>
            <a:r>
              <a:rPr lang="en-US" sz="5400" dirty="0">
                <a:solidFill>
                  <a:schemeClr val="accent2"/>
                </a:solidFill>
              </a:rPr>
              <a:t>{</a:t>
            </a:r>
            <a:r>
              <a:rPr lang="en-US" sz="5400" dirty="0">
                <a:solidFill>
                  <a:schemeClr val="tx2"/>
                </a:solidFill>
              </a:rPr>
              <a:t>…</a:t>
            </a:r>
            <a:r>
              <a:rPr lang="en-US" sz="5400" dirty="0">
                <a:solidFill>
                  <a:schemeClr val="accent2"/>
                </a:solidFill>
              </a:rPr>
              <a:t>}</a:t>
            </a:r>
          </a:p>
          <a:p>
            <a:r>
              <a:rPr lang="en-US" sz="5400" dirty="0">
                <a:solidFill>
                  <a:schemeClr val="accent2"/>
                </a:solidFill>
              </a:rPr>
              <a:t>class</a:t>
            </a:r>
            <a:r>
              <a:rPr lang="en-US" sz="5400" dirty="0"/>
              <a:t> 3DPointParser </a:t>
            </a:r>
            <a:r>
              <a:rPr lang="en-US" sz="5400" dirty="0">
                <a:solidFill>
                  <a:schemeClr val="accent2"/>
                </a:solidFill>
              </a:rPr>
              <a:t>{</a:t>
            </a:r>
            <a:r>
              <a:rPr lang="en-US" sz="5400" dirty="0">
                <a:solidFill>
                  <a:schemeClr val="tx2"/>
                </a:solidFill>
              </a:rPr>
              <a:t>…</a:t>
            </a:r>
            <a:r>
              <a:rPr lang="en-US" sz="5400" dirty="0">
                <a:solidFill>
                  <a:schemeClr val="accent2"/>
                </a:solidFill>
              </a:rPr>
              <a:t>}</a:t>
            </a:r>
          </a:p>
          <a:p>
            <a:r>
              <a:rPr lang="en-US" sz="5400" dirty="0">
                <a:solidFill>
                  <a:schemeClr val="accent2"/>
                </a:solidFill>
              </a:rPr>
              <a:t>class</a:t>
            </a:r>
            <a:r>
              <a:rPr lang="en-US" sz="5400" dirty="0"/>
              <a:t> </a:t>
            </a:r>
            <a:r>
              <a:rPr lang="en-US" sz="5400" dirty="0" err="1"/>
              <a:t>CarData</a:t>
            </a:r>
            <a:r>
              <a:rPr lang="en-US" sz="5400" dirty="0"/>
              <a:t> </a:t>
            </a:r>
            <a:r>
              <a:rPr lang="en-US" sz="5400" dirty="0">
                <a:solidFill>
                  <a:schemeClr val="accent2"/>
                </a:solidFill>
              </a:rPr>
              <a:t>{</a:t>
            </a:r>
            <a:r>
              <a:rPr lang="en-US" sz="5400" dirty="0">
                <a:solidFill>
                  <a:schemeClr val="tx2"/>
                </a:solidFill>
              </a:rPr>
              <a:t>…</a:t>
            </a:r>
            <a:r>
              <a:rPr lang="en-US" sz="5400" dirty="0">
                <a:solidFill>
                  <a:schemeClr val="accent2"/>
                </a:solidFill>
              </a:rPr>
              <a:t>}</a:t>
            </a:r>
          </a:p>
        </p:txBody>
      </p:sp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1087B779-E85F-AB1C-32B1-099D789B5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2148" y="4936979"/>
            <a:ext cx="3846652" cy="3846652"/>
          </a:xfrm>
          <a:prstGeom prst="rect">
            <a:avLst/>
          </a:prstGeom>
        </p:spPr>
      </p:pic>
      <p:pic>
        <p:nvPicPr>
          <p:cNvPr id="4" name="Graphic 3" descr="Badge Tick1 with solid fill">
            <a:extLst>
              <a:ext uri="{FF2B5EF4-FFF2-40B4-BE49-F238E27FC236}">
                <a16:creationId xmlns:a16="http://schemas.microsoft.com/office/drawing/2014/main" id="{F4A7DDEC-926C-8D00-8187-369718110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2148" y="8374816"/>
            <a:ext cx="3846652" cy="38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9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E50F2-5997-57A8-E4F1-9FC7E2649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Class contains state and behavior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Fields store state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Methods describe behavior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1966A4-4E26-C512-4847-A050C1AB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DE4E23-A500-ADFA-21C7-D54745C861E9}"/>
              </a:ext>
            </a:extLst>
          </p:cNvPr>
          <p:cNvSpPr txBox="1">
            <a:spLocks/>
          </p:cNvSpPr>
          <p:nvPr/>
        </p:nvSpPr>
        <p:spPr>
          <a:xfrm>
            <a:off x="2598513" y="6546819"/>
            <a:ext cx="7878987" cy="485259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7200">
                <a:solidFill>
                  <a:schemeClr val="accent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class Car {</a:t>
            </a:r>
          </a:p>
          <a:p>
            <a:r>
              <a:rPr lang="en-US" sz="5400" dirty="0"/>
              <a:t>  String </a:t>
            </a:r>
            <a:r>
              <a:rPr lang="en-US" sz="5400" dirty="0">
                <a:solidFill>
                  <a:schemeClr val="tx2"/>
                </a:solidFill>
              </a:rPr>
              <a:t>brand;</a:t>
            </a:r>
          </a:p>
          <a:p>
            <a:r>
              <a:rPr lang="en-US" sz="5400" dirty="0"/>
              <a:t>  String </a:t>
            </a:r>
            <a:r>
              <a:rPr lang="en-US" sz="5400" dirty="0">
                <a:solidFill>
                  <a:schemeClr val="tx2"/>
                </a:solidFill>
              </a:rPr>
              <a:t>model;</a:t>
            </a:r>
          </a:p>
          <a:p>
            <a:r>
              <a:rPr lang="en-US" sz="5400" dirty="0"/>
              <a:t>  void start</a:t>
            </a:r>
            <a:r>
              <a:rPr lang="en-US" sz="5400" dirty="0">
                <a:solidFill>
                  <a:schemeClr val="tx2"/>
                </a:solidFill>
              </a:rPr>
              <a:t>(){ … }</a:t>
            </a:r>
          </a:p>
          <a:p>
            <a:r>
              <a:rPr lang="en-US" sz="5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BD710FD-AB2A-CDEF-CC3F-1D6A67EBF382}"/>
              </a:ext>
            </a:extLst>
          </p:cNvPr>
          <p:cNvSpPr txBox="1">
            <a:spLocks/>
          </p:cNvSpPr>
          <p:nvPr/>
        </p:nvSpPr>
        <p:spPr>
          <a:xfrm>
            <a:off x="11513913" y="6546819"/>
            <a:ext cx="11658905" cy="40831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7200">
                <a:solidFill>
                  <a:schemeClr val="accent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4400" dirty="0">
                <a:solidFill>
                  <a:schemeClr val="tx2"/>
                </a:solidFill>
              </a:rPr>
              <a:t>class User {</a:t>
            </a:r>
          </a:p>
          <a:p>
            <a:r>
              <a:rPr lang="en-US" sz="4400" dirty="0"/>
              <a:t>  String </a:t>
            </a:r>
            <a:r>
              <a:rPr lang="en-US" sz="4400" dirty="0">
                <a:solidFill>
                  <a:schemeClr val="tx2"/>
                </a:solidFill>
              </a:rPr>
              <a:t>email;</a:t>
            </a:r>
          </a:p>
          <a:p>
            <a:r>
              <a:rPr lang="en-US" sz="4400" dirty="0"/>
              <a:t>  String </a:t>
            </a:r>
            <a:r>
              <a:rPr lang="en-US" sz="4400" dirty="0">
                <a:solidFill>
                  <a:schemeClr val="tx2"/>
                </a:solidFill>
              </a:rPr>
              <a:t>pass;</a:t>
            </a:r>
          </a:p>
          <a:p>
            <a:r>
              <a:rPr lang="en-US" sz="4400" dirty="0"/>
              <a:t>  void </a:t>
            </a:r>
            <a:r>
              <a:rPr lang="en-US" sz="4400" dirty="0" err="1"/>
              <a:t>changePass</a:t>
            </a:r>
            <a:r>
              <a:rPr lang="en-US" sz="4400" dirty="0">
                <a:solidFill>
                  <a:schemeClr val="tx2"/>
                </a:solidFill>
              </a:rPr>
              <a:t>(String </a:t>
            </a:r>
            <a:r>
              <a:rPr lang="en-US" sz="4400" dirty="0" err="1">
                <a:solidFill>
                  <a:schemeClr val="tx2"/>
                </a:solidFill>
              </a:rPr>
              <a:t>nPass</a:t>
            </a:r>
            <a:r>
              <a:rPr lang="en-US" sz="4400" dirty="0">
                <a:solidFill>
                  <a:schemeClr val="tx2"/>
                </a:solidFill>
              </a:rPr>
              <a:t>){ … }</a:t>
            </a:r>
          </a:p>
          <a:p>
            <a:r>
              <a:rPr lang="en-US" sz="4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3C595D4E-3BCE-E6B9-BD75-D3E7DFAD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492" y="6996761"/>
            <a:ext cx="2645354" cy="1322677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5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9EC4F0D2-C88A-83D5-B919-37BF29F2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538" y="10449598"/>
            <a:ext cx="3613116" cy="147163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5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E02864A3-DF35-A2B4-4BA9-B71CD392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3479" y="6996760"/>
            <a:ext cx="2645354" cy="1322677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5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0437A5E2-2174-3C79-BF46-409086614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0784" y="9927786"/>
            <a:ext cx="3613116" cy="147163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5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59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FFFC39-1C16-67A2-C0EB-6036A6283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can have many instances (objects)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408BCF-B7BD-E931-529A-6DE3D645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- Instance of a Class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50E57D4-D15D-F302-BC56-BC8A8122624F}"/>
              </a:ext>
            </a:extLst>
          </p:cNvPr>
          <p:cNvSpPr txBox="1">
            <a:spLocks/>
          </p:cNvSpPr>
          <p:nvPr/>
        </p:nvSpPr>
        <p:spPr>
          <a:xfrm>
            <a:off x="3130951" y="5561092"/>
            <a:ext cx="11404199" cy="488850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class Program {</a:t>
            </a:r>
          </a:p>
          <a:p>
            <a:r>
              <a:rPr lang="en-US" dirty="0"/>
              <a:t>  public static void main() {</a:t>
            </a:r>
          </a:p>
          <a:p>
            <a:r>
              <a:rPr lang="en-US" dirty="0"/>
              <a:t>    Car </a:t>
            </a:r>
            <a:r>
              <a:rPr lang="en-US" dirty="0" err="1"/>
              <a:t>bmw</a:t>
            </a:r>
            <a:r>
              <a:rPr lang="en-US" dirty="0"/>
              <a:t> = new Car();</a:t>
            </a:r>
          </a:p>
          <a:p>
            <a:r>
              <a:rPr lang="en-US" dirty="0"/>
              <a:t>    Car </a:t>
            </a:r>
            <a:r>
              <a:rPr lang="en-US" dirty="0" err="1"/>
              <a:t>toyota</a:t>
            </a:r>
            <a:r>
              <a:rPr lang="en-US" dirty="0"/>
              <a:t> = new Car();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547979CE-16C1-8158-00E7-DE0487F9E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063" y="9801786"/>
            <a:ext cx="4594210" cy="177460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Variable stores a 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reference</a:t>
            </a:r>
            <a:endParaRPr lang="en-US" sz="44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4232F9B-63F2-2231-05B8-8A0E12460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4020" y="8760878"/>
            <a:ext cx="5869543" cy="104090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 the 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new</a:t>
            </a:r>
            <a:r>
              <a:rPr lang="en-US" sz="4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</a:t>
            </a:r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keyword</a:t>
            </a:r>
            <a:endParaRPr lang="en-US" sz="4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699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C53C2-339D-7CBA-A613-DC72DA8C52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4482352"/>
            <a:ext cx="9716621" cy="8220826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Classes provide structure for creating objects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F5D538-AFF8-4F09-43D4-E30673B7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E46750F-9782-FCDD-9A2E-4FE5F703C708}"/>
              </a:ext>
            </a:extLst>
          </p:cNvPr>
          <p:cNvSpPr txBox="1">
            <a:spLocks/>
          </p:cNvSpPr>
          <p:nvPr/>
        </p:nvSpPr>
        <p:spPr>
          <a:xfrm>
            <a:off x="12513142" y="4482352"/>
            <a:ext cx="9716621" cy="822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b="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An object is a single</a:t>
            </a:r>
            <a:br>
              <a:rPr lang="en-US" dirty="0"/>
            </a:br>
            <a:r>
              <a:rPr lang="en-US" dirty="0"/>
              <a:t>instance of a class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91D626-6A83-2DA9-01D3-92287499CF92}"/>
              </a:ext>
            </a:extLst>
          </p:cNvPr>
          <p:cNvGrpSpPr/>
          <p:nvPr/>
        </p:nvGrpSpPr>
        <p:grpSpPr>
          <a:xfrm>
            <a:off x="3032458" y="6364941"/>
            <a:ext cx="4569613" cy="4459079"/>
            <a:chOff x="455611" y="2077297"/>
            <a:chExt cx="2559525" cy="283424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1F02E7F5-264C-3848-F390-C9A7D8FB8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1126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b="1" noProof="1"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1B2F5774-FE04-257C-595E-C3147CBD3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397652"/>
              <a:ext cx="2559522" cy="6678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9536862E-10D8-A08C-D446-0BB82B4A7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84363"/>
              <a:ext cx="2559524" cy="52718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20" name="AutoShape 6">
            <a:extLst>
              <a:ext uri="{FF2B5EF4-FFF2-40B4-BE49-F238E27FC236}">
                <a16:creationId xmlns:a16="http://schemas.microsoft.com/office/drawing/2014/main" id="{1F50D934-F9EB-A5B6-DA14-A140853D2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985" y="9819703"/>
            <a:ext cx="3908446" cy="1567647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actions</a:t>
            </a:r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(methods)</a:t>
            </a:r>
            <a:endParaRPr lang="bg-BG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1" name="AutoShape 6">
            <a:extLst>
              <a:ext uri="{FF2B5EF4-FFF2-40B4-BE49-F238E27FC236}">
                <a16:creationId xmlns:a16="http://schemas.microsoft.com/office/drawing/2014/main" id="{F05F771B-449C-C61F-363E-0AE015EA0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875" y="7076491"/>
            <a:ext cx="3832556" cy="790905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name</a:t>
            </a:r>
            <a:endParaRPr lang="bg-BG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2" name="AutoShape 6">
            <a:extLst>
              <a:ext uri="{FF2B5EF4-FFF2-40B4-BE49-F238E27FC236}">
                <a16:creationId xmlns:a16="http://schemas.microsoft.com/office/drawing/2014/main" id="{C9103E27-C308-1B05-1987-B48CCC169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875" y="8423142"/>
            <a:ext cx="3832556" cy="87163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bg-BG" sz="4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A69D41-3EAD-CADE-C19B-7DA3194EED69}"/>
              </a:ext>
            </a:extLst>
          </p:cNvPr>
          <p:cNvGrpSpPr/>
          <p:nvPr/>
        </p:nvGrpSpPr>
        <p:grpSpPr>
          <a:xfrm>
            <a:off x="14217945" y="6802242"/>
            <a:ext cx="4356925" cy="3017461"/>
            <a:chOff x="9294812" y="1371599"/>
            <a:chExt cx="2133600" cy="2058170"/>
          </a:xfrm>
        </p:grpSpPr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FA0BF710-AD7A-DCEB-17A5-AB57E2A8D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371599"/>
              <a:ext cx="2133600" cy="1371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b="1" noProof="1">
                  <a:latin typeface="Consolas" panose="020B0609020204030204" pitchFamily="49" charset="0"/>
                </a:rPr>
                <a:t>Object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b="1" noProof="1">
                  <a:latin typeface="Consolas" panose="020B0609020204030204" pitchFamily="49" charset="0"/>
                </a:rPr>
                <a:t>diceS6</a:t>
              </a: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4466F426-EE45-0F85-50DE-1C0ACA3A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6865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26" name="AutoShape 6">
            <a:extLst>
              <a:ext uri="{FF2B5EF4-FFF2-40B4-BE49-F238E27FC236}">
                <a16:creationId xmlns:a16="http://schemas.microsoft.com/office/drawing/2014/main" id="{8DF91766-7773-557A-41F1-06CD859C4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593" y="6858000"/>
            <a:ext cx="2905920" cy="1493873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Object name</a:t>
            </a:r>
            <a:endParaRPr lang="bg-BG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BB8F4CAA-A21D-3300-A1FF-68B5970E0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9356" y="8677835"/>
            <a:ext cx="2905920" cy="1493874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Object data</a:t>
            </a:r>
            <a:endParaRPr lang="bg-BG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0661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14900</TotalTime>
  <Words>1512</Words>
  <Application>Microsoft Office PowerPoint</Application>
  <PresentationFormat>Custom</PresentationFormat>
  <Paragraphs>342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Classes</vt:lpstr>
      <vt:lpstr>Content</vt:lpstr>
      <vt:lpstr>PowerPoint Presentation</vt:lpstr>
      <vt:lpstr>Defining classes</vt:lpstr>
      <vt:lpstr>Naming Convention</vt:lpstr>
      <vt:lpstr>Naming Convention</vt:lpstr>
      <vt:lpstr>Class Members</vt:lpstr>
      <vt:lpstr>Object - Instance of a Class</vt:lpstr>
      <vt:lpstr>Classes vs. Objects</vt:lpstr>
      <vt:lpstr>Object Reference</vt:lpstr>
      <vt:lpstr>Reference &amp; Value Type</vt:lpstr>
      <vt:lpstr>Value Types</vt:lpstr>
      <vt:lpstr>Reference Types</vt:lpstr>
      <vt:lpstr>Value vs. Reference Types</vt:lpstr>
      <vt:lpstr>Stack and Heap</vt:lpstr>
      <vt:lpstr>PowerPoint Presentation</vt:lpstr>
      <vt:lpstr>Fields</vt:lpstr>
      <vt:lpstr>Access Modifiers</vt:lpstr>
      <vt:lpstr>Methods</vt:lpstr>
      <vt:lpstr>Getters &amp; Setters</vt:lpstr>
      <vt:lpstr>Equals() Method</vt:lpstr>
      <vt:lpstr>PowerPoint Presentation</vt:lpstr>
      <vt:lpstr>Constructors</vt:lpstr>
      <vt:lpstr>Constructors</vt:lpstr>
      <vt:lpstr>PowerPoint Presentation</vt:lpstr>
      <vt:lpstr>Inbuild Classes</vt:lpstr>
      <vt:lpstr>List&lt;E&gt;</vt:lpstr>
      <vt:lpstr>List&lt;E&gt;</vt:lpstr>
      <vt:lpstr>Reading List</vt:lpstr>
      <vt:lpstr>Sorting List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54</cp:revision>
  <dcterms:created xsi:type="dcterms:W3CDTF">2023-03-24T10:34:32Z</dcterms:created>
  <dcterms:modified xsi:type="dcterms:W3CDTF">2023-09-14T04:42:14Z</dcterms:modified>
</cp:coreProperties>
</file>