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35"/>
  </p:notesMasterIdLst>
  <p:handoutMasterIdLst>
    <p:handoutMasterId r:id="rId36"/>
  </p:handoutMasterIdLst>
  <p:sldIdLst>
    <p:sldId id="438" r:id="rId3"/>
    <p:sldId id="538" r:id="rId4"/>
    <p:sldId id="568" r:id="rId5"/>
    <p:sldId id="440" r:id="rId6"/>
    <p:sldId id="315" r:id="rId7"/>
    <p:sldId id="280" r:id="rId8"/>
    <p:sldId id="281" r:id="rId9"/>
    <p:sldId id="573" r:id="rId10"/>
    <p:sldId id="574" r:id="rId11"/>
    <p:sldId id="575" r:id="rId12"/>
    <p:sldId id="576" r:id="rId13"/>
    <p:sldId id="479" r:id="rId14"/>
    <p:sldId id="292" r:id="rId15"/>
    <p:sldId id="577" r:id="rId16"/>
    <p:sldId id="578" r:id="rId17"/>
    <p:sldId id="569" r:id="rId18"/>
    <p:sldId id="299" r:id="rId19"/>
    <p:sldId id="579" r:id="rId20"/>
    <p:sldId id="302" r:id="rId21"/>
    <p:sldId id="303" r:id="rId22"/>
    <p:sldId id="571" r:id="rId23"/>
    <p:sldId id="581" r:id="rId24"/>
    <p:sldId id="582" r:id="rId25"/>
    <p:sldId id="583" r:id="rId26"/>
    <p:sldId id="572" r:id="rId27"/>
    <p:sldId id="305" r:id="rId28"/>
    <p:sldId id="584" r:id="rId29"/>
    <p:sldId id="586" r:id="rId30"/>
    <p:sldId id="587" r:id="rId31"/>
    <p:sldId id="588" r:id="rId32"/>
    <p:sldId id="589" r:id="rId33"/>
    <p:sldId id="467" r:id="rId34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38" d="100"/>
          <a:sy n="38" d="100"/>
        </p:scale>
        <p:origin x="11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15.9.2023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15.9.2023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15.9.2023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15.9.2023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3" y="5497830"/>
            <a:ext cx="17086927" cy="1619250"/>
          </a:xfrm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802" y="7498080"/>
            <a:ext cx="12999022" cy="1619250"/>
          </a:xfrm>
        </p:spPr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780857"/>
            <a:ext cx="3404500" cy="2972260"/>
            <a:chOff x="759115" y="1338128"/>
            <a:chExt cx="703262" cy="613975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94087"/>
            <a:ext cx="3404496" cy="2972263"/>
            <a:chOff x="761807" y="2099096"/>
            <a:chExt cx="703261" cy="613975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779" y="5022442"/>
            <a:ext cx="8348728" cy="55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A72FB-7124-6805-79FD-342DF9A72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method should perform a single, well-defined task</a:t>
            </a:r>
          </a:p>
          <a:p>
            <a:r>
              <a:rPr lang="en-US" dirty="0"/>
              <a:t>A Method's name should describe that task 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r>
              <a:rPr lang="en-US" dirty="0"/>
              <a:t>Avoid methods longer than one screen</a:t>
            </a:r>
          </a:p>
          <a:p>
            <a:r>
              <a:rPr lang="en-US" dirty="0"/>
              <a:t>Split them to several shorter methods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40651-D0A5-E43E-C764-44C1875E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DC1B3-70BA-E88A-267E-7319C987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7310" y="7984790"/>
            <a:ext cx="7950609" cy="476026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private static void printReceipt()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printHeader();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printBody();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printFooter();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FA3A8565-3454-C5C1-D151-C1BACA61A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1772" y="8435790"/>
            <a:ext cx="5862228" cy="2526112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Self documenting and easy to test</a:t>
            </a:r>
          </a:p>
        </p:txBody>
      </p:sp>
    </p:spTree>
    <p:extLst>
      <p:ext uri="{BB962C8B-B14F-4D97-AF65-F5344CB8AC3E}">
        <p14:creationId xmlns:p14="http://schemas.microsoft.com/office/powerpoint/2010/main" val="395793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00F2F4-321F-CA0D-10BC-41E6700A8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sure to use correct indentation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Leave a blank line between methods, after loops and after </a:t>
            </a:r>
            <a:br>
              <a:rPr lang="en-US" dirty="0"/>
            </a:br>
            <a:r>
              <a:rPr lang="en-US" dirty="0"/>
              <a:t>if statements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Always use curly brackets for loops and if statements bodies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Avoid long lines and complex expressions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BFE8E4-C612-9003-07DA-69CFEAD1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Formatting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A1C8D-1E0B-871C-2F53-82D09DB9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968" y="4382809"/>
            <a:ext cx="9095311" cy="327780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static void main(args)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// some code…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// some more code…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D41A6-F1F0-4F69-99DB-3EF9E7E6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866" y="4396818"/>
            <a:ext cx="9243379" cy="327780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static void main(args)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   					// some code…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				// some more code…   }</a:t>
            </a:r>
          </a:p>
        </p:txBody>
      </p:sp>
    </p:spTree>
    <p:extLst>
      <p:ext uri="{BB962C8B-B14F-4D97-AF65-F5344CB8AC3E}">
        <p14:creationId xmlns:p14="http://schemas.microsoft.com/office/powerpoint/2010/main" val="209063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72F95-E92F-3D0E-1CCA-2CE6CB7E9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Declaring and Invoking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23CC0-95A7-A6D7-128B-963F74023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90556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CD5010-877A-0D54-2657-C87C8E3C7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Methods are declared inside a class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main() is also a method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Variables inside a method are local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C5C1C6-DA3E-4AB6-9A12-3694248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46CD0D-06B9-5C20-2EF4-0BCF72B4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452" y="5131941"/>
            <a:ext cx="14533708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GB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printText(String text) {</a:t>
            </a:r>
          </a:p>
          <a:p>
            <a:pPr>
              <a:spcBef>
                <a:spcPts val="1000"/>
              </a:spcBef>
            </a:pPr>
            <a:r>
              <a:rPr lang="en-GB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System.out.println(text);</a:t>
            </a:r>
          </a:p>
          <a:p>
            <a:pPr>
              <a:spcBef>
                <a:spcPts val="1000"/>
              </a:spcBef>
            </a:pPr>
            <a:r>
              <a:rPr lang="en-GB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  <a:endParaRPr lang="en-US" sz="4400" noProof="1">
              <a:solidFill>
                <a:schemeClr val="tx2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7AA11500-12BB-A3EA-3932-4F86D93C8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846" y="3608322"/>
            <a:ext cx="4833954" cy="1181699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 </a:t>
            </a: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endParaRPr lang="bg-BG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39A9EF8F-19EF-C0BF-E978-31370D1F4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561" y="3608322"/>
            <a:ext cx="4252986" cy="1181699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</a:t>
            </a:r>
            <a:endParaRPr lang="bg-BG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0" name="AutoShape 23">
            <a:extLst>
              <a:ext uri="{FF2B5EF4-FFF2-40B4-BE49-F238E27FC236}">
                <a16:creationId xmlns:a16="http://schemas.microsoft.com/office/drawing/2014/main" id="{F1A590F1-F0E7-5C68-6753-A3104EB9F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5265" y="3608321"/>
            <a:ext cx="4269505" cy="1181701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Parameters</a:t>
            </a:r>
            <a:endParaRPr lang="bg-BG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1" name="AutoShape 23">
            <a:extLst>
              <a:ext uri="{FF2B5EF4-FFF2-40B4-BE49-F238E27FC236}">
                <a16:creationId xmlns:a16="http://schemas.microsoft.com/office/drawing/2014/main" id="{E0D11C9A-2732-72AB-A245-A3A5AACD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0038" y="6392039"/>
            <a:ext cx="3229979" cy="1894740"/>
          </a:xfrm>
          <a:prstGeom prst="wedgeRoundRectCallout">
            <a:avLst>
              <a:gd name="adj1" fmla="val -63431"/>
              <a:gd name="adj2" fmla="val -449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 Body</a:t>
            </a:r>
            <a:endParaRPr lang="bg-BG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46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1E2A50-38A0-9E4D-B896-1BEB579DB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 declared, then invoked (many times)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 can be invoked (called) by their name + ():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63723-D5BA-FA07-4C12-F432959B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153EF6-41D6-4585-2668-2D7C7E90E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806" y="4719918"/>
            <a:ext cx="13498354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printHeader()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System.out.println("----------");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3DF20-19A0-E7EF-C7ED-B2DE64360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806" y="9234612"/>
            <a:ext cx="13498354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main(String[] args)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printHeader();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F53340A5-3187-CD93-C982-FFD5F1E25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7388" y="4449867"/>
            <a:ext cx="4453191" cy="2106602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 Declaration</a:t>
            </a:r>
            <a:endParaRPr lang="bg-BG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3D406C88-E02B-F60C-B9DF-C2C02AFF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610" y="10449598"/>
            <a:ext cx="4453191" cy="2106602"/>
          </a:xfrm>
          <a:prstGeom prst="wedgeRoundRectCallout">
            <a:avLst>
              <a:gd name="adj1" fmla="val -64272"/>
              <a:gd name="adj2" fmla="val -352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 Invocation</a:t>
            </a:r>
          </a:p>
        </p:txBody>
      </p:sp>
    </p:spTree>
    <p:extLst>
      <p:ext uri="{BB962C8B-B14F-4D97-AF65-F5344CB8AC3E}">
        <p14:creationId xmlns:p14="http://schemas.microsoft.com/office/powerpoint/2010/main" val="271174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06C93-C1E8-E336-2B64-83537EADB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r>
              <a:rPr lang="en-US" dirty="0"/>
              <a:t>The main method – main()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Its own body – recursion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D12177-90D0-9CBD-6F18-AC5D6EFA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FCD76-576F-508F-57FE-516159A27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988" y="5206112"/>
            <a:ext cx="13324652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main(String[] args)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printHeader();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F30FB-892D-A46C-1023-81686DB8F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988" y="8954645"/>
            <a:ext cx="7269292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static void crash()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crash(); 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17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1BDDA-B23A-20D1-1505-8B0AE6FB3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Receiving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5BEFB-9FCB-1B4B-4E47-0A7E400D2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4D7349-89C7-0152-3FFA-F97D8A8E6D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</p:spTree>
    <p:extLst>
      <p:ext uri="{BB962C8B-B14F-4D97-AF65-F5344CB8AC3E}">
        <p14:creationId xmlns:p14="http://schemas.microsoft.com/office/powerpoint/2010/main" val="213685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C2C72A-FBDC-4372-8F99-1B780359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DB291-9B53-4B31-AADA-9727CFAE6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can be of any data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 the method with certain values (arguments)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56C18-BF91-D7A3-448E-5C49DDB6C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279" y="9965889"/>
            <a:ext cx="13031132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main(String[] args)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printNumbers(5, 10);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5A02DC-8DBA-1BA8-9CE1-F41A8C03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279" y="4319394"/>
            <a:ext cx="14697373" cy="40831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static void printNumbers(int start, int end)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for (int i = start; i &lt;= end; i++)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System.out.printf("%d ", i);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}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864E2A43-5991-E2FB-D497-2E501D42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6615" y="10980744"/>
            <a:ext cx="6007037" cy="2005002"/>
          </a:xfrm>
          <a:prstGeom prst="wedgeRoundRectCallout">
            <a:avLst>
              <a:gd name="adj1" fmla="val -60254"/>
              <a:gd name="adj2" fmla="val -1288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Passing arguments at invocation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4B70254C-90ED-100A-EB67-18627915F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339" y="5084223"/>
            <a:ext cx="7097258" cy="2306408"/>
          </a:xfrm>
          <a:prstGeom prst="wedgeRoundRectCallout">
            <a:avLst>
              <a:gd name="adj1" fmla="val -57850"/>
              <a:gd name="adj2" fmla="val -3631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Multiple parameters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277868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049670-FDA4-551E-51C7-FC81B766B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zero or several parameters</a:t>
            </a:r>
          </a:p>
          <a:p>
            <a:r>
              <a:rPr lang="en-US" dirty="0"/>
              <a:t>You can pass parameters of different types</a:t>
            </a:r>
          </a:p>
          <a:p>
            <a:r>
              <a:rPr lang="en-US" dirty="0"/>
              <a:t>Each parameter has name and type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946E6-8C25-7B6C-1CA0-DA484289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C0418-6A1D-35F3-6AE6-0461B889E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51" y="8859317"/>
            <a:ext cx="21866366" cy="327780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printStudent(String name, int age, double grade)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System.out.printf("Student: %s; Age: %d, Grade: %.2f\n",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      name, age, grade);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4303D3A3-4F45-F265-3B84-67EE7898E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0084" y="6586425"/>
            <a:ext cx="3687356" cy="1971992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Parameter type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6CC51953-7658-90ED-EE12-CE09F922F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680" y="6567710"/>
            <a:ext cx="3687356" cy="2009421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Parameter name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F396DC0B-2282-04B8-5C61-4F2BB979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362" y="6517645"/>
            <a:ext cx="6368863" cy="1971992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Multiple parameters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198486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48BB34-5C08-485B-BFE8-A06B09E5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C1AC22-897A-4D51-ACE3-9AAB3C796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The return keyword immediately stops</a:t>
            </a:r>
            <a:br>
              <a:rPr lang="en-US" dirty="0"/>
            </a:br>
            <a:r>
              <a:rPr lang="en-US" dirty="0"/>
              <a:t>the method's execution</a:t>
            </a:r>
          </a:p>
          <a:p>
            <a:r>
              <a:rPr lang="en-US" dirty="0"/>
              <a:t>Returns the specified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methods can be terminated by just using return</a:t>
            </a:r>
          </a:p>
          <a:p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F5CED9E2-9779-4D77-B75D-99D46D03A347}"/>
              </a:ext>
            </a:extLst>
          </p:cNvPr>
          <p:cNvSpPr txBox="1">
            <a:spLocks/>
          </p:cNvSpPr>
          <p:nvPr/>
        </p:nvSpPr>
        <p:spPr>
          <a:xfrm>
            <a:off x="3102504" y="6048671"/>
            <a:ext cx="16628216" cy="40831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>
              <a:spcBef>
                <a:spcPts val="1000"/>
              </a:spcBef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static String </a:t>
            </a:r>
            <a:r>
              <a:rPr lang="en-US" dirty="0" err="1"/>
              <a:t>readFullName</a:t>
            </a:r>
            <a:r>
              <a:rPr lang="en-US" dirty="0"/>
              <a:t>(Scanner </a:t>
            </a:r>
            <a:r>
              <a:rPr lang="en-US" dirty="0" err="1"/>
              <a:t>sc</a:t>
            </a:r>
            <a:r>
              <a:rPr lang="en-US" dirty="0"/>
              <a:t>) {</a:t>
            </a:r>
          </a:p>
          <a:p>
            <a:r>
              <a:rPr lang="en-US" dirty="0"/>
              <a:t>  String </a:t>
            </a:r>
            <a:r>
              <a:rPr lang="en-US" dirty="0" err="1"/>
              <a:t>firstName</a:t>
            </a:r>
            <a:r>
              <a:rPr lang="en-US" dirty="0"/>
              <a:t> = </a:t>
            </a:r>
            <a:r>
              <a:rPr lang="en-US" dirty="0" err="1"/>
              <a:t>sc.nextLine</a:t>
            </a:r>
            <a:r>
              <a:rPr lang="en-US" dirty="0"/>
              <a:t>();</a:t>
            </a:r>
          </a:p>
          <a:p>
            <a:r>
              <a:rPr lang="en-US" dirty="0"/>
              <a:t>  String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sc.nextLine</a:t>
            </a:r>
            <a:r>
              <a:rPr lang="en-US" dirty="0"/>
              <a:t>();</a:t>
            </a:r>
          </a:p>
          <a:p>
            <a:r>
              <a:rPr lang="en-US" dirty="0"/>
              <a:t>  return 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1C702E0E-BE50-1B15-276E-5EF9B0E11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2517" y="8972607"/>
            <a:ext cx="5858057" cy="1159221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289285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Naming and Best Practices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Void and Return Type Methods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Methods with Parameters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4F5101-3C69-E16E-494F-55439D9D69EC}"/>
              </a:ext>
            </a:extLst>
          </p:cNvPr>
          <p:cNvGrpSpPr/>
          <p:nvPr/>
        </p:nvGrpSpPr>
        <p:grpSpPr>
          <a:xfrm>
            <a:off x="-4104846" y="2780857"/>
            <a:ext cx="3404500" cy="2972260"/>
            <a:chOff x="759115" y="1338128"/>
            <a:chExt cx="703262" cy="613975"/>
          </a:xfrm>
        </p:grpSpPr>
        <p:sp>
          <p:nvSpPr>
            <p:cNvPr id="24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8B8F12B5-22C5-1CE3-78D9-4A4642169B7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1D08E2-57F6-E33E-C0DD-C3C16F5174AF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34EE9-EC53-CE70-10C0-DDFC0FD77E4E}"/>
              </a:ext>
            </a:extLst>
          </p:cNvPr>
          <p:cNvGrpSpPr/>
          <p:nvPr/>
        </p:nvGrpSpPr>
        <p:grpSpPr>
          <a:xfrm>
            <a:off x="-6512762" y="6094087"/>
            <a:ext cx="3404496" cy="2972263"/>
            <a:chOff x="761807" y="2099096"/>
            <a:chExt cx="703261" cy="613975"/>
          </a:xfrm>
        </p:grpSpPr>
        <p:sp>
          <p:nvSpPr>
            <p:cNvPr id="27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A94309AB-0CB3-BADE-D8D9-549865D5C34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538EA7-AACF-3ECF-9A0C-6901241A7E6A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EE7DFD-146C-BE23-A3F3-E24506D0C032}"/>
              </a:ext>
            </a:extLst>
          </p:cNvPr>
          <p:cNvGrpSpPr/>
          <p:nvPr/>
        </p:nvGrpSpPr>
        <p:grpSpPr>
          <a:xfrm>
            <a:off x="-9094469" y="9487731"/>
            <a:ext cx="3493755" cy="2972260"/>
            <a:chOff x="756722" y="2811160"/>
            <a:chExt cx="721699" cy="613975"/>
          </a:xfrm>
        </p:grpSpPr>
        <p:sp>
          <p:nvSpPr>
            <p:cNvPr id="30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35A07728-7D88-9B02-3528-8C4F74942DE2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C807E2-3D96-0499-E5F7-E52EB75C71D5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06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 value can be:</a:t>
            </a:r>
          </a:p>
          <a:p>
            <a:r>
              <a:rPr lang="en-US" dirty="0"/>
              <a:t>	Assigned to a variable</a:t>
            </a:r>
          </a:p>
          <a:p>
            <a:endParaRPr lang="en-US" dirty="0"/>
          </a:p>
          <a:p>
            <a:r>
              <a:rPr lang="en-US" dirty="0"/>
              <a:t>	Used in expression</a:t>
            </a:r>
          </a:p>
          <a:p>
            <a:endParaRPr lang="en-US" dirty="0"/>
          </a:p>
          <a:p>
            <a:r>
              <a:rPr lang="en-US" dirty="0"/>
              <a:t>	Passed to another method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E55B244-9531-4077-B87F-D9D3900B43D7}"/>
              </a:ext>
            </a:extLst>
          </p:cNvPr>
          <p:cNvSpPr txBox="1">
            <a:spLocks/>
          </p:cNvSpPr>
          <p:nvPr/>
        </p:nvSpPr>
        <p:spPr>
          <a:xfrm>
            <a:off x="6092089" y="4969517"/>
            <a:ext cx="8954640" cy="89521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>
              <a:spcBef>
                <a:spcPts val="1000"/>
              </a:spcBef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int max = </a:t>
            </a:r>
            <a:r>
              <a:rPr lang="en-US" dirty="0" err="1"/>
              <a:t>getMax</a:t>
            </a:r>
            <a:r>
              <a:rPr lang="en-US" dirty="0"/>
              <a:t>(5, 10);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B2E9963-D1AB-1CE0-EEB9-65BB0EFDD3D5}"/>
              </a:ext>
            </a:extLst>
          </p:cNvPr>
          <p:cNvSpPr txBox="1">
            <a:spLocks/>
          </p:cNvSpPr>
          <p:nvPr/>
        </p:nvSpPr>
        <p:spPr>
          <a:xfrm>
            <a:off x="6110329" y="6858000"/>
            <a:ext cx="14169032" cy="8617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>
              <a:spcBef>
                <a:spcPts val="1000"/>
              </a:spcBef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double total = </a:t>
            </a:r>
            <a:r>
              <a:rPr lang="en-US" dirty="0" err="1"/>
              <a:t>getPrice</a:t>
            </a:r>
            <a:r>
              <a:rPr lang="en-US" dirty="0"/>
              <a:t>() * quantity * 1.20;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A67E33B-B24C-F588-64C3-05AAE2ADF201}"/>
              </a:ext>
            </a:extLst>
          </p:cNvPr>
          <p:cNvSpPr txBox="1">
            <a:spLocks/>
          </p:cNvSpPr>
          <p:nvPr/>
        </p:nvSpPr>
        <p:spPr>
          <a:xfrm>
            <a:off x="6092089" y="8811075"/>
            <a:ext cx="14187272" cy="8617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>
              <a:spcBef>
                <a:spcPts val="1000"/>
              </a:spcBef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int age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sc.nextLine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51600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A857A-4248-7239-3FDC-0C10F2226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73BF2-9722-0A85-D7BC-644D88095B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5190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55DCA3-D8C8-D88E-76F1-44D56EF2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58F197-E087-1E33-7517-090D41D29819}"/>
              </a:ext>
            </a:extLst>
          </p:cNvPr>
          <p:cNvGrpSpPr/>
          <p:nvPr/>
        </p:nvGrpSpPr>
        <p:grpSpPr>
          <a:xfrm>
            <a:off x="1901640" y="3543299"/>
            <a:ext cx="16912583" cy="9132795"/>
            <a:chOff x="2436812" y="2057400"/>
            <a:chExt cx="6896806" cy="37242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8045AA-A945-A6B1-EAE7-CB3243A18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A42F0C-736B-2681-D993-84E04A990DC1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36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9DC7CD-113A-28FB-1A2C-C27B94C87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CEF7A6-C95C-C214-BE84-D8A5FA47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B25A3BA-EF17-1A35-E1CB-FD6B985388E9}"/>
              </a:ext>
            </a:extLst>
          </p:cNvPr>
          <p:cNvSpPr txBox="1">
            <a:spLocks/>
          </p:cNvSpPr>
          <p:nvPr/>
        </p:nvSpPr>
        <p:spPr>
          <a:xfrm>
            <a:off x="3504131" y="4481593"/>
            <a:ext cx="17374150" cy="73045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>
              <a:spcBef>
                <a:spcPts val="1000"/>
              </a:spcBef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int num = 5;</a:t>
            </a:r>
          </a:p>
          <a:p>
            <a:r>
              <a:rPr lang="en-US" dirty="0"/>
              <a:t>   increment(num, 15);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(num);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increment(int num, int value) {</a:t>
            </a:r>
          </a:p>
          <a:p>
            <a:r>
              <a:rPr lang="en-US" dirty="0"/>
              <a:t>   num += 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AutoShape 24">
            <a:extLst>
              <a:ext uri="{FF2B5EF4-FFF2-40B4-BE49-F238E27FC236}">
                <a16:creationId xmlns:a16="http://schemas.microsoft.com/office/drawing/2014/main" id="{527034FF-1D50-E164-9B9A-E03DA092D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8316" y="5597264"/>
            <a:ext cx="4215204" cy="1555376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num == 5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5E1303FD-C1A0-687E-B816-71E66C6A1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556" y="10230769"/>
            <a:ext cx="4215204" cy="1555376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num == 20</a:t>
            </a:r>
          </a:p>
        </p:txBody>
      </p:sp>
    </p:spTree>
    <p:extLst>
      <p:ext uri="{BB962C8B-B14F-4D97-AF65-F5344CB8AC3E}">
        <p14:creationId xmlns:p14="http://schemas.microsoft.com/office/powerpoint/2010/main" val="21969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CF5313-003B-A366-2B3B-19C908D9B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49AB70-A232-6D04-3738-1CDE4D60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E3A341F-DAB8-CA79-73CA-B1D225A89A1F}"/>
              </a:ext>
            </a:extLst>
          </p:cNvPr>
          <p:cNvSpPr txBox="1">
            <a:spLocks/>
          </p:cNvSpPr>
          <p:nvPr/>
        </p:nvSpPr>
        <p:spPr>
          <a:xfrm>
            <a:off x="3091784" y="4780628"/>
            <a:ext cx="17939519" cy="73045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>
            <a:defPPr>
              <a:defRPr lang="en-US"/>
            </a:defPPr>
            <a:lvl1pPr>
              <a:spcBef>
                <a:spcPts val="1000"/>
              </a:spcBef>
              <a:defRPr sz="4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int[] </a:t>
            </a:r>
            <a:r>
              <a:rPr lang="en-US" dirty="0" err="1"/>
              <a:t>nums</a:t>
            </a:r>
            <a:r>
              <a:rPr lang="en-US" dirty="0"/>
              <a:t> = { 5 };</a:t>
            </a:r>
          </a:p>
          <a:p>
            <a:r>
              <a:rPr lang="en-US" dirty="0"/>
              <a:t>  increment(</a:t>
            </a:r>
            <a:r>
              <a:rPr lang="en-US" dirty="0" err="1"/>
              <a:t>nums</a:t>
            </a:r>
            <a:r>
              <a:rPr lang="en-US" dirty="0"/>
              <a:t>, 15);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[0]);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increment(int[] </a:t>
            </a:r>
            <a:r>
              <a:rPr lang="en-US" dirty="0" err="1"/>
              <a:t>nums</a:t>
            </a:r>
            <a:r>
              <a:rPr lang="en-US" dirty="0"/>
              <a:t>, int value) {</a:t>
            </a:r>
          </a:p>
          <a:p>
            <a:r>
              <a:rPr lang="en-US" dirty="0"/>
              <a:t>  </a:t>
            </a:r>
            <a:r>
              <a:rPr lang="en-US" dirty="0" err="1"/>
              <a:t>nums</a:t>
            </a:r>
            <a:r>
              <a:rPr lang="en-US" dirty="0"/>
              <a:t>[0] += 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AutoShape 24">
            <a:extLst>
              <a:ext uri="{FF2B5EF4-FFF2-40B4-BE49-F238E27FC236}">
                <a16:creationId xmlns:a16="http://schemas.microsoft.com/office/drawing/2014/main" id="{F3E32871-67CF-2DD6-DEAF-04CCDEA08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3366" y="6129617"/>
            <a:ext cx="5244354" cy="1456765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nums[0] == 20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2A757E3F-A72D-BD6C-4565-A6850C8D3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557" y="10628415"/>
            <a:ext cx="5244354" cy="1456765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nums[0] == 20</a:t>
            </a:r>
          </a:p>
        </p:txBody>
      </p:sp>
    </p:spTree>
    <p:extLst>
      <p:ext uri="{BB962C8B-B14F-4D97-AF65-F5344CB8AC3E}">
        <p14:creationId xmlns:p14="http://schemas.microsoft.com/office/powerpoint/2010/main" val="172778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40BB-0771-286A-AC4F-5CF8E8C6B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2663" y="7404503"/>
            <a:ext cx="14500606" cy="1737360"/>
          </a:xfrm>
        </p:spPr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D8DD5-3C20-2927-2250-F698483529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71435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72F2AD-FDB7-443B-859D-7FCDEAAA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A44AAA-6CB4-4019-9E4E-BBDF80A4E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combination of method's name and parameters</a:t>
            </a:r>
            <a:br>
              <a:rPr lang="en-US" dirty="0"/>
            </a:br>
            <a:r>
              <a:rPr lang="en-US" dirty="0"/>
              <a:t>is called signature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Signature differentiates between methods with same names</a:t>
            </a:r>
          </a:p>
          <a:p>
            <a:r>
              <a:rPr lang="en-US" dirty="0"/>
              <a:t>When methods with the same name have different signature,</a:t>
            </a:r>
            <a:br>
              <a:rPr lang="en-US" dirty="0"/>
            </a:br>
            <a:r>
              <a:rPr lang="en-US" dirty="0"/>
              <a:t>this is called method "overloading"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BF33AD-03CA-FF23-1DA6-26A624BE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654" y="4908956"/>
            <a:ext cx="15188906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print(String text)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System.out.println(text);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142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263DA-E1DA-D119-813A-4D8CC1F36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same name for multiple methods with </a:t>
            </a:r>
            <a:br>
              <a:rPr lang="en-US" dirty="0"/>
            </a:br>
            <a:r>
              <a:rPr lang="en-US" dirty="0"/>
              <a:t>different signatures (method name and parameters)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F30ED1-9923-87F0-27AC-991A9D16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78B78709-631A-384C-0E8D-22B870CC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939" y="7984790"/>
            <a:ext cx="4505390" cy="3143772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Different method signatures</a:t>
            </a:r>
            <a:endParaRPr lang="bg-BG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FB877-B929-3E38-8512-3B64E6D68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084" y="5233629"/>
            <a:ext cx="10365996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static void print(int number)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System.out.println(number);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BC1F1-3F8C-3867-E706-F28DF59B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6492" y="5233629"/>
            <a:ext cx="10359760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static void print(String text)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System.out.println(text);     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87937-20F9-2918-7F8C-460591F3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084" y="8094230"/>
            <a:ext cx="14611478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static void print(String text, int number)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System.out.println(text + ' ' + number);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995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66372-4853-534A-1B64-26ECA7307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2663" y="7458291"/>
            <a:ext cx="14500606" cy="1737360"/>
          </a:xfrm>
        </p:spPr>
        <p:txBody>
          <a:bodyPr/>
          <a:lstStyle/>
          <a:p>
            <a:r>
              <a:rPr lang="en-US" dirty="0"/>
              <a:t>Program Execution 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15A0C-5C7D-DF64-F8B8-73ED10E619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8154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52CDC-E3D1-A5B6-207A-9053DAAB8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program continues, after a method execution </a:t>
            </a:r>
            <a:br>
              <a:rPr lang="en-US" dirty="0"/>
            </a:br>
            <a:r>
              <a:rPr lang="en-US" dirty="0"/>
              <a:t>completes: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91C3BB-708A-67AE-9600-718D0CA7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2C931-45EF-8D5F-97EB-DB0D41681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149" y="9425370"/>
            <a:ext cx="17834307" cy="327780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printLogo()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System.out.println("Company Logo");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System.out.println("http://www.companywebsite.com");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46BE2-F3A1-69E3-AADF-4FDE1889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149" y="5122879"/>
            <a:ext cx="15233347" cy="40831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main(String[] args)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System.out.println("before method executes");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printLogo();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System.out.println("after method executes");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580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Value vs. Reference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Overloading Methods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06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Program Execution 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6313DC-6967-AE2F-816B-B9B24C1B4A36}"/>
              </a:ext>
            </a:extLst>
          </p:cNvPr>
          <p:cNvGrpSpPr/>
          <p:nvPr/>
        </p:nvGrpSpPr>
        <p:grpSpPr>
          <a:xfrm>
            <a:off x="2174034" y="-10901602"/>
            <a:ext cx="3404500" cy="2972260"/>
            <a:chOff x="759115" y="1338128"/>
            <a:chExt cx="703262" cy="613975"/>
          </a:xfrm>
        </p:grpSpPr>
        <p:sp>
          <p:nvSpPr>
            <p:cNvPr id="6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6AAB32C-5242-E9A3-F615-F0A02EE5C39B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42CAF6-4448-94C1-AD1F-1C03138FB9F5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4B14B-C551-0CE9-E701-A23C9E04309F}"/>
              </a:ext>
            </a:extLst>
          </p:cNvPr>
          <p:cNvGrpSpPr/>
          <p:nvPr/>
        </p:nvGrpSpPr>
        <p:grpSpPr>
          <a:xfrm>
            <a:off x="2174038" y="-7588372"/>
            <a:ext cx="3404496" cy="2972263"/>
            <a:chOff x="761807" y="2099096"/>
            <a:chExt cx="703261" cy="613975"/>
          </a:xfrm>
        </p:grpSpPr>
        <p:sp>
          <p:nvSpPr>
            <p:cNvPr id="18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2034302A-2F7E-019F-15D2-8AE6EE10F29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876324-C95C-4CCF-897F-4713BA9FF300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8407F-A36A-B1DD-3A05-B569B37904EF}"/>
              </a:ext>
            </a:extLst>
          </p:cNvPr>
          <p:cNvGrpSpPr/>
          <p:nvPr/>
        </p:nvGrpSpPr>
        <p:grpSpPr>
          <a:xfrm>
            <a:off x="2152651" y="-4194728"/>
            <a:ext cx="3493755" cy="2972260"/>
            <a:chOff x="756722" y="2811160"/>
            <a:chExt cx="721699" cy="613975"/>
          </a:xfrm>
        </p:grpSpPr>
        <p:sp>
          <p:nvSpPr>
            <p:cNvPr id="21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5C7BE2-76A8-91CE-A22C-244912B2E8F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226CEE-5D2E-F6CF-9281-1BC8AE2456AD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75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EAE1D2-BCB5-6CAF-4875-B3715F8AB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1" y="3262362"/>
            <a:ext cx="21020168" cy="3176124"/>
          </a:xfrm>
        </p:spPr>
        <p:txBody>
          <a:bodyPr/>
          <a:lstStyle/>
          <a:p>
            <a:r>
              <a:rPr lang="en-US" dirty="0"/>
              <a:t>"The stack" stores information about the active </a:t>
            </a:r>
            <a:br>
              <a:rPr lang="en-US" dirty="0"/>
            </a:br>
            <a:r>
              <a:rPr lang="en-US" dirty="0"/>
              <a:t>subroutines (methods) of a computer program</a:t>
            </a:r>
          </a:p>
          <a:p>
            <a:r>
              <a:rPr lang="en-US" dirty="0"/>
              <a:t>Keeps track of the point to which each active subroutine should return control when it finishes executing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212D5-9EBF-1A48-6860-9F59D384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Stack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ED3BC57-959D-DD45-AB73-4862837D23DC}"/>
              </a:ext>
            </a:extLst>
          </p:cNvPr>
          <p:cNvSpPr txBox="1">
            <a:spLocks/>
          </p:cNvSpPr>
          <p:nvPr/>
        </p:nvSpPr>
        <p:spPr>
          <a:xfrm>
            <a:off x="3310590" y="9521603"/>
            <a:ext cx="3714040" cy="923330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noProof="1"/>
              <a:t>Main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70FCA6C-0CF4-CD41-19C0-C2642E1CE3D2}"/>
              </a:ext>
            </a:extLst>
          </p:cNvPr>
          <p:cNvSpPr txBox="1">
            <a:spLocks/>
          </p:cNvSpPr>
          <p:nvPr/>
        </p:nvSpPr>
        <p:spPr>
          <a:xfrm>
            <a:off x="16702973" y="6613658"/>
            <a:ext cx="3878320" cy="117485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5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3915BA3-8A56-E613-59DE-B467C5373ACC}"/>
              </a:ext>
            </a:extLst>
          </p:cNvPr>
          <p:cNvSpPr txBox="1">
            <a:spLocks/>
          </p:cNvSpPr>
          <p:nvPr/>
        </p:nvSpPr>
        <p:spPr>
          <a:xfrm>
            <a:off x="11527285" y="9513191"/>
            <a:ext cx="371404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noProof="1"/>
              <a:t>Method B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A45C78C-7C22-B1C8-BB3C-1F26E0B1B53E}"/>
              </a:ext>
            </a:extLst>
          </p:cNvPr>
          <p:cNvSpPr txBox="1">
            <a:spLocks/>
          </p:cNvSpPr>
          <p:nvPr/>
        </p:nvSpPr>
        <p:spPr>
          <a:xfrm>
            <a:off x="7419803" y="9534063"/>
            <a:ext cx="371404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noProof="1"/>
              <a:t>Method 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031693-A7BD-02FA-5EAC-7DC9A858A584}"/>
              </a:ext>
            </a:extLst>
          </p:cNvPr>
          <p:cNvSpPr txBox="1">
            <a:spLocks/>
          </p:cNvSpPr>
          <p:nvPr/>
        </p:nvSpPr>
        <p:spPr>
          <a:xfrm>
            <a:off x="3310591" y="9520177"/>
            <a:ext cx="3714040" cy="92333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9583A-6F89-B46A-7FFD-5C3A2C84FBA9}"/>
              </a:ext>
            </a:extLst>
          </p:cNvPr>
          <p:cNvSpPr txBox="1"/>
          <p:nvPr/>
        </p:nvSpPr>
        <p:spPr>
          <a:xfrm>
            <a:off x="16702971" y="6813176"/>
            <a:ext cx="38783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0820C5-94E5-BFE3-1C5C-AA64BFD039C9}"/>
              </a:ext>
            </a:extLst>
          </p:cNvPr>
          <p:cNvGrpSpPr/>
          <p:nvPr/>
        </p:nvGrpSpPr>
        <p:grpSpPr>
          <a:xfrm>
            <a:off x="6085720" y="7594232"/>
            <a:ext cx="2272785" cy="1770915"/>
            <a:chOff x="2867036" y="4066509"/>
            <a:chExt cx="1028212" cy="801165"/>
          </a:xfrm>
        </p:grpSpPr>
        <p:sp>
          <p:nvSpPr>
            <p:cNvPr id="11" name="Arrow: Curved Right 10">
              <a:extLst>
                <a:ext uri="{FF2B5EF4-FFF2-40B4-BE49-F238E27FC236}">
                  <a16:creationId xmlns:a16="http://schemas.microsoft.com/office/drawing/2014/main" id="{C0E0E6F3-1D3A-9E82-F48C-70326ABE5761}"/>
                </a:ext>
              </a:extLst>
            </p:cNvPr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F6A224-56B8-C7AB-1217-6957E6E6E23F}"/>
                </a:ext>
              </a:extLst>
            </p:cNvPr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B15C266-BE8C-C88A-80EC-BE8CF37C55FA}"/>
              </a:ext>
            </a:extLst>
          </p:cNvPr>
          <p:cNvSpPr/>
          <p:nvPr/>
        </p:nvSpPr>
        <p:spPr>
          <a:xfrm>
            <a:off x="1563800" y="8456965"/>
            <a:ext cx="2543290" cy="898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556E4D6-5771-47E0-F713-B739150277AB}"/>
              </a:ext>
            </a:extLst>
          </p:cNvPr>
          <p:cNvSpPr txBox="1">
            <a:spLocks/>
          </p:cNvSpPr>
          <p:nvPr/>
        </p:nvSpPr>
        <p:spPr>
          <a:xfrm>
            <a:off x="7418938" y="9530674"/>
            <a:ext cx="3714040" cy="92333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D782428-A445-629F-833A-2F520B0A447F}"/>
              </a:ext>
            </a:extLst>
          </p:cNvPr>
          <p:cNvSpPr txBox="1">
            <a:spLocks/>
          </p:cNvSpPr>
          <p:nvPr/>
        </p:nvSpPr>
        <p:spPr>
          <a:xfrm>
            <a:off x="11527285" y="9512355"/>
            <a:ext cx="3714040" cy="92333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E6B2C2-DCAA-DCF4-516A-89388226834A}"/>
              </a:ext>
            </a:extLst>
          </p:cNvPr>
          <p:cNvGrpSpPr/>
          <p:nvPr/>
        </p:nvGrpSpPr>
        <p:grpSpPr>
          <a:xfrm>
            <a:off x="10006060" y="7639989"/>
            <a:ext cx="2272785" cy="1725157"/>
            <a:chOff x="4788791" y="4087210"/>
            <a:chExt cx="1028212" cy="7804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499EA9-8AC5-35F6-175D-93BEF0850B23}"/>
                </a:ext>
              </a:extLst>
            </p:cNvPr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38C6B6FD-F748-2584-C39C-D954ED42CE15}"/>
                </a:ext>
              </a:extLst>
            </p:cNvPr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FE3A3-4802-8EF7-B0C3-3447E2AEA083}"/>
              </a:ext>
            </a:extLst>
          </p:cNvPr>
          <p:cNvGrpSpPr/>
          <p:nvPr/>
        </p:nvGrpSpPr>
        <p:grpSpPr>
          <a:xfrm>
            <a:off x="9673914" y="10583730"/>
            <a:ext cx="2853817" cy="1489030"/>
            <a:chOff x="4685576" y="5632686"/>
            <a:chExt cx="1243844" cy="64899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3145C7-4FFD-A080-5DAA-C4CA51B2F20D}"/>
                </a:ext>
              </a:extLst>
            </p:cNvPr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E68A00B4-41CC-1A11-CA21-A8060D8B60C6}"/>
                </a:ext>
              </a:extLst>
            </p:cNvPr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09E0F9-9BFA-6AF0-832A-65FC40D04A19}"/>
              </a:ext>
            </a:extLst>
          </p:cNvPr>
          <p:cNvGrpSpPr/>
          <p:nvPr/>
        </p:nvGrpSpPr>
        <p:grpSpPr>
          <a:xfrm>
            <a:off x="5795204" y="10583730"/>
            <a:ext cx="2853816" cy="1506793"/>
            <a:chOff x="2755932" y="5629638"/>
            <a:chExt cx="1243844" cy="656740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C4FD0713-29A8-B818-A7AF-BD98F2CFD30D}"/>
                </a:ext>
              </a:extLst>
            </p:cNvPr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9FAD0-3972-48F4-C013-54CD02B29237}"/>
                </a:ext>
              </a:extLst>
            </p:cNvPr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56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4011E-6 2.22222E-6 L 0.55036 0.11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5" y="5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8669E-6 -2.22222E-6 L 0.3821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3" y="8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327E-6 9.25926E-7 L 0.2103 -0.0781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15" y="-39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C8D35-59D8-824D-32E3-6BD04695D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8D2B7-A8F9-7C63-8A7F-2D0D2CB9C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5550" y="5703568"/>
            <a:ext cx="16396308" cy="5352360"/>
          </a:xfrm>
        </p:spPr>
        <p:txBody>
          <a:bodyPr/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400" dirty="0"/>
              <a:t>Break large programs into simple</a:t>
            </a:r>
            <a:br>
              <a:rPr lang="en-US" sz="5400" dirty="0"/>
            </a:br>
            <a:r>
              <a:rPr lang="en-US" sz="5400" dirty="0"/>
              <a:t>methods that solve small sub-problems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400" dirty="0"/>
              <a:t>Methods consist of declaration and body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400" dirty="0"/>
              <a:t>Methods are invoked by their name + ()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400" dirty="0"/>
              <a:t>Methods can accept parameters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400" dirty="0"/>
              <a:t>Methods can return a value or nothing (void)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465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Naming and Best Practices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r>
              <a:rPr lang="en-US" dirty="0"/>
              <a:t>What is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6AC89A-950C-4EA5-9485-B3D1D2D6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99BC4A-51D3-42C6-954C-360B84DD2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8848" y="3266636"/>
            <a:ext cx="18543969" cy="9436162"/>
          </a:xfrm>
        </p:spPr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Named block of code, that can be </a:t>
            </a:r>
            <a:br>
              <a:rPr lang="en-US" dirty="0"/>
            </a:br>
            <a:r>
              <a:rPr lang="en-US" dirty="0"/>
              <a:t>invoked later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Sample method definition: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dirty="0"/>
              <a:t>Invoking (calling) the </a:t>
            </a:r>
            <a:br>
              <a:rPr lang="en-US" dirty="0"/>
            </a:br>
            <a:r>
              <a:rPr lang="en-US" dirty="0"/>
              <a:t>method several times.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ECE0F7-9FCE-3563-2B36-919BB38F3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114" y="6318409"/>
            <a:ext cx="12048166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printHello</a:t>
            </a:r>
            <a:r>
              <a:rPr lang="bg-BG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</a:t>
            </a: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() {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System.out.println("Hello!");</a:t>
            </a:r>
          </a:p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3" name="AutoShape 23">
            <a:extLst>
              <a:ext uri="{FF2B5EF4-FFF2-40B4-BE49-F238E27FC236}">
                <a16:creationId xmlns:a16="http://schemas.microsoft.com/office/drawing/2014/main" id="{579F2C48-BD44-685C-2AB0-A33B1983B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2246" y="4545908"/>
            <a:ext cx="5781194" cy="1954444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 named </a:t>
            </a:r>
            <a:r>
              <a:rPr lang="en-US" sz="5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printHello</a:t>
            </a:r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6C5C948D-624D-6AE1-A50E-E3264FF6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8793" y="7409956"/>
            <a:ext cx="4818167" cy="3813379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 body surrounded</a:t>
            </a:r>
            <a:b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</a:br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by { }</a:t>
            </a:r>
            <a:endParaRPr lang="bg-BG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204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4D0D23F-84CE-47B8-A1C8-D94B7253A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More manageable programming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Splits large problems into small pieces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Better organization of the program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Improves code readability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Improves code understandability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Avoiding repeating code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Improves code maintainability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Code reusability</a:t>
            </a:r>
          </a:p>
          <a:p>
            <a:pPr marL="1828708" lvl="1" indent="-914354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Using existing methods several times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4413E58-4404-4B11-BB77-5E1402E4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</a:p>
        </p:txBody>
      </p:sp>
    </p:spTree>
    <p:extLst>
      <p:ext uri="{BB962C8B-B14F-4D97-AF65-F5344CB8AC3E}">
        <p14:creationId xmlns:p14="http://schemas.microsoft.com/office/powerpoint/2010/main" val="345167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66CC85-86F3-4C60-A7D6-F3A2F71B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Type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3DCF25-6D11-4E65-9E0A-70E6E5CD6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Executes the code between the brackets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Does not return result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3C4EC80-EFED-6EF7-C600-9B585128F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68" y="5870145"/>
            <a:ext cx="11254972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it-IT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printHello() {</a:t>
            </a:r>
          </a:p>
          <a:p>
            <a:pPr>
              <a:spcBef>
                <a:spcPts val="1000"/>
              </a:spcBef>
            </a:pPr>
            <a:r>
              <a:rPr lang="it-IT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System.out.println("Hello");</a:t>
            </a:r>
          </a:p>
          <a:p>
            <a:pPr>
              <a:spcBef>
                <a:spcPts val="1000"/>
              </a:spcBef>
            </a:pPr>
            <a:r>
              <a:rPr lang="it-IT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682D0-FFF4-D242-AA1E-6853E194A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714" y="8832125"/>
            <a:ext cx="12947766" cy="24724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it-IT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public static void main(String[] args) {</a:t>
            </a:r>
          </a:p>
          <a:p>
            <a:pPr>
              <a:spcBef>
                <a:spcPts val="1000"/>
              </a:spcBef>
            </a:pPr>
            <a:r>
              <a:rPr lang="it-IT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  System.out.println("Hello");</a:t>
            </a:r>
          </a:p>
          <a:p>
            <a:pPr>
              <a:spcBef>
                <a:spcPts val="1000"/>
              </a:spcBef>
            </a:pPr>
            <a:r>
              <a:rPr lang="it-IT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}</a:t>
            </a:r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919F0519-FF85-4ABC-8BB6-6B0C9457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6456" y="8740762"/>
            <a:ext cx="3859919" cy="2563823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main() is also a method</a:t>
            </a:r>
            <a:endParaRPr lang="bg-BG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7896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88FB68-C6E9-5DFD-3E63-B94573120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Methods naming guidelines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Use meaningful method names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Method names should answer the question:</a:t>
            </a:r>
          </a:p>
          <a:p>
            <a:pPr marL="2514509" lvl="2" indent="-685800">
              <a:buFont typeface="Arial" panose="020B0604020202020204" pitchFamily="34" charset="0"/>
              <a:buChar char="•"/>
            </a:pPr>
            <a:r>
              <a:rPr lang="en-US" dirty="0"/>
              <a:t>What does this method do?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clear intent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05D96F-F40E-BD45-6815-A9B9FE2B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B5EA1F-BD66-46AE-C1BF-4BDC305A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821" y="6607919"/>
            <a:ext cx="10529817" cy="8617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findStudent, loadReport, sine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8095E-F41A-A346-AABA-EA4AAD1F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822" y="10018717"/>
            <a:ext cx="15434026" cy="8617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Method1, DoSomething, HandleStuff, SampleMethod</a:t>
            </a:r>
          </a:p>
        </p:txBody>
      </p:sp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64F84DD0-A0AD-7552-9779-46BD42CE4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5722" y="5577812"/>
            <a:ext cx="2693406" cy="2693406"/>
          </a:xfrm>
          <a:prstGeom prst="rect">
            <a:avLst/>
          </a:prstGeom>
        </p:spPr>
      </p:pic>
      <p:pic>
        <p:nvPicPr>
          <p:cNvPr id="7" name="Graphic 6" descr="No sign with solid fill">
            <a:extLst>
              <a:ext uri="{FF2B5EF4-FFF2-40B4-BE49-F238E27FC236}">
                <a16:creationId xmlns:a16="http://schemas.microsoft.com/office/drawing/2014/main" id="{971A236B-34C2-929F-BF3D-205F6B0CD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54742" y="8973118"/>
            <a:ext cx="2793098" cy="2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7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D7F9A-036F-9370-434D-CD1DB7542C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parameters names</a:t>
            </a:r>
          </a:p>
          <a:p>
            <a:r>
              <a:rPr lang="en-US" dirty="0"/>
              <a:t>Preferred form: [Noun] or [Adjective] + [Noun]</a:t>
            </a:r>
          </a:p>
          <a:p>
            <a:r>
              <a:rPr lang="en-US" dirty="0"/>
              <a:t>Should be in camelCase</a:t>
            </a:r>
          </a:p>
          <a:p>
            <a:r>
              <a:rPr lang="en-US" dirty="0"/>
              <a:t>Should be meaningful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of measure should be obvious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FF004-DB38-AC39-C1ED-6846AA70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ADEC47-ABA2-B8CB-3A7F-92F3AF737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952" y="7104227"/>
            <a:ext cx="19781608" cy="8617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firstName, report, speedKmH, usersList, fontSizeInPixels, font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B60E6-5601-D6BC-3716-12AEEA07E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952" y="9688262"/>
            <a:ext cx="17160328" cy="8617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wrap="square" lIns="182868" tIns="91434" rIns="182868" bIns="91434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4400" noProof="1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rPr>
              <a:t>p, p1, p2, populate, LastName, last_name, convertImage</a:t>
            </a:r>
          </a:p>
        </p:txBody>
      </p:sp>
    </p:spTree>
    <p:extLst>
      <p:ext uri="{BB962C8B-B14F-4D97-AF65-F5344CB8AC3E}">
        <p14:creationId xmlns:p14="http://schemas.microsoft.com/office/powerpoint/2010/main" val="306718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12328</TotalTime>
  <Words>1372</Words>
  <Application>Microsoft Office PowerPoint</Application>
  <PresentationFormat>Custom</PresentationFormat>
  <Paragraphs>296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Methods</vt:lpstr>
      <vt:lpstr>Content</vt:lpstr>
      <vt:lpstr>Content</vt:lpstr>
      <vt:lpstr>PowerPoint Presentation</vt:lpstr>
      <vt:lpstr>Methods</vt:lpstr>
      <vt:lpstr>Why Use Methods?</vt:lpstr>
      <vt:lpstr>Void Type Method</vt:lpstr>
      <vt:lpstr>Naming Methods</vt:lpstr>
      <vt:lpstr>Naming Method Parameters</vt:lpstr>
      <vt:lpstr>Best Practices</vt:lpstr>
      <vt:lpstr>Code Structure and Formatting</vt:lpstr>
      <vt:lpstr>PowerPoint Presentation</vt:lpstr>
      <vt:lpstr>Declaring Methods</vt:lpstr>
      <vt:lpstr>Invoking a Method</vt:lpstr>
      <vt:lpstr>Invoking a Method (2)</vt:lpstr>
      <vt:lpstr>PowerPoint Presentation</vt:lpstr>
      <vt:lpstr>Method Parameters</vt:lpstr>
      <vt:lpstr>Method Parameters</vt:lpstr>
      <vt:lpstr>The Return Statement</vt:lpstr>
      <vt:lpstr>Using the Return Values</vt:lpstr>
      <vt:lpstr>PowerPoint Presentation</vt:lpstr>
      <vt:lpstr>Value vs. Reference</vt:lpstr>
      <vt:lpstr>Example: Value Types </vt:lpstr>
      <vt:lpstr>Example: Reference Types </vt:lpstr>
      <vt:lpstr>PowerPoint Presentation</vt:lpstr>
      <vt:lpstr>Method Signature</vt:lpstr>
      <vt:lpstr>Overloading Methods</vt:lpstr>
      <vt:lpstr>PowerPoint Presentation</vt:lpstr>
      <vt:lpstr>Program Execution Flow</vt:lpstr>
      <vt:lpstr>Call Stack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47</cp:revision>
  <dcterms:created xsi:type="dcterms:W3CDTF">2023-03-24T10:34:32Z</dcterms:created>
  <dcterms:modified xsi:type="dcterms:W3CDTF">2023-09-15T14:06:11Z</dcterms:modified>
</cp:coreProperties>
</file>