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7"/>
  </p:notesMasterIdLst>
  <p:handoutMasterIdLst>
    <p:handoutMasterId r:id="rId18"/>
  </p:handoutMasterIdLst>
  <p:sldIdLst>
    <p:sldId id="438" r:id="rId3"/>
    <p:sldId id="538" r:id="rId4"/>
    <p:sldId id="440" r:id="rId5"/>
    <p:sldId id="315" r:id="rId6"/>
    <p:sldId id="546" r:id="rId7"/>
    <p:sldId id="547" r:id="rId8"/>
    <p:sldId id="280" r:id="rId9"/>
    <p:sldId id="551" r:id="rId10"/>
    <p:sldId id="553" r:id="rId11"/>
    <p:sldId id="554" r:id="rId12"/>
    <p:sldId id="540" r:id="rId13"/>
    <p:sldId id="539" r:id="rId14"/>
    <p:sldId id="552" r:id="rId15"/>
    <p:sldId id="467" r:id="rId1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38" d="100"/>
          <a:sy n="38" d="100"/>
        </p:scale>
        <p:origin x="18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25.9.2023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25.9.2023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25.9.2023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25.9.2023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Sets &amp;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1A4D0-DD0E-1549-D9A4-C765F0AD3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Lambda &amp; Stream API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779" y="5022442"/>
            <a:ext cx="8348728" cy="55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DD416-8BD7-A1D6-D287-0C7C2646D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Initialization: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Consolas" panose="020B0609020204030204" pitchFamily="49" charset="0"/>
              </a:rPr>
              <a:t>	Set&lt;String&gt; hash = new HashSet&lt;String&gt;();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easy reading you can use diamond inference syntax: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Consolas" panose="020B0609020204030204" pitchFamily="49" charset="0"/>
              </a:rPr>
              <a:t>	Set&lt;String&gt; tree = new </a:t>
            </a:r>
            <a:r>
              <a:rPr lang="en-US" i="1" dirty="0" err="1">
                <a:latin typeface="Consolas" panose="020B0609020204030204" pitchFamily="49" charset="0"/>
              </a:rPr>
              <a:t>TreeSet</a:t>
            </a:r>
            <a:r>
              <a:rPr lang="en-US" i="1" dirty="0">
                <a:latin typeface="Consolas" panose="020B0609020204030204" pitchFamily="49" charset="0"/>
              </a:rPr>
              <a:t>&lt;&gt;();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.size()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Consolas" panose="020B0609020204030204" pitchFamily="49" charset="0"/>
              </a:rPr>
              <a:t>	Set&lt;String&gt; hash  = new HashSet&lt;&gt;();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Consolas" panose="020B0609020204030204" pitchFamily="49" charset="0"/>
              </a:rPr>
              <a:t>	</a:t>
            </a:r>
            <a:r>
              <a:rPr lang="en-US" i="1" dirty="0" err="1">
                <a:latin typeface="Consolas" panose="020B0609020204030204" pitchFamily="49" charset="0"/>
              </a:rPr>
              <a:t>System.out.println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hash.size</a:t>
            </a:r>
            <a:r>
              <a:rPr lang="en-US" i="1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Consolas" panose="020B0609020204030204" pitchFamily="49" charset="0"/>
              </a:rPr>
              <a:t>	</a:t>
            </a:r>
            <a:r>
              <a:rPr lang="en-US" i="1" dirty="0" err="1">
                <a:latin typeface="Consolas" panose="020B0609020204030204" pitchFamily="49" charset="0"/>
              </a:rPr>
              <a:t>System.out.println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hash.isEmpty</a:t>
            </a:r>
            <a:r>
              <a:rPr lang="en-US" i="1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8D50-C3F4-00FA-4391-3A4941FF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25730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F82E9-D63D-9BB1-AF49-F6D031917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8800" dirty="0"/>
              <a:t>Lambda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A1B62-BCAD-3A6C-ED1F-D757FA782E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02B74-50A1-3CC9-DAA9-3072EAA696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325704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EB57C-11B6-D182-9838-3B9A786ED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 lambda expression is an anonymous function </a:t>
            </a:r>
            <a:br>
              <a:rPr lang="en-US" dirty="0"/>
            </a:br>
            <a:r>
              <a:rPr lang="en-US" dirty="0"/>
              <a:t>containing expressions and statements</a:t>
            </a:r>
          </a:p>
          <a:p>
            <a:pPr lvl="1"/>
            <a:r>
              <a:rPr lang="en-US" dirty="0"/>
              <a:t>(a -&gt; a &gt; 5 )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Lambda expressions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Use the lambda operator -&gt; 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Read as "goes to"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left side specifies the input parameters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right side holds the expression or statement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2DF803-7079-FB89-ABB6-1C7CB7CA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304979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A2F046-7F43-4A56-FDF2-EB5F9A70C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881120"/>
            <a:ext cx="21020168" cy="8822058"/>
          </a:xfrm>
        </p:spPr>
        <p:txBody>
          <a:bodyPr/>
          <a:lstStyle/>
          <a:p>
            <a:r>
              <a:rPr lang="en-US" dirty="0"/>
              <a:t>Lambda functions are inline methods (functions) </a:t>
            </a:r>
            <a:br>
              <a:rPr lang="en-US" dirty="0"/>
            </a:br>
            <a:r>
              <a:rPr lang="en-US" dirty="0"/>
              <a:t>that can take input parameters and can return values:</a:t>
            </a:r>
          </a:p>
          <a:p>
            <a:endParaRPr lang="bg-BG" dirty="0"/>
          </a:p>
          <a:p>
            <a:r>
              <a:rPr lang="en-US" dirty="0"/>
              <a:t>x -&gt; x / 2		=&gt;	static int </a:t>
            </a:r>
            <a:r>
              <a:rPr lang="en-US" dirty="0" err="1"/>
              <a:t>func</a:t>
            </a:r>
            <a:r>
              <a:rPr lang="en-US" dirty="0"/>
              <a:t>(int x) { return x/2; }</a:t>
            </a:r>
          </a:p>
          <a:p>
            <a:r>
              <a:rPr lang="en-US" dirty="0"/>
              <a:t>x -&gt; x != 0		=&gt;	static int </a:t>
            </a:r>
            <a:r>
              <a:rPr lang="en-US" dirty="0" err="1"/>
              <a:t>func</a:t>
            </a:r>
            <a:r>
              <a:rPr lang="en-US" dirty="0"/>
              <a:t>(int x) { return x != 0; }</a:t>
            </a:r>
          </a:p>
          <a:p>
            <a:r>
              <a:rPr lang="en-US" dirty="0"/>
              <a:t>() -&gt; 42		=&gt;	static int </a:t>
            </a:r>
            <a:r>
              <a:rPr lang="en-US" dirty="0" err="1"/>
              <a:t>func</a:t>
            </a:r>
            <a:r>
              <a:rPr lang="en-US" dirty="0"/>
              <a:t>() { return 42; 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1EC4ED-DB8E-F95C-B4E9-8901DA51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75802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602238"/>
            <a:ext cx="17896344" cy="1444835"/>
          </a:xfrm>
        </p:spPr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Associative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Sets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Lambda and Stream API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b="1" dirty="0"/>
              <a:t>Associative 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F0549-3210-9632-6945-0822391DCF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Key-Value Pair</a:t>
            </a:r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6AC89A-950C-4EA5-9485-B3D1D2D6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99BC4A-51D3-42C6-954C-360B84DD2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8706" y="3266636"/>
            <a:ext cx="20304111" cy="9436162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Associative arrays are arrays indexed by </a:t>
            </a:r>
            <a:br>
              <a:rPr lang="en-US" dirty="0"/>
            </a:br>
            <a:r>
              <a:rPr lang="en-US" dirty="0"/>
              <a:t>keys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Not by the numbers 0, 1, 2, … (like arrays)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Hold a set of pairs {key =&gt;  value}</a:t>
            </a:r>
          </a:p>
        </p:txBody>
      </p:sp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1C92AB24-ABD2-3E6F-0D60-90700D11153B}"/>
              </a:ext>
            </a:extLst>
          </p:cNvPr>
          <p:cNvSpPr/>
          <p:nvPr/>
        </p:nvSpPr>
        <p:spPr>
          <a:xfrm>
            <a:off x="6199305" y="7516479"/>
            <a:ext cx="10564696" cy="3922487"/>
          </a:xfrm>
          <a:prstGeom prst="roundRect">
            <a:avLst>
              <a:gd name="adj" fmla="val 6659"/>
            </a:avLst>
          </a:prstGeom>
          <a:noFill/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Group 134">
            <a:extLst>
              <a:ext uri="{FF2B5EF4-FFF2-40B4-BE49-F238E27FC236}">
                <a16:creationId xmlns:a16="http://schemas.microsoft.com/office/drawing/2014/main" id="{2D2942FF-36EA-EB07-03C8-FC9D2DCA9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051877"/>
              </p:ext>
            </p:extLst>
          </p:nvPr>
        </p:nvGraphicFramePr>
        <p:xfrm>
          <a:off x="6533580" y="8680919"/>
          <a:ext cx="9961480" cy="2439510"/>
        </p:xfrm>
        <a:graphic>
          <a:graphicData uri="http://schemas.openxmlformats.org/drawingml/2006/table">
            <a:tbl>
              <a:tblPr/>
              <a:tblGrid>
                <a:gridCol w="478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Doe</a:t>
                      </a:r>
                    </a:p>
                  </a:txBody>
                  <a:tcPr marL="142610" marR="142610" marT="71305" marB="7130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+359-555-9876</a:t>
                      </a:r>
                    </a:p>
                  </a:txBody>
                  <a:tcPr marL="142610" marR="142610" marT="71305" marB="7130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Pesho</a:t>
                      </a: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4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Peshov</a:t>
                      </a:r>
                      <a:endParaRPr kumimoji="0" lang="en-US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42610" marR="142610" marT="71305" marB="7130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+359-555-1234</a:t>
                      </a:r>
                    </a:p>
                  </a:txBody>
                  <a:tcPr marL="142610" marR="142610" marT="71305" marB="7130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Marry Poppins</a:t>
                      </a:r>
                    </a:p>
                  </a:txBody>
                  <a:tcPr marL="142610" marR="142610" marT="71305" marB="7130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+359-555-5678</a:t>
                      </a:r>
                    </a:p>
                  </a:txBody>
                  <a:tcPr marL="142610" marR="142610" marT="71305" marB="7130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7972D7F-B224-02FA-4FD0-23B598C1D272}"/>
              </a:ext>
            </a:extLst>
          </p:cNvPr>
          <p:cNvSpPr txBox="1"/>
          <p:nvPr/>
        </p:nvSpPr>
        <p:spPr>
          <a:xfrm>
            <a:off x="7188104" y="7911478"/>
            <a:ext cx="3606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03714-9546-6AA5-10A9-8C0CCE0B8D5C}"/>
              </a:ext>
            </a:extLst>
          </p:cNvPr>
          <p:cNvSpPr txBox="1"/>
          <p:nvPr/>
        </p:nvSpPr>
        <p:spPr>
          <a:xfrm>
            <a:off x="11783363" y="7873536"/>
            <a:ext cx="392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4204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2DBB8-EF68-4994-CDBD-4A51C5560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HashMap&lt;K, V&gt;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Keys are unique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Uses a hash-table +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LinkedHashMap</a:t>
            </a:r>
            <a:r>
              <a:rPr lang="en-US" dirty="0"/>
              <a:t>&lt;K, V&gt;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Keys are unique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Keeps the keys in order of addition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TreeMap</a:t>
            </a:r>
            <a:r>
              <a:rPr lang="en-US" dirty="0"/>
              <a:t>&lt;K, V&gt;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Keys are unique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Keeps its keys always sorted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Uses a balanced search tree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DDB06-EFCE-7B00-4968-2E417A0D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of Key and Value Pairs</a:t>
            </a:r>
          </a:p>
        </p:txBody>
      </p:sp>
    </p:spTree>
    <p:extLst>
      <p:ext uri="{BB962C8B-B14F-4D97-AF65-F5344CB8AC3E}">
        <p14:creationId xmlns:p14="http://schemas.microsoft.com/office/powerpoint/2010/main" val="56631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408806-0909-A617-9EAD-C19F8CFC6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84331"/>
            <a:ext cx="21020168" cy="9436776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put(key, value) method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Adds new </a:t>
            </a:r>
            <a:r>
              <a:rPr lang="en-US" dirty="0" err="1"/>
              <a:t>kvp</a:t>
            </a:r>
            <a:r>
              <a:rPr lang="en-US" dirty="0"/>
              <a:t> in the map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 err="1"/>
              <a:t>putIfAbsent</a:t>
            </a:r>
            <a:r>
              <a:rPr lang="en-US" dirty="0"/>
              <a:t> - add only if it doesn’t exist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remove(key) method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Removes pair by key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containsKey</a:t>
            </a:r>
            <a:r>
              <a:rPr lang="en-US" dirty="0"/>
              <a:t>(key)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Checks if key exists in the map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containsValue</a:t>
            </a:r>
            <a:r>
              <a:rPr lang="en-US" dirty="0"/>
              <a:t>(value)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Checks if value exists in the map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03FF4-BA42-171D-C964-EF0006B8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</p:spTree>
    <p:extLst>
      <p:ext uri="{BB962C8B-B14F-4D97-AF65-F5344CB8AC3E}">
        <p14:creationId xmlns:p14="http://schemas.microsoft.com/office/powerpoint/2010/main" val="4792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4D0D23F-84CE-47B8-A1C8-D94B7253A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Iterate through objects of type 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&lt;K, V&gt;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Cannot modify the collection (read-only)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4413E58-4404-4B11-BB77-5E1402E4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Iterating Through Map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FD118C-AF16-C602-F269-2ED3497CF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467" y="6113963"/>
            <a:ext cx="18860133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Map&lt;String, Double&gt; fruits = new LinkedHashMap&lt;&gt;();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fruits.put("banana", 2.20);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fruits.put("kiwi", 4.50);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(Map.Entry&lt;K, V&gt; entry : fruits.entrySet())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System.out.printf("%s -&gt; %.2f%n",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entry.getKey(), entry.getValue());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167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F82E9-D63D-9BB1-AF49-F6D031917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A1B62-BCAD-3A6C-ED1F-D757FA782E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9177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37583D-C7C3-7228-0C17-D261AD31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59464-4CB8-2EF5-B56B-7EAF8FE9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2946400"/>
            <a:ext cx="19083685" cy="9756777"/>
          </a:xfrm>
        </p:spPr>
        <p:txBody>
          <a:bodyPr>
            <a:normAutofit fontScale="92500"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 set keeps unique elements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Provides methods for adding/removing/</a:t>
            </a:r>
            <a:br>
              <a:rPr lang="en-US" dirty="0"/>
            </a:br>
            <a:r>
              <a:rPr lang="en-US" dirty="0"/>
              <a:t>searching elements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Offers very fast performance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Types: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HashSet&lt;E&gt;</a:t>
            </a:r>
          </a:p>
          <a:p>
            <a:pPr marL="2514509" lvl="2" indent="-685800">
              <a:buFont typeface="Arial" panose="020B0604020202020204" pitchFamily="34" charset="0"/>
              <a:buChar char="•"/>
            </a:pPr>
            <a:r>
              <a:rPr lang="en-US" dirty="0"/>
              <a:t>Does not guarantee the constant order of elements over time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 err="1"/>
              <a:t>TreeSet</a:t>
            </a:r>
            <a:r>
              <a:rPr lang="en-US" dirty="0"/>
              <a:t>&lt;E&gt;</a:t>
            </a:r>
          </a:p>
          <a:p>
            <a:pPr marL="2514509" lvl="2" indent="-685800">
              <a:buFont typeface="Arial" panose="020B0604020202020204" pitchFamily="34" charset="0"/>
              <a:buChar char="•"/>
            </a:pPr>
            <a:r>
              <a:rPr lang="en-US" dirty="0"/>
              <a:t>The elements are ordered incrementally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 err="1"/>
              <a:t>LinkedHashSet</a:t>
            </a:r>
            <a:r>
              <a:rPr lang="en-US" dirty="0"/>
              <a:t>&lt;E&gt;</a:t>
            </a:r>
          </a:p>
          <a:p>
            <a:pPr marL="2514509" lvl="2" indent="-685800">
              <a:buFont typeface="Arial" panose="020B0604020202020204" pitchFamily="34" charset="0"/>
              <a:buChar char="•"/>
            </a:pPr>
            <a:r>
              <a:rPr lang="en-US" dirty="0"/>
              <a:t>The order of appearance is preserved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9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13629</TotalTime>
  <Words>548</Words>
  <Application>Microsoft Office PowerPoint</Application>
  <PresentationFormat>Custom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Sets &amp; Maps</vt:lpstr>
      <vt:lpstr>Content</vt:lpstr>
      <vt:lpstr>PowerPoint Presentation</vt:lpstr>
      <vt:lpstr>Associative Arrays</vt:lpstr>
      <vt:lpstr>Collections of Key and Value Pairs</vt:lpstr>
      <vt:lpstr>Built-In Methods</vt:lpstr>
      <vt:lpstr>Iterating Through Map</vt:lpstr>
      <vt:lpstr>PowerPoint Presentation</vt:lpstr>
      <vt:lpstr>Sets in Java</vt:lpstr>
      <vt:lpstr>Methods</vt:lpstr>
      <vt:lpstr>PowerPoint Presentation</vt:lpstr>
      <vt:lpstr>Lambda Functions</vt:lpstr>
      <vt:lpstr>Lambda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50</cp:revision>
  <dcterms:created xsi:type="dcterms:W3CDTF">2023-03-24T10:34:32Z</dcterms:created>
  <dcterms:modified xsi:type="dcterms:W3CDTF">2023-09-26T05:16:57Z</dcterms:modified>
</cp:coreProperties>
</file>