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7"/>
  </p:notesMasterIdLst>
  <p:handoutMasterIdLst>
    <p:handoutMasterId r:id="rId38"/>
  </p:handoutMasterIdLst>
  <p:sldIdLst>
    <p:sldId id="438" r:id="rId3"/>
    <p:sldId id="538" r:id="rId4"/>
    <p:sldId id="636" r:id="rId5"/>
    <p:sldId id="642" r:id="rId6"/>
    <p:sldId id="667" r:id="rId7"/>
    <p:sldId id="668" r:id="rId8"/>
    <p:sldId id="669" r:id="rId9"/>
    <p:sldId id="670" r:id="rId10"/>
    <p:sldId id="671" r:id="rId11"/>
    <p:sldId id="672" r:id="rId12"/>
    <p:sldId id="637" r:id="rId13"/>
    <p:sldId id="651" r:id="rId14"/>
    <p:sldId id="673" r:id="rId15"/>
    <p:sldId id="652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38" r:id="rId35"/>
    <p:sldId id="467" r:id="rId3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608" autoAdjust="0"/>
  </p:normalViewPr>
  <p:slideViewPr>
    <p:cSldViewPr snapToGrid="0">
      <p:cViewPr varScale="1">
        <p:scale>
          <a:sx n="41" d="100"/>
          <a:sy n="41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18.6.2024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18.6.2024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7275830"/>
            <a:ext cx="11608724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Interfaces &amp; 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5322D1-2475-4219-3F48-4632EAFB14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Java 11 - static method in the interface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2805A-ED64-41FF-024E-B2925FF6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BA77E-DC40-DDF8-0BA5-45F26D3E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359" y="4996358"/>
            <a:ext cx="149823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interface Drawable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void draw();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static int cube(int x) { return x*x*x;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5EE56-C023-C37C-11EB-E91567BD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359" y="8003586"/>
            <a:ext cx="1598817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static void main(String args[]) {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Drawable d = new Rectangle();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d.draw();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System.out.println(Drawable.cube(</a:t>
            </a:r>
            <a:r>
              <a:rPr lang="bg-BG" sz="4400" b="1" noProof="1">
                <a:latin typeface="Consolas" pitchFamily="49" charset="0"/>
              </a:rPr>
              <a:t>2</a:t>
            </a:r>
            <a:r>
              <a:rPr lang="en-US" sz="4400" b="1" noProof="1">
                <a:latin typeface="Consolas" pitchFamily="49" charset="0"/>
              </a:rPr>
              <a:t>)); }  </a:t>
            </a:r>
            <a:r>
              <a:rPr lang="en-US" sz="44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// </a:t>
            </a:r>
            <a:r>
              <a:rPr lang="bg-BG" sz="44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8</a:t>
            </a:r>
            <a:endParaRPr lang="en-US" sz="4400" b="1" noProof="1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980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E48DCC-A753-C727-4A56-8D80B74AE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Superclass - Parent class, Base Class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The class gives its members to its child class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Subclass - Child class, Derived Class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The class takes members from its base class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C7328B-EB85-6D2E-C32C-6D6DF614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402872-1A10-7853-6AAA-5AF3F1EE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600" y="8225316"/>
            <a:ext cx="8276396" cy="95236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6600" b="1" noProof="1">
                <a:solidFill>
                  <a:schemeClr val="tx2"/>
                </a:solidFill>
                <a:latin typeface="Consolas" pitchFamily="49" charset="0"/>
              </a:rPr>
              <a:t>Superclass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D4F1DF-A44D-302D-1BB3-40D2FDDF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595" y="10430307"/>
            <a:ext cx="8276406" cy="95236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6600" b="1" noProof="1">
                <a:solidFill>
                  <a:schemeClr val="tx2"/>
                </a:solidFill>
                <a:latin typeface="Consolas" pitchFamily="49" charset="0"/>
              </a:rPr>
              <a:t>Subclass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D280C403-602F-1726-2D85-22991A83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147" y="9955669"/>
            <a:ext cx="2644597" cy="838394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r>
              <a:rPr lang="en-US" sz="3600" b="1">
                <a:solidFill>
                  <a:schemeClr val="bg1"/>
                </a:solidFill>
                <a:latin typeface="Consolas" pitchFamily="49" charset="0"/>
              </a:rPr>
              <a:t>Derived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960BDDE-5B26-1CB4-B151-4820A621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667" y="7548283"/>
            <a:ext cx="2644597" cy="832944"/>
          </a:xfrm>
          <a:prstGeom prst="wedgeRoundRectCallout">
            <a:avLst>
              <a:gd name="adj1" fmla="val -66987"/>
              <a:gd name="adj2" fmla="val 60005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r>
              <a:rPr lang="en-US" sz="3600" b="1">
                <a:solidFill>
                  <a:schemeClr val="bg1"/>
                </a:solidFill>
                <a:latin typeface="Consolas" pitchFamily="49" charset="0"/>
              </a:rPr>
              <a:t>Base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85C46-3D9D-2F16-01AD-6B1159FE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1F5959-61F1-4178-35BD-9C0E88D8019E}"/>
              </a:ext>
            </a:extLst>
          </p:cNvPr>
          <p:cNvGrpSpPr/>
          <p:nvPr/>
        </p:nvGrpSpPr>
        <p:grpSpPr>
          <a:xfrm>
            <a:off x="2424415" y="3401568"/>
            <a:ext cx="16576891" cy="8222141"/>
            <a:chOff x="4052048" y="4643718"/>
            <a:chExt cx="13187654" cy="65410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7BA1E4-8996-1020-02DC-D1CD8EB42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462" y="4977805"/>
              <a:ext cx="4520721" cy="7978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5400" b="1" noProof="1">
                  <a:solidFill>
                    <a:schemeClr val="tx2"/>
                  </a:solidFill>
                  <a:latin typeface="Consolas" pitchFamily="49" charset="0"/>
                </a:rPr>
                <a:t>Person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3E0518-3B6B-1083-D339-5470AB1D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462" y="5775660"/>
              <a:ext cx="4520721" cy="109677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GB" sz="4400" b="1" noProof="1">
                  <a:solidFill>
                    <a:schemeClr val="tx2"/>
                  </a:solidFill>
                  <a:latin typeface="Consolas" pitchFamily="49" charset="0"/>
                </a:rPr>
                <a:t>+Name: String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GB" sz="4400" b="1" noProof="1">
                  <a:solidFill>
                    <a:schemeClr val="tx2"/>
                  </a:solidFill>
                  <a:latin typeface="Consolas" pitchFamily="49" charset="0"/>
                </a:rPr>
                <a:t>+Address: String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81202A-D028-2A37-FFF6-C267F3F2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462" y="6872434"/>
              <a:ext cx="4520721" cy="49673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bg-BG" sz="3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1E16F0-90B7-9493-4608-1FB4ECEC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58" y="8780245"/>
              <a:ext cx="4520724" cy="7978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5400" b="1" noProof="1">
                  <a:solidFill>
                    <a:schemeClr val="tx2"/>
                  </a:solidFill>
                  <a:latin typeface="Consolas" pitchFamily="49" charset="0"/>
                </a:rPr>
                <a:t>Employee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9FAB4F-24D0-1C90-27A2-BE0CFD61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58" y="9578100"/>
              <a:ext cx="4520724" cy="109677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bg-BG" sz="4400" b="1" noProof="1">
                  <a:solidFill>
                    <a:schemeClr val="tx2"/>
                  </a:solidFill>
                  <a:latin typeface="Consolas" pitchFamily="49" charset="0"/>
                </a:rPr>
                <a:t>+</a:t>
              </a:r>
              <a:r>
                <a:rPr lang="en-US" sz="4400" b="1" noProof="1">
                  <a:solidFill>
                    <a:schemeClr val="tx2"/>
                  </a:solidFill>
                  <a:latin typeface="Consolas" pitchFamily="49" charset="0"/>
                </a:rPr>
                <a:t>Company: String</a:t>
              </a:r>
            </a:p>
            <a:p>
              <a:pPr>
                <a:lnSpc>
                  <a:spcPct val="95000"/>
                </a:lnSpc>
                <a:defRPr/>
              </a:pPr>
              <a:endParaRPr lang="en-US" sz="4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A551B-19D8-F529-D4C4-42382951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58" y="10674874"/>
              <a:ext cx="4520724" cy="49673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bg-BG" sz="4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25F4F2-FB95-7FBE-F6A1-7B411BC0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025" y="8793433"/>
              <a:ext cx="4520724" cy="7978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5400" b="1" noProof="1">
                  <a:solidFill>
                    <a:schemeClr val="tx2"/>
                  </a:solidFill>
                  <a:latin typeface="Consolas" pitchFamily="49" charset="0"/>
                </a:rPr>
                <a:t>Student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799009-6829-1148-B057-A8A722A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025" y="9591288"/>
              <a:ext cx="4520724" cy="109677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bg-BG" sz="4400" b="1" noProof="1">
                  <a:solidFill>
                    <a:schemeClr val="tx2"/>
                  </a:solidFill>
                  <a:latin typeface="Consolas" pitchFamily="49" charset="0"/>
                </a:rPr>
                <a:t>+</a:t>
              </a:r>
              <a:r>
                <a:rPr lang="en-US" sz="4400" b="1" noProof="1">
                  <a:solidFill>
                    <a:schemeClr val="tx2"/>
                  </a:solidFill>
                  <a:latin typeface="Consolas" pitchFamily="49" charset="0"/>
                </a:rPr>
                <a:t>School: String</a:t>
              </a:r>
            </a:p>
            <a:p>
              <a:pPr>
                <a:lnSpc>
                  <a:spcPct val="95000"/>
                </a:lnSpc>
                <a:defRPr/>
              </a:pPr>
              <a:endParaRPr lang="en-US" sz="4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794FD1-89AE-57E2-6F1B-1D0FA4B6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025" y="10688062"/>
              <a:ext cx="4520724" cy="49673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16FD2936-9F4D-BC0C-B0F9-E4671C78D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048" y="7752735"/>
              <a:ext cx="3512790" cy="697803"/>
            </a:xfrm>
            <a:prstGeom prst="wedgeRoundRectCallout">
              <a:avLst>
                <a:gd name="adj1" fmla="val 48411"/>
                <a:gd name="adj2" fmla="val 81152"/>
                <a:gd name="adj3" fmla="val 16667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</a:pPr>
              <a:r>
                <a:rPr lang="en-US" sz="4400" b="1" dirty="0">
                  <a:solidFill>
                    <a:schemeClr val="bg1"/>
                  </a:solidFill>
                  <a:latin typeface="Consolas" pitchFamily="49" charset="0"/>
                </a:rPr>
                <a:t>Derived class</a:t>
              </a:r>
              <a:endParaRPr lang="bg-BG" sz="4400" b="1" dirty="0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0E6CEE09-FCF7-19FA-BBA3-7B3CDA4E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660" y="7735632"/>
              <a:ext cx="3587042" cy="697803"/>
            </a:xfrm>
            <a:prstGeom prst="wedgeRoundRectCallout">
              <a:avLst>
                <a:gd name="adj1" fmla="val -49625"/>
                <a:gd name="adj2" fmla="val 84426"/>
                <a:gd name="adj3" fmla="val 16667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</a:pPr>
              <a:r>
                <a:rPr lang="en-US" sz="4400" b="1">
                  <a:solidFill>
                    <a:schemeClr val="bg1"/>
                  </a:solidFill>
                  <a:latin typeface="Consolas" pitchFamily="49" charset="0"/>
                </a:rPr>
                <a:t>Derived class</a:t>
              </a:r>
              <a:endParaRPr lang="bg-BG" sz="4400" b="1" dirty="0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D1DCB189-21DF-45E1-5929-CCFCB67C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6386" y="4643718"/>
              <a:ext cx="3014808" cy="697803"/>
            </a:xfrm>
            <a:prstGeom prst="wedgeRoundRectCallout">
              <a:avLst>
                <a:gd name="adj1" fmla="val -65795"/>
                <a:gd name="adj2" fmla="val 42116"/>
                <a:gd name="adj3" fmla="val 16667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</a:pPr>
              <a:r>
                <a:rPr lang="en-US" sz="4400" b="1">
                  <a:solidFill>
                    <a:schemeClr val="bg1"/>
                  </a:solidFill>
                  <a:latin typeface="Consolas" pitchFamily="49" charset="0"/>
                </a:rPr>
                <a:t>Base class</a:t>
              </a:r>
              <a:endParaRPr lang="bg-BG" sz="4400" b="1" dirty="0">
                <a:solidFill>
                  <a:schemeClr val="bg1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B3043-CB1F-9C5E-8E97-53F3A0C7A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Inheritance leads to hierarchies of classes and/or </a:t>
            </a:r>
            <a:br>
              <a:rPr lang="en-US" dirty="0"/>
            </a:br>
            <a:r>
              <a:rPr lang="en-US" dirty="0"/>
              <a:t>interfaces in an application: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0C79B-E44B-3BD1-62B3-EE93B93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63659CD9-F63D-731B-60D8-34E8AF72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702" y="5483357"/>
            <a:ext cx="4811702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Game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D3DDDAFD-C462-94AB-7C3D-B187271D8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472" y="7653124"/>
            <a:ext cx="6321937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MultiplePlayersGame</a:t>
            </a: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C35B5DDA-DEAD-259B-3783-2B142A1F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8163" y="9694020"/>
            <a:ext cx="4230071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BoardGame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67025D4D-C853-AC3E-EC5A-6110F365C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677" y="11775710"/>
            <a:ext cx="2320226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Chess</a:t>
            </a:r>
          </a:p>
        </p:txBody>
      </p:sp>
      <p:sp>
        <p:nvSpPr>
          <p:cNvPr id="51" name="Text Box 20">
            <a:extLst>
              <a:ext uri="{FF2B5EF4-FFF2-40B4-BE49-F238E27FC236}">
                <a16:creationId xmlns:a16="http://schemas.microsoft.com/office/drawing/2014/main" id="{47DDC0EC-11E1-A2D0-721D-933FE1CE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091" y="11775710"/>
            <a:ext cx="3670143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Backgammon</a:t>
            </a: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704D678F-F623-5F71-D3EA-85591D52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837" y="7653124"/>
            <a:ext cx="5779847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SinglePlayerGame</a:t>
            </a: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BB113340-4559-7E7A-156E-53B528EE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074" y="9694020"/>
            <a:ext cx="4149662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Minesweeper</a:t>
            </a: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5E301D0C-C855-31CA-BF77-FAFDD2BA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065" y="9694020"/>
            <a:ext cx="3619379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Solitaire</a:t>
            </a:r>
          </a:p>
        </p:txBody>
      </p:sp>
      <p:sp>
        <p:nvSpPr>
          <p:cNvPr id="55" name="AutoShape 6">
            <a:extLst>
              <a:ext uri="{FF2B5EF4-FFF2-40B4-BE49-F238E27FC236}">
                <a16:creationId xmlns:a16="http://schemas.microsoft.com/office/drawing/2014/main" id="{1E5D5C1D-6352-4334-2EBB-7F3ECA9D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198" y="5005192"/>
            <a:ext cx="5209159" cy="2115367"/>
          </a:xfrm>
          <a:prstGeom prst="wedgeRoundRectCallout">
            <a:avLst>
              <a:gd name="adj1" fmla="val -56423"/>
              <a:gd name="adj2" fmla="val -14277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Base class holds common characteristics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6" name="Down Arrow 49">
            <a:extLst>
              <a:ext uri="{FF2B5EF4-FFF2-40B4-BE49-F238E27FC236}">
                <a16:creationId xmlns:a16="http://schemas.microsoft.com/office/drawing/2014/main" id="{7958287B-EF66-88A3-7642-77DC0FEA7144}"/>
              </a:ext>
            </a:extLst>
          </p:cNvPr>
          <p:cNvSpPr/>
          <p:nvPr/>
        </p:nvSpPr>
        <p:spPr bwMode="auto">
          <a:xfrm rot="10800000">
            <a:off x="6896447" y="8910704"/>
            <a:ext cx="348407" cy="27407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57" name="Down Arrow 55">
            <a:extLst>
              <a:ext uri="{FF2B5EF4-FFF2-40B4-BE49-F238E27FC236}">
                <a16:creationId xmlns:a16="http://schemas.microsoft.com/office/drawing/2014/main" id="{F62071F2-8210-CDCB-910C-99FE420ED86B}"/>
              </a:ext>
            </a:extLst>
          </p:cNvPr>
          <p:cNvSpPr/>
          <p:nvPr/>
        </p:nvSpPr>
        <p:spPr bwMode="auto">
          <a:xfrm rot="10800000">
            <a:off x="4928005" y="8882838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58" name="Down Arrow 59">
            <a:extLst>
              <a:ext uri="{FF2B5EF4-FFF2-40B4-BE49-F238E27FC236}">
                <a16:creationId xmlns:a16="http://schemas.microsoft.com/office/drawing/2014/main" id="{C5A9764A-ECD6-35A8-F155-DA2258E91149}"/>
              </a:ext>
            </a:extLst>
          </p:cNvPr>
          <p:cNvSpPr/>
          <p:nvPr/>
        </p:nvSpPr>
        <p:spPr bwMode="auto">
          <a:xfrm rot="10800000">
            <a:off x="8829255" y="8882837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59" name="Down Arrow 60">
            <a:extLst>
              <a:ext uri="{FF2B5EF4-FFF2-40B4-BE49-F238E27FC236}">
                <a16:creationId xmlns:a16="http://schemas.microsoft.com/office/drawing/2014/main" id="{5FB3516A-FDD9-6391-741A-7AF9F3738C4A}"/>
              </a:ext>
            </a:extLst>
          </p:cNvPr>
          <p:cNvSpPr/>
          <p:nvPr/>
        </p:nvSpPr>
        <p:spPr bwMode="auto">
          <a:xfrm rot="10800000">
            <a:off x="14058270" y="8882837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0" name="Down Arrow 61">
            <a:extLst>
              <a:ext uri="{FF2B5EF4-FFF2-40B4-BE49-F238E27FC236}">
                <a16:creationId xmlns:a16="http://schemas.microsoft.com/office/drawing/2014/main" id="{D6885231-4B7F-499E-E3CC-222D93DB262E}"/>
              </a:ext>
            </a:extLst>
          </p:cNvPr>
          <p:cNvSpPr/>
          <p:nvPr/>
        </p:nvSpPr>
        <p:spPr bwMode="auto">
          <a:xfrm rot="10800000">
            <a:off x="17618535" y="8882837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1" name="Down Arrow 62">
            <a:extLst>
              <a:ext uri="{FF2B5EF4-FFF2-40B4-BE49-F238E27FC236}">
                <a16:creationId xmlns:a16="http://schemas.microsoft.com/office/drawing/2014/main" id="{8570C796-50D5-F495-2DA4-D8874454F564}"/>
              </a:ext>
            </a:extLst>
          </p:cNvPr>
          <p:cNvSpPr/>
          <p:nvPr/>
        </p:nvSpPr>
        <p:spPr bwMode="auto">
          <a:xfrm rot="10800000">
            <a:off x="9182438" y="6734201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2" name="Down Arrow 63">
            <a:extLst>
              <a:ext uri="{FF2B5EF4-FFF2-40B4-BE49-F238E27FC236}">
                <a16:creationId xmlns:a16="http://schemas.microsoft.com/office/drawing/2014/main" id="{2DE7ECFD-58C5-FA06-159E-B4C9C25CC8D8}"/>
              </a:ext>
            </a:extLst>
          </p:cNvPr>
          <p:cNvSpPr/>
          <p:nvPr/>
        </p:nvSpPr>
        <p:spPr bwMode="auto">
          <a:xfrm rot="10800000">
            <a:off x="13083689" y="6734199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3" name="Down Arrow 64">
            <a:extLst>
              <a:ext uri="{FF2B5EF4-FFF2-40B4-BE49-F238E27FC236}">
                <a16:creationId xmlns:a16="http://schemas.microsoft.com/office/drawing/2014/main" id="{75917461-0A1B-E13B-8CE7-55EEE5D829EA}"/>
              </a:ext>
            </a:extLst>
          </p:cNvPr>
          <p:cNvSpPr/>
          <p:nvPr/>
        </p:nvSpPr>
        <p:spPr bwMode="auto">
          <a:xfrm rot="10800000">
            <a:off x="12675033" y="10913727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4" name="Down Arrow 65">
            <a:extLst>
              <a:ext uri="{FF2B5EF4-FFF2-40B4-BE49-F238E27FC236}">
                <a16:creationId xmlns:a16="http://schemas.microsoft.com/office/drawing/2014/main" id="{1BA30655-21C1-829D-B19E-7609D3DD8353}"/>
              </a:ext>
            </a:extLst>
          </p:cNvPr>
          <p:cNvSpPr/>
          <p:nvPr/>
        </p:nvSpPr>
        <p:spPr bwMode="auto">
          <a:xfrm rot="10800000">
            <a:off x="14665634" y="10913725"/>
            <a:ext cx="348407" cy="7377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5" name="Text Box 18">
            <a:extLst>
              <a:ext uri="{FF2B5EF4-FFF2-40B4-BE49-F238E27FC236}">
                <a16:creationId xmlns:a16="http://schemas.microsoft.com/office/drawing/2014/main" id="{47BDA38D-46F4-15E9-B98C-BDF88D3E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1871" y="9694020"/>
            <a:ext cx="1765069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…</a:t>
            </a: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CFA5D343-D472-B8E9-C54F-5213C195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662" y="11775710"/>
            <a:ext cx="1653326" cy="118872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>
              <a:defRPr sz="6600" b="1">
                <a:solidFill>
                  <a:schemeClr val="tx2"/>
                </a:solidFill>
                <a:latin typeface="Consolas" pitchFamily="49" charset="0"/>
              </a:defRPr>
            </a:lvl1pPr>
          </a:lstStyle>
          <a:p>
            <a:r>
              <a:rPr lang="en-US" sz="44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72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A07BA-99D2-093E-0F79-4DAA6FD06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2A921-A41F-072D-C0B7-6DD07000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45AE6A-A66E-E7FD-DB21-FE4468847698}"/>
              </a:ext>
            </a:extLst>
          </p:cNvPr>
          <p:cNvGrpSpPr/>
          <p:nvPr/>
        </p:nvGrpSpPr>
        <p:grpSpPr>
          <a:xfrm>
            <a:off x="2468178" y="3554112"/>
            <a:ext cx="18961483" cy="8870970"/>
            <a:chOff x="-177453" y="2075424"/>
            <a:chExt cx="8106020" cy="4494856"/>
          </a:xfrm>
          <a:solidFill>
            <a:srgbClr val="B5DBE5">
              <a:alpha val="15000"/>
            </a:srgbClr>
          </a:solidFill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3E98BF01-DD90-CF49-AD02-326AD42A5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843" y="2677732"/>
              <a:ext cx="2314574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solidFill>
                    <a:schemeClr val="accent2"/>
                  </a:solidFill>
                  <a:latin typeface="Consolas" pitchFamily="49" charset="0"/>
                </a:rPr>
                <a:t>Collection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BBFB67B-0274-6318-578F-623B53CB6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980" y="3475917"/>
              <a:ext cx="1890493" cy="384175"/>
            </a:xfrm>
            <a:prstGeom prst="roundRect">
              <a:avLst/>
            </a:prstGeom>
            <a:solidFill>
              <a:srgbClr val="B5DBE5">
                <a:alpha val="15000"/>
              </a:srgbClr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solidFill>
                    <a:schemeClr val="accent2"/>
                  </a:solidFill>
                  <a:latin typeface="Consolas" pitchFamily="49" charset="0"/>
                </a:rPr>
                <a:t>Queue</a:t>
              </a: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D230E0BD-9F36-8E5E-3C93-A64C8576B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764" y="5468807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>
                <a:lnSpc>
                  <a:spcPct val="95000"/>
                </a:lnSpc>
                <a:defRPr b="1">
                  <a:latin typeface="Consolas" pitchFamily="49" charset="0"/>
                </a:defRPr>
              </a:lvl1pPr>
            </a:lstStyle>
            <a:p>
              <a:r>
                <a:rPr lang="en-US" sz="4000" noProof="1">
                  <a:solidFill>
                    <a:schemeClr val="accent2"/>
                  </a:solidFill>
                </a:rPr>
                <a:t>Deque</a:t>
              </a: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061D9465-D05C-1366-471E-BFA62069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021" y="6186100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ArrayDeque</a:t>
              </a:r>
            </a:p>
          </p:txBody>
        </p: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698970C7-EEC5-2A1B-E8AA-BD00918E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737" y="4130413"/>
              <a:ext cx="1813830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HashSet</a:t>
              </a:r>
            </a:p>
          </p:txBody>
        </p: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D2CA4E24-3369-86C8-10F6-7D5D9343C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10" y="3481733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solidFill>
                    <a:schemeClr val="accent2"/>
                  </a:solidFill>
                  <a:latin typeface="Consolas" pitchFamily="49" charset="0"/>
                </a:rPr>
                <a:t>List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CC2D5B67-B255-35D9-11B3-2353E7A3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453" y="4175814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ArrayList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B041980B-92D9-5CFE-A7FC-255DD0EC8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977" y="4175815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PriorityQueue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0652019F-44E8-416E-2860-EF7B62477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843" y="2075424"/>
              <a:ext cx="2314574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solidFill>
                    <a:schemeClr val="accent2"/>
                  </a:solidFill>
                  <a:latin typeface="Consolas" pitchFamily="49" charset="0"/>
                </a:rPr>
                <a:t>Iterable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5E75DCDD-F2B6-C686-E6EB-40F95224E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088" y="3496698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solidFill>
                    <a:schemeClr val="accent2"/>
                  </a:solidFill>
                  <a:latin typeface="Consolas" pitchFamily="49" charset="0"/>
                </a:rPr>
                <a:t>Set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5E670C22-2419-8FBC-EDB9-21874B66A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453" y="4853361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LinkedList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8B4A1F12-F87B-9425-610B-BD034F2E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453" y="5530907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Vector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73656209-02AC-1A48-5896-7C44D907B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453" y="6186100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Stack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7A8BC7CF-5DB4-3DE6-E8D8-45A5D4571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737" y="4733243"/>
              <a:ext cx="1813830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LinkedHashSet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4DCCC7A-B58C-482F-2373-16AABEEE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088" y="5463207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GB" sz="4000" b="1" noProof="1">
                  <a:solidFill>
                    <a:schemeClr val="accent2"/>
                  </a:solidFill>
                  <a:latin typeface="Consolas" pitchFamily="49" charset="0"/>
                </a:rPr>
                <a:t>SortedSet</a:t>
              </a:r>
              <a:endParaRPr lang="en-US" sz="4000" b="1" noProof="1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EA3B3D9E-E144-5806-3C21-EAE1F2760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088" y="6186105"/>
              <a:ext cx="1890493" cy="384175"/>
            </a:xfrm>
            <a:prstGeom prst="round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4000" b="1" noProof="1">
                  <a:latin typeface="Consolas" pitchFamily="49" charset="0"/>
                </a:rPr>
                <a:t>TreeSet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2AB66-E3B3-CAC8-C2D4-2B665537387A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4679285" y="11131994"/>
            <a:ext cx="0" cy="534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3893BF-5D5B-0876-5C4A-9551D202E6C4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16200000" flipH="1">
            <a:off x="11870031" y="168455"/>
            <a:ext cx="29535" cy="12351783"/>
          </a:xfrm>
          <a:prstGeom prst="bentConnector3">
            <a:avLst>
              <a:gd name="adj1" fmla="val -7739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87146C-916B-B2CA-9858-615D16DD2ADB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6890391" y="6708680"/>
            <a:ext cx="1029623" cy="4044214"/>
          </a:xfrm>
          <a:prstGeom prst="bentConnector3">
            <a:avLst>
              <a:gd name="adj1" fmla="val 122202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595FB-4218-6471-89BA-5D3BE94CDD79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6890391" y="6708680"/>
            <a:ext cx="1029623" cy="1369826"/>
          </a:xfrm>
          <a:prstGeom prst="bentConnector3">
            <a:avLst>
              <a:gd name="adj1" fmla="val 1222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509599-2A21-E126-CE9A-6A84427C0BC8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6890391" y="6708680"/>
            <a:ext cx="1029623" cy="2707021"/>
          </a:xfrm>
          <a:prstGeom prst="bentConnector3">
            <a:avLst>
              <a:gd name="adj1" fmla="val 1222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70DC16-E980-4D4D-F410-CD59F0BC927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1863936" y="5501018"/>
            <a:ext cx="6792" cy="81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DEA6B-9DDB-E483-145D-D1644BE768ED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11863929" y="7076302"/>
            <a:ext cx="7" cy="62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6D9BC4-0AD1-76AF-20A7-C2F8A1052AB4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9528347" y="6697201"/>
            <a:ext cx="124482" cy="3933133"/>
          </a:xfrm>
          <a:prstGeom prst="bentConnector3">
            <a:avLst>
              <a:gd name="adj1" fmla="val 28364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CA27A0-6427-CC38-5847-4BACE34DACBD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11739454" y="11009435"/>
            <a:ext cx="19315" cy="65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A719D7F-EF80-BBE5-E43B-C64BB654F78B}"/>
              </a:ext>
            </a:extLst>
          </p:cNvPr>
          <p:cNvCxnSpPr>
            <a:cxnSpLocks/>
            <a:stCxn id="14" idx="3"/>
            <a:endCxn id="18" idx="3"/>
          </p:cNvCxnSpPr>
          <p:nvPr/>
        </p:nvCxnSpPr>
        <p:spPr>
          <a:xfrm>
            <a:off x="20271797" y="6738215"/>
            <a:ext cx="1157864" cy="2440424"/>
          </a:xfrm>
          <a:prstGeom prst="bentConnector3">
            <a:avLst>
              <a:gd name="adj1" fmla="val 1197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DCCD5A0-8A7A-DCE9-32B3-45B71FD3685E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V="1">
            <a:off x="15849584" y="6738215"/>
            <a:ext cx="12700" cy="388106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46F84C-F799-40B3-245B-5A22D07812E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8060691" y="10998383"/>
            <a:ext cx="0" cy="668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E18FAF-D36A-92E9-431B-B015B033303E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11870728" y="4312313"/>
            <a:ext cx="0" cy="430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05BC46-27DB-0F9A-C3A5-8858C497A4AE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>
            <a:off x="20271797" y="6738215"/>
            <a:ext cx="1157864" cy="1250689"/>
          </a:xfrm>
          <a:prstGeom prst="bentConnector3">
            <a:avLst>
              <a:gd name="adj1" fmla="val 1197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64544-F6DD-4622-EFD0-C4EC31363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supports inheritance through extends keyword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C7B7D-1561-E2F4-1C19-C0FAACEE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Java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525E2D7-9D97-0887-6FFC-DB052341517B}"/>
              </a:ext>
            </a:extLst>
          </p:cNvPr>
          <p:cNvSpPr txBox="1">
            <a:spLocks/>
          </p:cNvSpPr>
          <p:nvPr/>
        </p:nvSpPr>
        <p:spPr>
          <a:xfrm>
            <a:off x="3598300" y="4333968"/>
            <a:ext cx="1347889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Person { … }</a:t>
            </a:r>
          </a:p>
          <a:p>
            <a:endParaRPr lang="en-US" sz="4800" dirty="0"/>
          </a:p>
          <a:p>
            <a:r>
              <a:rPr lang="en-US" sz="4800" dirty="0"/>
              <a:t>class Student extends Person { … }</a:t>
            </a:r>
          </a:p>
          <a:p>
            <a:r>
              <a:rPr lang="en-US" sz="4800" dirty="0"/>
              <a:t>class Employee extends Person { … }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82460031-AADA-7235-8D44-838AD370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799" y="8828654"/>
            <a:ext cx="4005482" cy="1620944"/>
          </a:xfrm>
          <a:prstGeom prst="wedgeRoundRectCallout">
            <a:avLst>
              <a:gd name="adj1" fmla="val 45703"/>
              <a:gd name="adj2" fmla="val 75556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Student extends Person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A9251D-10C4-0F0C-F7D2-8D9B9768E9FF}"/>
              </a:ext>
            </a:extLst>
          </p:cNvPr>
          <p:cNvGrpSpPr/>
          <p:nvPr/>
        </p:nvGrpSpPr>
        <p:grpSpPr>
          <a:xfrm>
            <a:off x="11100823" y="7984790"/>
            <a:ext cx="11816907" cy="4389928"/>
            <a:chOff x="15735849" y="8645133"/>
            <a:chExt cx="5654491" cy="210061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51F487-9F2C-0A88-65B1-3609010ED26E}"/>
                </a:ext>
              </a:extLst>
            </p:cNvPr>
            <p:cNvSpPr/>
            <p:nvPr/>
          </p:nvSpPr>
          <p:spPr>
            <a:xfrm>
              <a:off x="17259849" y="8645133"/>
              <a:ext cx="2682691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4902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600" b="1" dirty="0">
                  <a:solidFill>
                    <a:schemeClr val="tx1"/>
                  </a:solidFill>
                </a:rPr>
                <a:t>Person</a:t>
              </a:r>
              <a:endParaRPr lang="en-US" sz="6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C36F691-097F-AFC3-0D2F-841A1EDE86FA}"/>
                </a:ext>
              </a:extLst>
            </p:cNvPr>
            <p:cNvSpPr/>
            <p:nvPr/>
          </p:nvSpPr>
          <p:spPr>
            <a:xfrm>
              <a:off x="18707649" y="10153444"/>
              <a:ext cx="2682691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4902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600" b="1" dirty="0">
                  <a:solidFill>
                    <a:schemeClr val="tx1"/>
                  </a:solidFill>
                </a:rPr>
                <a:t>Employee</a:t>
              </a:r>
              <a:endParaRPr lang="en-US" sz="6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8514AD-79DC-340C-5EEE-A4EFE90A523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8608121" y="9338383"/>
              <a:ext cx="1440874" cy="8150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BE9563-CE09-D9B7-0510-E9D6691C5281}"/>
                </a:ext>
              </a:extLst>
            </p:cNvPr>
            <p:cNvSpPr/>
            <p:nvPr/>
          </p:nvSpPr>
          <p:spPr>
            <a:xfrm>
              <a:off x="15735849" y="10153444"/>
              <a:ext cx="2682691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4902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600" b="1" dirty="0">
                  <a:solidFill>
                    <a:schemeClr val="tx1"/>
                  </a:solidFill>
                </a:rPr>
                <a:t>Student</a:t>
              </a:r>
              <a:endParaRPr lang="en-US" sz="6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9BE723-5422-513E-82D8-4603BDD8B78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7077195" y="9338383"/>
              <a:ext cx="1428290" cy="8150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1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07FC3-B657-7833-BBB0-4066D2A73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access inherited members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99BA1A-585E-08C5-D7A0-26C08051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Inherited Members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D9C0391-60D2-9133-8C96-7AE7C6662F48}"/>
              </a:ext>
            </a:extLst>
          </p:cNvPr>
          <p:cNvSpPr txBox="1">
            <a:spLocks/>
          </p:cNvSpPr>
          <p:nvPr/>
        </p:nvSpPr>
        <p:spPr>
          <a:xfrm>
            <a:off x="3736496" y="4926724"/>
            <a:ext cx="1519696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Person { public void sleep() { … } }</a:t>
            </a:r>
          </a:p>
          <a:p>
            <a:r>
              <a:rPr lang="en-US" sz="4800" dirty="0"/>
              <a:t>class Student extends Person { … }</a:t>
            </a:r>
          </a:p>
          <a:p>
            <a:r>
              <a:rPr lang="en-US" sz="4800" dirty="0"/>
              <a:t>class Employee extends Person { … 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126BC5D-0EE5-B8C6-1F8B-C0AD76548251}"/>
              </a:ext>
            </a:extLst>
          </p:cNvPr>
          <p:cNvSpPr txBox="1">
            <a:spLocks/>
          </p:cNvSpPr>
          <p:nvPr/>
        </p:nvSpPr>
        <p:spPr>
          <a:xfrm>
            <a:off x="3736496" y="7642830"/>
            <a:ext cx="151969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Student student = new Student();</a:t>
            </a:r>
          </a:p>
          <a:p>
            <a:r>
              <a:rPr lang="en-US" sz="4800" dirty="0"/>
              <a:t>student.</a:t>
            </a:r>
            <a:r>
              <a:rPr lang="en-US" sz="4800"/>
              <a:t>sleep();</a:t>
            </a:r>
            <a:endParaRPr lang="en-GB" sz="4800" dirty="0"/>
          </a:p>
          <a:p>
            <a:r>
              <a:rPr lang="en-US" sz="4800" dirty="0"/>
              <a:t>Employee employee = new Employee();</a:t>
            </a:r>
          </a:p>
          <a:p>
            <a:r>
              <a:rPr lang="en-GB" sz="4800"/>
              <a:t>employee.sleep()</a:t>
            </a:r>
            <a:r>
              <a:rPr lang="en-GB" sz="4800" dirty="0"/>
              <a:t>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5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0960BF-A8F3-F7DC-6EBF-149DC9E04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 are not inherited </a:t>
            </a:r>
          </a:p>
          <a:p>
            <a:r>
              <a:rPr lang="en-US" dirty="0"/>
              <a:t>Constructors can be reused by the child classes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CFDD3B-2B94-D764-9771-2C3E5AEF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Constructors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F832DF7-E665-CCE3-B4C7-3B7C53B912F0}"/>
              </a:ext>
            </a:extLst>
          </p:cNvPr>
          <p:cNvSpPr txBox="1">
            <a:spLocks/>
          </p:cNvSpPr>
          <p:nvPr/>
        </p:nvSpPr>
        <p:spPr>
          <a:xfrm>
            <a:off x="3984516" y="5997225"/>
            <a:ext cx="17668476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5400" dirty="0"/>
              <a:t>class Student extends Person {</a:t>
            </a:r>
          </a:p>
          <a:p>
            <a:r>
              <a:rPr lang="en-US" sz="5400" dirty="0"/>
              <a:t>  private School school;</a:t>
            </a:r>
          </a:p>
          <a:p>
            <a:r>
              <a:rPr lang="en-US" sz="5400" dirty="0"/>
              <a:t>  public Student(String name, School school) {</a:t>
            </a:r>
          </a:p>
          <a:p>
            <a:r>
              <a:rPr lang="en-US" sz="5400" dirty="0"/>
              <a:t>    super(name);</a:t>
            </a:r>
          </a:p>
          <a:p>
            <a:r>
              <a:rPr lang="en-US" sz="5400" dirty="0"/>
              <a:t>    this.school = school;</a:t>
            </a:r>
          </a:p>
          <a:p>
            <a:r>
              <a:rPr lang="en-US" sz="5400" dirty="0"/>
              <a:t>  }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6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7FF90-084F-F61C-8528-C36AA0993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 has a transitive relation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9B6506-D916-60E9-7323-61FD4183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728F2E0-12B1-C9FD-E748-DC77A228ACA1}"/>
              </a:ext>
            </a:extLst>
          </p:cNvPr>
          <p:cNvSpPr txBox="1">
            <a:spLocks/>
          </p:cNvSpPr>
          <p:nvPr/>
        </p:nvSpPr>
        <p:spPr>
          <a:xfrm>
            <a:off x="2894656" y="4751701"/>
            <a:ext cx="16618639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5400" dirty="0"/>
              <a:t>class Person { … }</a:t>
            </a:r>
          </a:p>
          <a:p>
            <a:r>
              <a:rPr lang="en-US" sz="5400" dirty="0"/>
              <a:t>class Student extends Person { … }</a:t>
            </a:r>
          </a:p>
          <a:p>
            <a:r>
              <a:rPr lang="en-US" sz="5400" dirty="0"/>
              <a:t>class CollegeStudent extends Student { …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1D4547-93C1-C916-9749-1D7AF5BD6E4A}"/>
              </a:ext>
            </a:extLst>
          </p:cNvPr>
          <p:cNvGrpSpPr/>
          <p:nvPr/>
        </p:nvGrpSpPr>
        <p:grpSpPr>
          <a:xfrm>
            <a:off x="3767335" y="7984790"/>
            <a:ext cx="14666976" cy="4134608"/>
            <a:chOff x="8068235" y="8826864"/>
            <a:chExt cx="8280502" cy="2592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37A916-309A-A74C-45CB-34CCB3974A67}"/>
                </a:ext>
              </a:extLst>
            </p:cNvPr>
            <p:cNvSpPr/>
            <p:nvPr/>
          </p:nvSpPr>
          <p:spPr>
            <a:xfrm>
              <a:off x="8068235" y="8826864"/>
              <a:ext cx="3240000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444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</a:t>
              </a:r>
              <a:endParaRPr lang="en-US" sz="5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B058E-9659-5C04-8F63-B6E700D95049}"/>
                </a:ext>
              </a:extLst>
            </p:cNvPr>
            <p:cNvSpPr/>
            <p:nvPr/>
          </p:nvSpPr>
          <p:spPr>
            <a:xfrm>
              <a:off x="12945036" y="10826663"/>
              <a:ext cx="3403701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444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CollegeStudent</a:t>
              </a:r>
              <a:endParaRPr lang="en-US" sz="5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A5D3924-1FD5-BBBB-FDEC-B6AE112841F2}"/>
                </a:ext>
              </a:extLst>
            </p:cNvPr>
            <p:cNvSpPr/>
            <p:nvPr/>
          </p:nvSpPr>
          <p:spPr>
            <a:xfrm>
              <a:off x="10589236" y="9826764"/>
              <a:ext cx="3240000" cy="592307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444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Student</a:t>
              </a:r>
              <a:endParaRPr lang="en-US" sz="5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CA28EE8-3784-B879-92EA-229C80CD4CA1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6200000" flipV="1">
              <a:off x="10744941" y="8362467"/>
              <a:ext cx="407593" cy="25210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87A918A-D78A-3BD2-B6AD-D9D2D0F07F2C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V="1">
              <a:off x="13224265" y="9404041"/>
              <a:ext cx="407592" cy="24376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7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Interfaces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Inheritance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Abstraction in Projects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7630D-17A8-F707-67FE-329E174EB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super keyword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CCE225-6A6D-A54A-B126-7AA5E88C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Base Class Members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CCA34BA-CD49-47F6-5A9A-F27152E58A76}"/>
              </a:ext>
            </a:extLst>
          </p:cNvPr>
          <p:cNvSpPr txBox="1">
            <a:spLocks/>
          </p:cNvSpPr>
          <p:nvPr/>
        </p:nvSpPr>
        <p:spPr>
          <a:xfrm>
            <a:off x="3232471" y="4614636"/>
            <a:ext cx="15782360" cy="6740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Person { … }</a:t>
            </a:r>
          </a:p>
          <a:p>
            <a:endParaRPr lang="en-US" sz="4800" dirty="0"/>
          </a:p>
          <a:p>
            <a:r>
              <a:rPr lang="en-US" sz="4800" dirty="0"/>
              <a:t>class Employee extends Person { </a:t>
            </a:r>
          </a:p>
          <a:p>
            <a:r>
              <a:rPr lang="en-US" sz="4800" dirty="0"/>
              <a:t>  public void fire(String reasons) { </a:t>
            </a:r>
          </a:p>
          <a:p>
            <a:r>
              <a:rPr lang="en-US" sz="4800" dirty="0"/>
              <a:t>    System.out.println(</a:t>
            </a:r>
            <a:br>
              <a:rPr lang="en-US" sz="4800" dirty="0"/>
            </a:br>
            <a:r>
              <a:rPr lang="en-US" sz="4800" dirty="0"/>
              <a:t>		super.name + </a:t>
            </a:r>
            <a:br>
              <a:rPr lang="en-US" sz="4800" dirty="0"/>
            </a:br>
            <a:r>
              <a:rPr lang="en-US" sz="4800" dirty="0"/>
              <a:t>		" got fired because " + reasons);</a:t>
            </a:r>
          </a:p>
          <a:p>
            <a:r>
              <a:rPr lang="en-US" sz="4800" dirty="0"/>
              <a:t>  }</a:t>
            </a:r>
          </a:p>
          <a:p>
            <a:r>
              <a:rPr lang="en-US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2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4E5F7-E6AD-46C3-932C-5180694CE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classes can access all public and protected </a:t>
            </a:r>
            <a:br>
              <a:rPr lang="en-US" dirty="0"/>
            </a:br>
            <a:r>
              <a:rPr lang="en-US" dirty="0"/>
              <a:t>members</a:t>
            </a:r>
          </a:p>
          <a:p>
            <a:r>
              <a:rPr lang="en-US" dirty="0"/>
              <a:t>Derived classes can access default members if in same package</a:t>
            </a:r>
          </a:p>
          <a:p>
            <a:r>
              <a:rPr lang="en-US" dirty="0"/>
              <a:t>Private fields aren't inherited in subclasses (can't be accessed)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DF36F-E3AA-4FC2-9A81-D3C350CE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Access Modifiers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A59C2C6-F5DD-9D39-503C-2C9AFE964C44}"/>
              </a:ext>
            </a:extLst>
          </p:cNvPr>
          <p:cNvSpPr txBox="1">
            <a:spLocks/>
          </p:cNvSpPr>
          <p:nvPr/>
        </p:nvSpPr>
        <p:spPr>
          <a:xfrm>
            <a:off x="3795524" y="7175894"/>
            <a:ext cx="105838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class Person {</a:t>
            </a:r>
          </a:p>
          <a:p>
            <a:r>
              <a:rPr lang="en-US" dirty="0"/>
              <a:t>  protected String address;</a:t>
            </a:r>
          </a:p>
          <a:p>
            <a:r>
              <a:rPr lang="en-US" dirty="0"/>
              <a:t>  public void sleep();</a:t>
            </a:r>
          </a:p>
          <a:p>
            <a:r>
              <a:rPr lang="en-US" dirty="0"/>
              <a:t> 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92DB7AF-C641-EE19-D373-EDAC806F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638" y="7175894"/>
            <a:ext cx="5099246" cy="2264474"/>
          </a:xfrm>
          <a:prstGeom prst="wedgeRoundRectCallout">
            <a:avLst>
              <a:gd name="adj1" fmla="val -57367"/>
              <a:gd name="adj2" fmla="val -8253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Can be accessed through other methods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62D88-514E-99B9-421A-497985FBE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classes can hide superclass variables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295D0A-645F-29E1-A0B7-BCBDEB73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Variables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AD8864B-AFB9-6007-2268-6BCA2B8803D8}"/>
              </a:ext>
            </a:extLst>
          </p:cNvPr>
          <p:cNvSpPr txBox="1">
            <a:spLocks/>
          </p:cNvSpPr>
          <p:nvPr/>
        </p:nvSpPr>
        <p:spPr>
          <a:xfrm>
            <a:off x="3183255" y="5571288"/>
            <a:ext cx="1309665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Patient extends Person {</a:t>
            </a:r>
          </a:p>
          <a:p>
            <a:r>
              <a:rPr lang="en-US" sz="4800" dirty="0"/>
              <a:t>  protected float weight;</a:t>
            </a:r>
          </a:p>
          <a:p>
            <a:r>
              <a:rPr lang="en-US" sz="4800" dirty="0"/>
              <a:t>  public void method() {</a:t>
            </a:r>
          </a:p>
          <a:p>
            <a:r>
              <a:rPr lang="en-US" sz="4800" dirty="0"/>
              <a:t>    double weight = 0.5d;</a:t>
            </a:r>
          </a:p>
          <a:p>
            <a:r>
              <a:rPr lang="en-US" sz="4800" dirty="0"/>
              <a:t>  }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47AA1B-FE6D-E7DE-6571-3E59C8A2A74D}"/>
              </a:ext>
            </a:extLst>
          </p:cNvPr>
          <p:cNvSpPr txBox="1">
            <a:spLocks/>
          </p:cNvSpPr>
          <p:nvPr/>
        </p:nvSpPr>
        <p:spPr>
          <a:xfrm>
            <a:off x="3183255" y="4534624"/>
            <a:ext cx="1322215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Person { protected int weight; 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1BAFF7D-D7C4-2B70-DB47-DC2EEE41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734" y="6456934"/>
            <a:ext cx="3276600" cy="1306501"/>
          </a:xfrm>
          <a:prstGeom prst="wedgeRoundRectCallout">
            <a:avLst>
              <a:gd name="adj1" fmla="val -57250"/>
              <a:gd name="adj2" fmla="val -24041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hides int weight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0E577CE-5F65-89B8-EDE6-D97A71B8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58" y="8670874"/>
            <a:ext cx="1981995" cy="1154444"/>
          </a:xfrm>
          <a:prstGeom prst="wedgeRoundRectCallout">
            <a:avLst>
              <a:gd name="adj1" fmla="val -60624"/>
              <a:gd name="adj2" fmla="val -38950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hides both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435E4-4DE8-CA48-1519-75FBA9FD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super and this to specify member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78A06A-B20A-B545-A9B6-EA7EAC0D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Variables – Access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1C5C57D-5694-42EB-4B04-425B0375A9E9}"/>
              </a:ext>
            </a:extLst>
          </p:cNvPr>
          <p:cNvSpPr txBox="1">
            <a:spLocks/>
          </p:cNvSpPr>
          <p:nvPr/>
        </p:nvSpPr>
        <p:spPr>
          <a:xfrm>
            <a:off x="3759665" y="5874220"/>
            <a:ext cx="10727300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Patient extends Person {</a:t>
            </a:r>
          </a:p>
          <a:p>
            <a:r>
              <a:rPr lang="en-US" sz="4800" dirty="0"/>
              <a:t>  protected float weight;</a:t>
            </a:r>
          </a:p>
          <a:p>
            <a:r>
              <a:rPr lang="en-US" sz="4800" dirty="0"/>
              <a:t>  public void method() {</a:t>
            </a:r>
          </a:p>
          <a:p>
            <a:r>
              <a:rPr lang="en-US" sz="4800" dirty="0"/>
              <a:t>    double weight = 0.5d;</a:t>
            </a:r>
          </a:p>
          <a:p>
            <a:r>
              <a:rPr lang="en-US" sz="4800" dirty="0"/>
              <a:t>    this.weight = 0.6f;</a:t>
            </a:r>
          </a:p>
          <a:p>
            <a:r>
              <a:rPr lang="en-US" sz="4800" dirty="0"/>
              <a:t>    </a:t>
            </a:r>
            <a:r>
              <a:rPr lang="en-US" sz="4800" dirty="0" err="1"/>
              <a:t>super.weight</a:t>
            </a:r>
            <a:r>
              <a:rPr lang="en-US" sz="4800" dirty="0"/>
              <a:t> = 1;</a:t>
            </a:r>
          </a:p>
          <a:p>
            <a:r>
              <a:rPr lang="en-US" sz="4800" dirty="0"/>
              <a:t>  }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B404BF-D319-C856-69F5-FF4DE57F933F}"/>
              </a:ext>
            </a:extLst>
          </p:cNvPr>
          <p:cNvSpPr txBox="1">
            <a:spLocks/>
          </p:cNvSpPr>
          <p:nvPr/>
        </p:nvSpPr>
        <p:spPr>
          <a:xfrm>
            <a:off x="3759665" y="4683969"/>
            <a:ext cx="1350635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Person { protected int weight; 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E6C5BC5-DFD1-6A0A-3703-A3EFC097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435" y="7836101"/>
            <a:ext cx="2819400" cy="1181933"/>
          </a:xfrm>
          <a:prstGeom prst="wedgeRoundRectCallout">
            <a:avLst>
              <a:gd name="adj1" fmla="val -56873"/>
              <a:gd name="adj2" fmla="val -15486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Instance member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E4B269D-A431-99CD-EB7A-17C434EF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46" y="11053185"/>
            <a:ext cx="3170737" cy="1181932"/>
          </a:xfrm>
          <a:prstGeom prst="wedgeRoundRectCallout">
            <a:avLst>
              <a:gd name="adj1" fmla="val -39809"/>
              <a:gd name="adj2" fmla="val -82510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Base class member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C5F7ABC0-B369-3562-D91B-71CD5A50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240" y="6415553"/>
            <a:ext cx="3427479" cy="1181934"/>
          </a:xfrm>
          <a:prstGeom prst="wedgeRoundRectCallout">
            <a:avLst>
              <a:gd name="adj1" fmla="val -67090"/>
              <a:gd name="adj2" fmla="val 37037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Local variable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6C95A5-D95C-D264-94ED-1CB73F7B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child class can redefine existing methods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354A8-2AA1-9432-2CB9-7E0CFF50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Derived Methods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251176E-AC13-200C-24FB-202C2739EA04}"/>
              </a:ext>
            </a:extLst>
          </p:cNvPr>
          <p:cNvSpPr txBox="1">
            <a:spLocks/>
          </p:cNvSpPr>
          <p:nvPr/>
        </p:nvSpPr>
        <p:spPr>
          <a:xfrm>
            <a:off x="3601240" y="4583344"/>
            <a:ext cx="15009489" cy="747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public class Person { </a:t>
            </a:r>
            <a:br>
              <a:rPr lang="en-US" sz="4800" dirty="0"/>
            </a:br>
            <a:r>
              <a:rPr lang="en-US" sz="4800" dirty="0"/>
              <a:t>  public void sleep() { </a:t>
            </a:r>
          </a:p>
          <a:p>
            <a:r>
              <a:rPr lang="bg-BG" sz="4800" dirty="0"/>
              <a:t>  </a:t>
            </a:r>
            <a:r>
              <a:rPr lang="en-US" sz="4800" dirty="0" err="1"/>
              <a:t>System.out.println</a:t>
            </a:r>
            <a:r>
              <a:rPr lang="en-US" sz="4800" dirty="0"/>
              <a:t>("Person sleeping"); } </a:t>
            </a:r>
          </a:p>
          <a:p>
            <a:r>
              <a:rPr lang="en-US" sz="4800" dirty="0"/>
              <a:t>}</a:t>
            </a:r>
          </a:p>
          <a:p>
            <a:endParaRPr lang="en-US" sz="4800" dirty="0"/>
          </a:p>
          <a:p>
            <a:r>
              <a:rPr lang="en-US" sz="4800" dirty="0"/>
              <a:t>public class Student extends Person {</a:t>
            </a:r>
          </a:p>
          <a:p>
            <a:r>
              <a:rPr lang="en-US" sz="4800" dirty="0"/>
              <a:t>  @Override </a:t>
            </a:r>
          </a:p>
          <a:p>
            <a:r>
              <a:rPr lang="bg-BG" sz="4800" dirty="0"/>
              <a:t>  </a:t>
            </a:r>
            <a:r>
              <a:rPr lang="en-US" sz="4800" dirty="0"/>
              <a:t>public void sleep(){</a:t>
            </a:r>
          </a:p>
          <a:p>
            <a:r>
              <a:rPr lang="bg-BG" sz="4800" dirty="0"/>
              <a:t>  </a:t>
            </a:r>
            <a:r>
              <a:rPr lang="en-US" sz="4800" dirty="0" err="1"/>
              <a:t>System.out.println</a:t>
            </a:r>
            <a:r>
              <a:rPr lang="en-US" sz="4800" dirty="0"/>
              <a:t>("Student sleeping"); }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4CB1A7E-FF19-F767-A58C-F223635B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372" y="7691718"/>
            <a:ext cx="4216369" cy="2415152"/>
          </a:xfrm>
          <a:prstGeom prst="wedgeRoundRectCallout">
            <a:avLst>
              <a:gd name="adj1" fmla="val -83342"/>
              <a:gd name="adj2" fmla="val 33484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Signature and return type should match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FAC8CF2-73CC-9109-442D-41919E41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536" y="4126442"/>
            <a:ext cx="5955347" cy="1266730"/>
          </a:xfrm>
          <a:prstGeom prst="wedgeRoundRectCallout">
            <a:avLst>
              <a:gd name="adj1" fmla="val -37966"/>
              <a:gd name="adj2" fmla="val 7943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Method in base class must not be final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CA755-E43F-0E04-A1F1-ED53EED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– defines a method that can't be overridden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42A1A-7D97-3695-D5B9-E39757CE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182F3F4-8881-9FEE-CD8D-72731EA74893}"/>
              </a:ext>
            </a:extLst>
          </p:cNvPr>
          <p:cNvSpPr txBox="1">
            <a:spLocks/>
          </p:cNvSpPr>
          <p:nvPr/>
        </p:nvSpPr>
        <p:spPr>
          <a:xfrm>
            <a:off x="4075870" y="4636740"/>
            <a:ext cx="11719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public class Animal {</a:t>
            </a:r>
          </a:p>
          <a:p>
            <a:r>
              <a:rPr lang="en-US" sz="4800" dirty="0"/>
              <a:t>  public final void eat() { … }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9CC5AF-33C7-D5D5-D3B8-D194D3EE521A}"/>
              </a:ext>
            </a:extLst>
          </p:cNvPr>
          <p:cNvSpPr txBox="1">
            <a:spLocks/>
          </p:cNvSpPr>
          <p:nvPr/>
        </p:nvSpPr>
        <p:spPr>
          <a:xfrm>
            <a:off x="4075870" y="7316079"/>
            <a:ext cx="1171994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public class Dog extends Animal { </a:t>
            </a:r>
          </a:p>
          <a:p>
            <a:r>
              <a:rPr lang="en-US" sz="4800" dirty="0"/>
              <a:t>  </a:t>
            </a:r>
          </a:p>
          <a:p>
            <a:r>
              <a:rPr lang="en-US" sz="4800" dirty="0"/>
              <a:t>  @Override</a:t>
            </a:r>
          </a:p>
          <a:p>
            <a:r>
              <a:rPr lang="en-US" sz="4800" dirty="0"/>
              <a:t>  public void eat() {} // Error…</a:t>
            </a:r>
          </a:p>
          <a:p>
            <a:r>
              <a:rPr lang="en-US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31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465056-6A21-AA82-E8C7-E910E189F6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Inheriting from final classes is forbidden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A7343F-E6E7-DA4C-108E-6275454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5059AA2-DBEE-1DE5-8FC4-80B1AEE8F7EB}"/>
              </a:ext>
            </a:extLst>
          </p:cNvPr>
          <p:cNvSpPr txBox="1">
            <a:spLocks/>
          </p:cNvSpPr>
          <p:nvPr/>
        </p:nvSpPr>
        <p:spPr>
          <a:xfrm>
            <a:off x="2776116" y="4937859"/>
            <a:ext cx="1063508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public final class Animal 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37776A-4F54-C223-8B43-73868F3EB432}"/>
              </a:ext>
            </a:extLst>
          </p:cNvPr>
          <p:cNvSpPr txBox="1">
            <a:spLocks/>
          </p:cNvSpPr>
          <p:nvPr/>
        </p:nvSpPr>
        <p:spPr>
          <a:xfrm>
            <a:off x="2776116" y="7571047"/>
            <a:ext cx="1811164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public class Dog extends Animal { }      // Error…</a:t>
            </a:r>
          </a:p>
          <a:p>
            <a:r>
              <a:rPr lang="en-US" sz="4800" dirty="0"/>
              <a:t>public class MyString extends String { } // Error…</a:t>
            </a:r>
          </a:p>
          <a:p>
            <a:r>
              <a:rPr lang="en-US" sz="4800" dirty="0"/>
              <a:t>public class MyMath extends Math { }     // Error…</a:t>
            </a:r>
          </a:p>
        </p:txBody>
      </p:sp>
    </p:spTree>
    <p:extLst>
      <p:ext uri="{BB962C8B-B14F-4D97-AF65-F5344CB8AC3E}">
        <p14:creationId xmlns:p14="http://schemas.microsoft.com/office/powerpoint/2010/main" val="5456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24C586-27E1-050F-1F53-7F3D90D45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approach for providing an abstraction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80505-8DD2-9D25-5AED-3DE47C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Benefits – Abstraction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BCE32DF-34D5-69F7-2300-602839A0E37C}"/>
              </a:ext>
            </a:extLst>
          </p:cNvPr>
          <p:cNvSpPr txBox="1">
            <a:spLocks/>
          </p:cNvSpPr>
          <p:nvPr/>
        </p:nvSpPr>
        <p:spPr>
          <a:xfrm>
            <a:off x="2686998" y="4522345"/>
            <a:ext cx="1292952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Person person = new Person();</a:t>
            </a:r>
          </a:p>
          <a:p>
            <a:r>
              <a:rPr lang="en-US" sz="4800" dirty="0"/>
              <a:t>Student student = new Student();</a:t>
            </a:r>
          </a:p>
          <a:p>
            <a:endParaRPr lang="en-US" sz="4800" dirty="0"/>
          </a:p>
          <a:p>
            <a:r>
              <a:rPr lang="en-US" sz="4800" dirty="0"/>
              <a:t>List&lt;Person&gt; people = new ArrayList();</a:t>
            </a:r>
          </a:p>
          <a:p>
            <a:endParaRPr lang="en-US" sz="4800" dirty="0"/>
          </a:p>
          <a:p>
            <a:r>
              <a:rPr lang="en-US" sz="4800" dirty="0"/>
              <a:t>people.add(person);</a:t>
            </a:r>
          </a:p>
          <a:p>
            <a:r>
              <a:rPr lang="en-US" sz="4800" dirty="0"/>
              <a:t>people.add(student);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0B270-F5CB-8307-AAD9-6BCE12C31D90}"/>
              </a:ext>
            </a:extLst>
          </p:cNvPr>
          <p:cNvGrpSpPr/>
          <p:nvPr/>
        </p:nvGrpSpPr>
        <p:grpSpPr>
          <a:xfrm>
            <a:off x="12662734" y="9215717"/>
            <a:ext cx="8499378" cy="2827019"/>
            <a:chOff x="6554625" y="2057400"/>
            <a:chExt cx="5195506" cy="2322175"/>
          </a:xfrm>
          <a:solidFill>
            <a:srgbClr val="B5DBE5">
              <a:alpha val="15000"/>
            </a:srgb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976E5F-97BE-3002-3B11-ADF750D26FB1}"/>
                </a:ext>
              </a:extLst>
            </p:cNvPr>
            <p:cNvSpPr/>
            <p:nvPr/>
          </p:nvSpPr>
          <p:spPr>
            <a:xfrm>
              <a:off x="6554625" y="2057400"/>
              <a:ext cx="5195506" cy="2322175"/>
            </a:xfrm>
            <a:prstGeom prst="roundRect">
              <a:avLst>
                <a:gd name="adj" fmla="val 5385"/>
              </a:avLst>
            </a:prstGeom>
            <a:grpFill/>
            <a:ln w="444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Student (Derived Class)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5A159B-5AB0-C50F-D659-FC49BF5D692E}"/>
                </a:ext>
              </a:extLst>
            </p:cNvPr>
            <p:cNvSpPr/>
            <p:nvPr/>
          </p:nvSpPr>
          <p:spPr>
            <a:xfrm>
              <a:off x="6808532" y="2433412"/>
              <a:ext cx="4687691" cy="785075"/>
            </a:xfrm>
            <a:prstGeom prst="roundRect">
              <a:avLst>
                <a:gd name="adj" fmla="val 5385"/>
              </a:avLst>
            </a:prstGeom>
            <a:grpFill/>
            <a:ln w="444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 (Base Class)</a:t>
              </a:r>
            </a:p>
          </p:txBody>
        </p:sp>
      </p:grpSp>
      <p:sp>
        <p:nvSpPr>
          <p:cNvPr id="8" name="AutoShape 6">
            <a:extLst>
              <a:ext uri="{FF2B5EF4-FFF2-40B4-BE49-F238E27FC236}">
                <a16:creationId xmlns:a16="http://schemas.microsoft.com/office/drawing/2014/main" id="{1E24408A-F178-DDBC-5660-09BC6FFD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170" y="4235981"/>
            <a:ext cx="4344696" cy="1266730"/>
          </a:xfrm>
          <a:prstGeom prst="wedgeRoundRectCallout">
            <a:avLst>
              <a:gd name="adj1" fmla="val -9179"/>
              <a:gd name="adj2" fmla="val -8391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Focus on common properties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8D921-03E9-9EEC-D299-297DFDB9D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7" cy="9436776"/>
          </a:xfrm>
        </p:spPr>
        <p:txBody>
          <a:bodyPr/>
          <a:lstStyle/>
          <a:p>
            <a:r>
              <a:rPr lang="en-US" dirty="0"/>
              <a:t>We can extend a class that we can't change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B356CA-1B05-A703-E597-ACFA2995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Benefits – Extension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6BDFFF-926D-3BBF-B7A1-393054D59C44}"/>
              </a:ext>
            </a:extLst>
          </p:cNvPr>
          <p:cNvGrpSpPr/>
          <p:nvPr/>
        </p:nvGrpSpPr>
        <p:grpSpPr>
          <a:xfrm>
            <a:off x="5672878" y="6072782"/>
            <a:ext cx="9925710" cy="6373024"/>
            <a:chOff x="5672878" y="8736106"/>
            <a:chExt cx="5777698" cy="37097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ADC526-C8B2-9D6A-6E20-938B8400C0C9}"/>
                </a:ext>
              </a:extLst>
            </p:cNvPr>
            <p:cNvSpPr/>
            <p:nvPr/>
          </p:nvSpPr>
          <p:spPr>
            <a:xfrm>
              <a:off x="5963771" y="8736106"/>
              <a:ext cx="5195506" cy="1828800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Collections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9EDE52-81DC-BB4F-6D3F-D2472CFE435F}"/>
                </a:ext>
              </a:extLst>
            </p:cNvPr>
            <p:cNvSpPr/>
            <p:nvPr/>
          </p:nvSpPr>
          <p:spPr>
            <a:xfrm>
              <a:off x="6206480" y="9598405"/>
              <a:ext cx="4710089" cy="585500"/>
            </a:xfrm>
            <a:prstGeom prst="roundRect">
              <a:avLst>
                <a:gd name="adj" fmla="val 5385"/>
              </a:avLst>
            </a:prstGeom>
            <a:solidFill>
              <a:schemeClr val="accent5">
                <a:alpha val="15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ArrayList</a:t>
              </a:r>
              <a:endParaRPr lang="en-US" sz="4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94F126-C5B5-97DF-D67D-50AA60E0EB0F}"/>
                </a:ext>
              </a:extLst>
            </p:cNvPr>
            <p:cNvSpPr/>
            <p:nvPr/>
          </p:nvSpPr>
          <p:spPr>
            <a:xfrm>
              <a:off x="5672878" y="11860306"/>
              <a:ext cx="5777698" cy="585500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CustomArrayList</a:t>
              </a:r>
              <a:endParaRPr lang="en-US" sz="4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A120C-E59E-2842-9C77-9164476748D8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H="1" flipV="1">
              <a:off x="8561525" y="10183906"/>
              <a:ext cx="203" cy="167640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23185642-6505-64FE-ABE9-DAC7E711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771" y="10955476"/>
              <a:ext cx="1981200" cy="571829"/>
            </a:xfrm>
            <a:prstGeom prst="wedgeRoundRectCallout">
              <a:avLst>
                <a:gd name="adj1" fmla="val 67262"/>
                <a:gd name="adj2" fmla="val -21212"/>
                <a:gd name="adj3" fmla="val 16667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ct val="95000"/>
                </a:lnSpc>
              </a:pPr>
              <a:r>
                <a:rPr lang="en-US" sz="3600" b="1" dirty="0">
                  <a:solidFill>
                    <a:schemeClr val="bg1"/>
                  </a:solidFill>
                  <a:latin typeface="Consolas" pitchFamily="49" charset="0"/>
                </a:rPr>
                <a:t>Extends</a:t>
              </a:r>
              <a:endParaRPr lang="bg-BG" sz="3600" b="1" dirty="0">
                <a:solidFill>
                  <a:schemeClr val="bg1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9E773-5DA8-4D29-185D-6192D597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Duplicate code is error prone</a:t>
            </a:r>
          </a:p>
          <a:p>
            <a:r>
              <a:rPr lang="en-US" dirty="0"/>
              <a:t>Reuse classes through the extension</a:t>
            </a:r>
          </a:p>
          <a:p>
            <a:r>
              <a:rPr lang="en-US" dirty="0"/>
              <a:t>Sometimes the only possible way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34CC1-5066-46EA-874E-4F278F45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43A7D0-A992-9844-6B8C-AF85E0656707}"/>
              </a:ext>
            </a:extLst>
          </p:cNvPr>
          <p:cNvGrpSpPr/>
          <p:nvPr/>
        </p:nvGrpSpPr>
        <p:grpSpPr>
          <a:xfrm>
            <a:off x="10883408" y="6858000"/>
            <a:ext cx="10463053" cy="5375221"/>
            <a:chOff x="7494750" y="9076765"/>
            <a:chExt cx="5777698" cy="296819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61B044-6F9E-2E65-4BC2-07B923A15902}"/>
                </a:ext>
              </a:extLst>
            </p:cNvPr>
            <p:cNvSpPr/>
            <p:nvPr/>
          </p:nvSpPr>
          <p:spPr>
            <a:xfrm>
              <a:off x="7785847" y="9076765"/>
              <a:ext cx="5195506" cy="1828800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Collections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CA881B-66E8-717A-2A46-6C7EF3078BFC}"/>
                </a:ext>
              </a:extLst>
            </p:cNvPr>
            <p:cNvSpPr/>
            <p:nvPr/>
          </p:nvSpPr>
          <p:spPr>
            <a:xfrm>
              <a:off x="8028556" y="9939064"/>
              <a:ext cx="4710089" cy="585500"/>
            </a:xfrm>
            <a:prstGeom prst="roundRect">
              <a:avLst>
                <a:gd name="adj" fmla="val 5385"/>
              </a:avLst>
            </a:prstGeom>
            <a:solidFill>
              <a:schemeClr val="accent5">
                <a:alpha val="15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ArrayList</a:t>
              </a:r>
              <a:endParaRPr lang="en-US" sz="6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ECE42C-DB3D-BB58-7897-F17B34D5AACE}"/>
                </a:ext>
              </a:extLst>
            </p:cNvPr>
            <p:cNvSpPr/>
            <p:nvPr/>
          </p:nvSpPr>
          <p:spPr>
            <a:xfrm>
              <a:off x="7494750" y="11459462"/>
              <a:ext cx="5777698" cy="585500"/>
            </a:xfrm>
            <a:prstGeom prst="roundRect">
              <a:avLst>
                <a:gd name="adj" fmla="val 5385"/>
              </a:avLst>
            </a:prstGeom>
            <a:solidFill>
              <a:srgbClr val="B5DBE5">
                <a:alpha val="15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6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CustomArrayList</a:t>
              </a:r>
              <a:endParaRPr lang="en-US" sz="6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Down Arrow 14">
              <a:extLst>
                <a:ext uri="{FF2B5EF4-FFF2-40B4-BE49-F238E27FC236}">
                  <a16:creationId xmlns:a16="http://schemas.microsoft.com/office/drawing/2014/main" id="{D1DBDF9B-BB54-F3D5-5B17-F7380F43AA1B}"/>
                </a:ext>
              </a:extLst>
            </p:cNvPr>
            <p:cNvSpPr/>
            <p:nvPr/>
          </p:nvSpPr>
          <p:spPr bwMode="auto">
            <a:xfrm rot="10800000">
              <a:off x="10229611" y="10582403"/>
              <a:ext cx="221648" cy="778903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7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C8AC-8E52-BC74-20BD-EAC083345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9EA3-DD04-3CA4-B108-47F3E33D9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160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2ABF2-38F9-9CF7-C621-D7145F95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classes to define classes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DBE5E-8CE8-686E-82E7-00B804C4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F93002-2324-0B0D-81A1-1D6D67CD6C9F}"/>
              </a:ext>
            </a:extLst>
          </p:cNvPr>
          <p:cNvGrpSpPr/>
          <p:nvPr/>
        </p:nvGrpSpPr>
        <p:grpSpPr>
          <a:xfrm>
            <a:off x="15081231" y="5124366"/>
            <a:ext cx="6586201" cy="6449913"/>
            <a:chOff x="16300431" y="6858000"/>
            <a:chExt cx="4815935" cy="4716279"/>
          </a:xfrm>
          <a:solidFill>
            <a:schemeClr val="bg2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BC24DA-30DF-FCBC-6DF2-5F4F52BFAD20}"/>
                </a:ext>
              </a:extLst>
            </p:cNvPr>
            <p:cNvSpPr/>
            <p:nvPr/>
          </p:nvSpPr>
          <p:spPr>
            <a:xfrm>
              <a:off x="16300431" y="6858000"/>
              <a:ext cx="4815935" cy="4716279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9600" dirty="0">
                  <a:solidFill>
                    <a:schemeClr val="tx1"/>
                  </a:solidFill>
                </a:rPr>
                <a:t>Laptop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C87B9A-EDEE-D76F-5B7B-7A280E8F1F3F}"/>
                </a:ext>
              </a:extLst>
            </p:cNvPr>
            <p:cNvSpPr/>
            <p:nvPr/>
          </p:nvSpPr>
          <p:spPr>
            <a:xfrm>
              <a:off x="16585466" y="8421091"/>
              <a:ext cx="4302299" cy="781326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dirty="0">
                  <a:solidFill>
                    <a:schemeClr val="tx1"/>
                  </a:solidFill>
                </a:rPr>
                <a:t>Monitor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703E58-17ED-AB3E-31C5-CFCBDE4B0EDB}"/>
                </a:ext>
              </a:extLst>
            </p:cNvPr>
            <p:cNvSpPr/>
            <p:nvPr/>
          </p:nvSpPr>
          <p:spPr>
            <a:xfrm>
              <a:off x="16585467" y="9421294"/>
              <a:ext cx="4302299" cy="781385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dirty="0">
                  <a:solidFill>
                    <a:schemeClr val="tx1"/>
                  </a:solidFill>
                </a:rPr>
                <a:t>Touchpad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4D1C93-F98E-9A6F-6942-9B5908C043E5}"/>
                </a:ext>
              </a:extLst>
            </p:cNvPr>
            <p:cNvSpPr/>
            <p:nvPr/>
          </p:nvSpPr>
          <p:spPr>
            <a:xfrm>
              <a:off x="16572805" y="10414116"/>
              <a:ext cx="4302299" cy="779163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5400" dirty="0">
                  <a:solidFill>
                    <a:schemeClr val="tx1"/>
                  </a:solidFill>
                </a:rPr>
                <a:t>Keyboard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87A931E-FC76-31E1-030A-89D8AC08E1C2}"/>
              </a:ext>
            </a:extLst>
          </p:cNvPr>
          <p:cNvSpPr txBox="1">
            <a:spLocks/>
          </p:cNvSpPr>
          <p:nvPr/>
        </p:nvSpPr>
        <p:spPr>
          <a:xfrm>
            <a:off x="3425047" y="5124366"/>
            <a:ext cx="876615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5400" dirty="0"/>
              <a:t>class </a:t>
            </a:r>
            <a:r>
              <a:rPr lang="en-GB" sz="5400" dirty="0"/>
              <a:t>Laptop</a:t>
            </a:r>
            <a:r>
              <a:rPr lang="en-US" sz="5400" dirty="0"/>
              <a:t> {</a:t>
            </a:r>
          </a:p>
          <a:p>
            <a:r>
              <a:rPr lang="en-US" sz="5400" dirty="0"/>
              <a:t>  Monitor monitor;</a:t>
            </a:r>
          </a:p>
          <a:p>
            <a:r>
              <a:rPr lang="en-US" sz="5400" dirty="0"/>
              <a:t>  Touchpad touchpad;</a:t>
            </a:r>
          </a:p>
          <a:p>
            <a:r>
              <a:rPr lang="en-US" sz="5400" dirty="0"/>
              <a:t>  Keyboard keyboard;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6A45BFA-D7D4-BDC4-0D60-4DE91080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712" y="9097801"/>
            <a:ext cx="2839720" cy="646986"/>
          </a:xfrm>
          <a:prstGeom prst="wedgeRoundRectCallout">
            <a:avLst>
              <a:gd name="adj1" fmla="val -36016"/>
              <a:gd name="adj2" fmla="val -82918"/>
              <a:gd name="adj3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>
              <a:lnSpc>
                <a:spcPct val="95000"/>
              </a:lnSpc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Reusing classes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3C34B-1F4E-890C-5088-55FBDC843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5316F-54B6-4B23-0D31-BECE65B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86E6EF4-0BCB-7E47-9CC7-4B3D72F6C96E}"/>
              </a:ext>
            </a:extLst>
          </p:cNvPr>
          <p:cNvSpPr txBox="1">
            <a:spLocks/>
          </p:cNvSpPr>
          <p:nvPr/>
        </p:nvSpPr>
        <p:spPr>
          <a:xfrm>
            <a:off x="3317789" y="4366080"/>
            <a:ext cx="9878258" cy="747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0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/>
              <a:t>class </a:t>
            </a:r>
            <a:r>
              <a:rPr lang="en-GB" sz="4800" dirty="0"/>
              <a:t>Laptop</a:t>
            </a:r>
            <a:r>
              <a:rPr lang="en-US" sz="4800" dirty="0"/>
              <a:t> {</a:t>
            </a:r>
          </a:p>
          <a:p>
            <a:r>
              <a:rPr lang="en-US" sz="4800" dirty="0"/>
              <a:t>  Monitor monitor;</a:t>
            </a:r>
          </a:p>
          <a:p>
            <a:r>
              <a:rPr lang="en-US" sz="4800" dirty="0"/>
              <a:t>  void incrBrightness() {</a:t>
            </a:r>
          </a:p>
          <a:p>
            <a:r>
              <a:rPr lang="en-US" sz="4800" dirty="0"/>
              <a:t>    monitor.brighten();</a:t>
            </a:r>
          </a:p>
          <a:p>
            <a:r>
              <a:rPr lang="en-US" sz="4800" dirty="0"/>
              <a:t>  }</a:t>
            </a:r>
          </a:p>
          <a:p>
            <a:endParaRPr lang="en-US" sz="4800" dirty="0"/>
          </a:p>
          <a:p>
            <a:r>
              <a:rPr lang="en-US" sz="4800" dirty="0"/>
              <a:t>  void decrBrightness() {</a:t>
            </a:r>
          </a:p>
          <a:p>
            <a:r>
              <a:rPr lang="en-US" sz="4800" dirty="0"/>
              <a:t>    monitor.dim();</a:t>
            </a:r>
          </a:p>
          <a:p>
            <a:r>
              <a:rPr lang="en-US" sz="4800" dirty="0"/>
              <a:t>  } </a:t>
            </a:r>
          </a:p>
          <a:p>
            <a:r>
              <a:rPr lang="en-US" sz="4800" dirty="0"/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D8BFCE-5F7B-069C-1CB8-50A7CC5D6D56}"/>
              </a:ext>
            </a:extLst>
          </p:cNvPr>
          <p:cNvGrpSpPr/>
          <p:nvPr/>
        </p:nvGrpSpPr>
        <p:grpSpPr>
          <a:xfrm>
            <a:off x="15284539" y="5325035"/>
            <a:ext cx="6273116" cy="5795683"/>
            <a:chOff x="15625197" y="5889812"/>
            <a:chExt cx="4206335" cy="38862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28E7B8-A861-13A1-CF64-2ED9973AD781}"/>
                </a:ext>
              </a:extLst>
            </p:cNvPr>
            <p:cNvSpPr/>
            <p:nvPr/>
          </p:nvSpPr>
          <p:spPr>
            <a:xfrm>
              <a:off x="15625197" y="5889812"/>
              <a:ext cx="4206335" cy="388620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15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8800" dirty="0">
                  <a:solidFill>
                    <a:schemeClr val="tx1"/>
                  </a:solidFill>
                </a:rPr>
                <a:t>Laptop</a:t>
              </a:r>
            </a:p>
            <a:p>
              <a:pPr algn="ctr"/>
              <a:endPara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4800" dirty="0">
                  <a:solidFill>
                    <a:schemeClr val="tx1"/>
                  </a:solidFill>
                </a:rPr>
                <a:t>increaseBrightness()</a:t>
              </a:r>
            </a:p>
            <a:p>
              <a:pPr algn="ctr"/>
              <a:r>
                <a:rPr lang="en-GB" sz="4800" dirty="0">
                  <a:solidFill>
                    <a:schemeClr val="tx1"/>
                  </a:solidFill>
                </a:rPr>
                <a:t>decreaseBrightness()</a:t>
              </a:r>
              <a:endParaRPr lang="en-GB" sz="115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B9B872-F3EB-EB8B-57CA-7E2681AC75B0}"/>
                </a:ext>
              </a:extLst>
            </p:cNvPr>
            <p:cNvSpPr/>
            <p:nvPr/>
          </p:nvSpPr>
          <p:spPr>
            <a:xfrm>
              <a:off x="15831978" y="7490012"/>
              <a:ext cx="3757716" cy="681680"/>
            </a:xfrm>
            <a:prstGeom prst="roundRect">
              <a:avLst>
                <a:gd name="adj" fmla="val 5385"/>
              </a:avLst>
            </a:prstGeom>
            <a:solidFill>
              <a:schemeClr val="accent5">
                <a:alpha val="15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800" dirty="0">
                  <a:solidFill>
                    <a:schemeClr val="tx1"/>
                  </a:solidFill>
                </a:rPr>
                <a:t>Monitor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AD5CC-CC05-3779-0A31-B74C11ED0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share IS-A relationship</a:t>
            </a:r>
          </a:p>
          <a:p>
            <a:r>
              <a:rPr lang="en-US" dirty="0"/>
              <a:t>Derived class IS-A-SUBSTITUTE for the base class</a:t>
            </a:r>
          </a:p>
          <a:p>
            <a:r>
              <a:rPr lang="en-US" dirty="0"/>
              <a:t>Share the same role</a:t>
            </a:r>
          </a:p>
          <a:p>
            <a:r>
              <a:rPr lang="en-US" dirty="0"/>
              <a:t>The derived class is the same as the base class but adds a little bit more functionality</a:t>
            </a:r>
          </a:p>
          <a:p>
            <a:r>
              <a:rPr lang="en-US" dirty="0"/>
              <a:t>Avoid Deep Inheritance Hierarchies</a:t>
            </a:r>
            <a:endParaRPr lang="bg-BG" dirty="0"/>
          </a:p>
          <a:p>
            <a:r>
              <a:rPr lang="en-US" dirty="0"/>
              <a:t>Think About Future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9C66B-1F4A-3CA9-736C-1374967E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Inheritance</a:t>
            </a:r>
          </a:p>
        </p:txBody>
      </p:sp>
    </p:spTree>
    <p:extLst>
      <p:ext uri="{BB962C8B-B14F-4D97-AF65-F5344CB8AC3E}">
        <p14:creationId xmlns:p14="http://schemas.microsoft.com/office/powerpoint/2010/main" val="20728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BC69E-EADC-BB61-E1EE-4EB97DEEC5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Inheritance and Interfaces in Project</a:t>
            </a:r>
          </a:p>
        </p:txBody>
      </p:sp>
    </p:spTree>
    <p:extLst>
      <p:ext uri="{BB962C8B-B14F-4D97-AF65-F5344CB8AC3E}">
        <p14:creationId xmlns:p14="http://schemas.microsoft.com/office/powerpoint/2010/main" val="4124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4354B-3306-45AD-E01D-38D09B5B2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Defines a contract that a class must follow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Specifies a set of method signatures that any class must provide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Can contain constants (implicitly public, static, and final)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5BBB72-3D45-BB48-65F6-C54C337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74452-3237-C91E-4AF3-E6DDD44A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719" y="8134860"/>
            <a:ext cx="804767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public interface Printable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int MIN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void print();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09F27-B204-8A0F-7067-ADF189ED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878" y="8128443"/>
            <a:ext cx="971774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interface Printable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public static final int MIN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public abstract void print();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AD8F2F-1013-3E62-1D63-3E4288AFA5CE}"/>
              </a:ext>
            </a:extLst>
          </p:cNvPr>
          <p:cNvSpPr/>
          <p:nvPr/>
        </p:nvSpPr>
        <p:spPr>
          <a:xfrm>
            <a:off x="11093273" y="8784602"/>
            <a:ext cx="1297730" cy="1255059"/>
          </a:xfrm>
          <a:prstGeom prst="rightArrow">
            <a:avLst/>
          </a:prstGeom>
          <a:solidFill>
            <a:schemeClr val="tx1"/>
          </a:solidFill>
          <a:ln>
            <a:solidFill>
              <a:srgbClr val="2A2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8F8CC9-ADDB-273B-41BB-962DABC7E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inheritances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9CD5B-CFF0-8086-2B82-0C030A1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&amp; Extend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070CEAA8-0B50-3F42-E8D8-36B012B1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899" y="4500283"/>
            <a:ext cx="3404291" cy="678050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01E57-B4FC-A6C6-A68A-C4E72583BB58}"/>
              </a:ext>
            </a:extLst>
          </p:cNvPr>
          <p:cNvSpPr txBox="1"/>
          <p:nvPr/>
        </p:nvSpPr>
        <p:spPr>
          <a:xfrm>
            <a:off x="10036468" y="5277487"/>
            <a:ext cx="321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implements</a:t>
            </a:r>
            <a:endParaRPr lang="bg-BG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16714-31F9-3E1C-CEBE-92C93C626530}"/>
              </a:ext>
            </a:extLst>
          </p:cNvPr>
          <p:cNvSpPr txBox="1"/>
          <p:nvPr/>
        </p:nvSpPr>
        <p:spPr>
          <a:xfrm>
            <a:off x="4071672" y="5261339"/>
            <a:ext cx="2187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extends</a:t>
            </a:r>
            <a:endParaRPr lang="bg-BG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63E95-E10C-6759-7B14-D8F3BBDF0616}"/>
              </a:ext>
            </a:extLst>
          </p:cNvPr>
          <p:cNvSpPr txBox="1"/>
          <p:nvPr/>
        </p:nvSpPr>
        <p:spPr>
          <a:xfrm>
            <a:off x="15846454" y="5268831"/>
            <a:ext cx="2187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extends</a:t>
            </a:r>
            <a:endParaRPr lang="bg-BG" sz="4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A87D38-8A38-65B9-73B2-4A5075E2F783}"/>
              </a:ext>
            </a:extLst>
          </p:cNvPr>
          <p:cNvCxnSpPr>
            <a:cxnSpLocks/>
          </p:cNvCxnSpPr>
          <p:nvPr/>
        </p:nvCxnSpPr>
        <p:spPr>
          <a:xfrm flipV="1">
            <a:off x="3638884" y="5206554"/>
            <a:ext cx="2" cy="110243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8">
            <a:extLst>
              <a:ext uri="{FF2B5EF4-FFF2-40B4-BE49-F238E27FC236}">
                <a16:creationId xmlns:a16="http://schemas.microsoft.com/office/drawing/2014/main" id="{95DDC4DA-AFF2-5564-357F-5D0CB76D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6533" y="6310219"/>
            <a:ext cx="3404291" cy="697869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C8E9D27D-21DB-DE7F-163C-8090899E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6533" y="4506961"/>
            <a:ext cx="3404291" cy="67137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1C67FD0C-7549-9132-E2D5-DCA13ABFB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899" y="6337216"/>
            <a:ext cx="3404291" cy="670874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95760359-631C-D2E4-7624-B535920A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117" y="6337216"/>
            <a:ext cx="3404291" cy="670874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1C6512CA-1F20-E2A9-A12D-73D1B6B3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696" y="4500283"/>
            <a:ext cx="3404291" cy="678050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322FC98-18B1-A120-8D96-DABCD3B6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731" y="10822891"/>
            <a:ext cx="3404291" cy="72520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0CC08F1E-1249-CFE1-F9EA-3D370FE0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603" y="8932056"/>
            <a:ext cx="3404291" cy="754651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F2E748FC-4B03-F36D-47B6-CF6F1463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117" y="8934613"/>
            <a:ext cx="3404291" cy="754651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CD2101E-DBED-1F76-D4C0-19E4708F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766" y="8932056"/>
            <a:ext cx="3404291" cy="754651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FC62CD1-254F-8577-BC74-CF093E536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4763" y="8932056"/>
            <a:ext cx="3404291" cy="754651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9209E3A7-96B7-2F2F-EB8C-4AE6E694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4080" y="10793442"/>
            <a:ext cx="3404291" cy="754651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6A22FC-E047-C136-1804-939ED2086FCD}"/>
              </a:ext>
            </a:extLst>
          </p:cNvPr>
          <p:cNvCxnSpPr>
            <a:cxnSpLocks/>
          </p:cNvCxnSpPr>
          <p:nvPr/>
        </p:nvCxnSpPr>
        <p:spPr>
          <a:xfrm flipV="1">
            <a:off x="15518958" y="5182630"/>
            <a:ext cx="2" cy="110243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9D5B4-BC64-0397-B4D3-1B82B7F0CC12}"/>
              </a:ext>
            </a:extLst>
          </p:cNvPr>
          <p:cNvCxnSpPr>
            <a:cxnSpLocks/>
          </p:cNvCxnSpPr>
          <p:nvPr/>
        </p:nvCxnSpPr>
        <p:spPr>
          <a:xfrm flipV="1">
            <a:off x="9682236" y="5202536"/>
            <a:ext cx="2" cy="1102439"/>
          </a:xfrm>
          <a:prstGeom prst="straightConnector1">
            <a:avLst/>
          </a:prstGeom>
          <a:ln w="1270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04EB14-2004-12CB-D9D1-AA49AFB571C8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4953263" y="9689264"/>
            <a:ext cx="2150773" cy="1133625"/>
          </a:xfrm>
          <a:prstGeom prst="straightConnector1">
            <a:avLst/>
          </a:prstGeom>
          <a:ln w="1270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53EDE-34A0-DE8B-98DF-1F6DABCFD333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7138876" y="9686709"/>
            <a:ext cx="1933872" cy="1136183"/>
          </a:xfrm>
          <a:prstGeom prst="straightConnector1">
            <a:avLst/>
          </a:prstGeom>
          <a:ln w="1270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1D153-A286-3C79-0CF1-A5573070AB15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15906228" y="9686709"/>
            <a:ext cx="2110682" cy="110673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1A3879-91FA-6973-DBA0-65514B85F5E7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3774884" y="9656695"/>
            <a:ext cx="2131342" cy="113674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04BCD8-740B-579C-1FA2-4A220F2FF6EC}"/>
              </a:ext>
            </a:extLst>
          </p:cNvPr>
          <p:cNvSpPr txBox="1"/>
          <p:nvPr/>
        </p:nvSpPr>
        <p:spPr>
          <a:xfrm>
            <a:off x="17523435" y="9810108"/>
            <a:ext cx="2187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extends</a:t>
            </a:r>
            <a:endParaRPr lang="bg-BG" sz="4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84E7C-2AD4-A42A-6693-2DCE84503F14}"/>
              </a:ext>
            </a:extLst>
          </p:cNvPr>
          <p:cNvSpPr txBox="1"/>
          <p:nvPr/>
        </p:nvSpPr>
        <p:spPr>
          <a:xfrm>
            <a:off x="8685582" y="9839837"/>
            <a:ext cx="321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implements</a:t>
            </a:r>
            <a:endParaRPr lang="bg-BG" sz="4800" b="1" dirty="0"/>
          </a:p>
        </p:txBody>
      </p:sp>
    </p:spTree>
    <p:extLst>
      <p:ext uri="{BB962C8B-B14F-4D97-AF65-F5344CB8AC3E}">
        <p14:creationId xmlns:p14="http://schemas.microsoft.com/office/powerpoint/2010/main" val="10961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A94671-86AE-52E4-C535-F3C133099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can extend another interface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7CA974-4527-6B1F-BF95-D80EB063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7369C-FCA8-10F1-4476-6C88AA14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18" y="4716879"/>
            <a:ext cx="1055022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interface Showable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void 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96985-3D4B-52A9-8578-A0AAC12F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18" y="7555866"/>
            <a:ext cx="1656036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interface Printable extends Showable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void print();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9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C47310-0DBB-27A4-A954-9352CC43C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class which implements child interface must </a:t>
            </a:r>
            <a:br>
              <a:rPr lang="bg-BG" dirty="0"/>
            </a:br>
            <a:r>
              <a:rPr lang="en-US" dirty="0"/>
              <a:t>provide an implementation for parent interface too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910D-0B46-2F37-7DF5-867425A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9F733-142A-400B-8E17-6D069D8D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827" y="5784187"/>
            <a:ext cx="1429766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Circle implements Printable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void print()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System.out.println("Printing Circle");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void show()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System.out.println("Showing Circle");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4DDB0-025D-4503-1676-117B6CB30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Java - method body in the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override the default method, think </a:t>
            </a:r>
            <a:br>
              <a:rPr lang="en-US" dirty="0"/>
            </a:br>
            <a:r>
              <a:rPr lang="en-US" dirty="0"/>
              <a:t>about your design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7FCF9-6BA1-F518-4B1C-BB62223B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60EEB-A40C-8DE9-D5D9-1BC0833F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740" y="4722706"/>
            <a:ext cx="1402135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interface Drawable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void draw();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default void msg()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System.out.println("default method:");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1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24F64-1D14-E722-CCE6-D95D81321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not needed for default methods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470313-9AB0-60A7-4805-FFEC07BF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91347-3F17-7AE8-C19D-3009F2C2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94" y="4657397"/>
            <a:ext cx="1473247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TestInterfaceDefault {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static void main(String args[]) {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Drawable d = new Rectangle();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d.draw();  </a:t>
            </a:r>
            <a:r>
              <a:rPr lang="en-US" sz="48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// drawing 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d.msg();   </a:t>
            </a:r>
            <a:r>
              <a:rPr lang="en-US" sz="48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// default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943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17326</TotalTime>
  <Words>1257</Words>
  <Application>Microsoft Office PowerPoint</Application>
  <PresentationFormat>Custom</PresentationFormat>
  <Paragraphs>330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Interfaces &amp; Inheritance</vt:lpstr>
      <vt:lpstr>Content</vt:lpstr>
      <vt:lpstr>PowerPoint Presentation</vt:lpstr>
      <vt:lpstr>Interface</vt:lpstr>
      <vt:lpstr>Implement &amp; Extend</vt:lpstr>
      <vt:lpstr>Extend Interface</vt:lpstr>
      <vt:lpstr>Extend Interface</vt:lpstr>
      <vt:lpstr>Default Method</vt:lpstr>
      <vt:lpstr>Default Method </vt:lpstr>
      <vt:lpstr>Static Method</vt:lpstr>
      <vt:lpstr>PowerPoint Presentation</vt:lpstr>
      <vt:lpstr>Inheritance</vt:lpstr>
      <vt:lpstr>Example</vt:lpstr>
      <vt:lpstr>Class Hierarchies</vt:lpstr>
      <vt:lpstr>Java Collection</vt:lpstr>
      <vt:lpstr>Inheritance in Java</vt:lpstr>
      <vt:lpstr>Using Inherited Members</vt:lpstr>
      <vt:lpstr>Reusing Constructors</vt:lpstr>
      <vt:lpstr>Inheritance</vt:lpstr>
      <vt:lpstr>Access to Base Class Members</vt:lpstr>
      <vt:lpstr>Inheritance and Access Modifiers</vt:lpstr>
      <vt:lpstr>Shadowing Variables</vt:lpstr>
      <vt:lpstr>Shadowing Variables – Access</vt:lpstr>
      <vt:lpstr>Overriding Derived Methods</vt:lpstr>
      <vt:lpstr>Final Methods</vt:lpstr>
      <vt:lpstr>Final Classes</vt:lpstr>
      <vt:lpstr>Inheritance Benefits – Abstraction</vt:lpstr>
      <vt:lpstr>Inheritance Benefits – Extension</vt:lpstr>
      <vt:lpstr>Extension</vt:lpstr>
      <vt:lpstr>Composition</vt:lpstr>
      <vt:lpstr>Delegation</vt:lpstr>
      <vt:lpstr>When to Use Inheritance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75</cp:revision>
  <dcterms:created xsi:type="dcterms:W3CDTF">2023-03-24T10:34:32Z</dcterms:created>
  <dcterms:modified xsi:type="dcterms:W3CDTF">2024-06-18T08:55:34Z</dcterms:modified>
</cp:coreProperties>
</file>