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1"/>
  </p:notesMasterIdLst>
  <p:handoutMasterIdLst>
    <p:handoutMasterId r:id="rId32"/>
  </p:handoutMasterIdLst>
  <p:sldIdLst>
    <p:sldId id="438" r:id="rId3"/>
    <p:sldId id="538" r:id="rId4"/>
    <p:sldId id="636" r:id="rId5"/>
    <p:sldId id="642" r:id="rId6"/>
    <p:sldId id="650" r:id="rId7"/>
    <p:sldId id="666" r:id="rId8"/>
    <p:sldId id="637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38" r:id="rId19"/>
    <p:sldId id="660" r:id="rId20"/>
    <p:sldId id="661" r:id="rId21"/>
    <p:sldId id="662" r:id="rId22"/>
    <p:sldId id="663" r:id="rId23"/>
    <p:sldId id="664" r:id="rId24"/>
    <p:sldId id="665" r:id="rId25"/>
    <p:sldId id="645" r:id="rId26"/>
    <p:sldId id="646" r:id="rId27"/>
    <p:sldId id="647" r:id="rId28"/>
    <p:sldId id="640" r:id="rId29"/>
    <p:sldId id="467" r:id="rId30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608" autoAdjust="0"/>
  </p:normalViewPr>
  <p:slideViewPr>
    <p:cSldViewPr snapToGrid="0">
      <p:cViewPr varScale="1">
        <p:scale>
          <a:sx n="41" d="100"/>
          <a:sy n="41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20.6.2024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20.6.2024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20.6.2024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2438241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20.6.2024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7275830"/>
            <a:ext cx="11608724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Abstraction &amp; Encapsulation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DE256-B758-2954-0555-7C54590C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446585"/>
            <a:ext cx="21020168" cy="9256593"/>
          </a:xfrm>
        </p:spPr>
        <p:txBody>
          <a:bodyPr/>
          <a:lstStyle/>
          <a:p>
            <a:r>
              <a:rPr lang="en-US" dirty="0"/>
              <a:t>this is a reference to the current object</a:t>
            </a:r>
          </a:p>
          <a:p>
            <a:r>
              <a:rPr lang="en-US" dirty="0"/>
              <a:t>this can refer to current class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invoke the current class method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ECD2A0-80F2-4B53-58F3-D43E1F2D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E662DFB-1842-D0CB-EC52-050DF0A8D8BE}"/>
              </a:ext>
            </a:extLst>
          </p:cNvPr>
          <p:cNvSpPr txBox="1">
            <a:spLocks/>
          </p:cNvSpPr>
          <p:nvPr/>
        </p:nvSpPr>
        <p:spPr>
          <a:xfrm>
            <a:off x="2432205" y="5391385"/>
            <a:ext cx="988646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Person(String name) {</a:t>
            </a:r>
          </a:p>
          <a:p>
            <a:r>
              <a:rPr lang="en-US" dirty="0"/>
              <a:t>  this.name = name;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AB26A56-581E-AE54-44D1-0B7CFBA74ECD}"/>
              </a:ext>
            </a:extLst>
          </p:cNvPr>
          <p:cNvSpPr txBox="1">
            <a:spLocks/>
          </p:cNvSpPr>
          <p:nvPr/>
        </p:nvSpPr>
        <p:spPr>
          <a:xfrm>
            <a:off x="2432205" y="9885151"/>
            <a:ext cx="2046105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String fullName() {</a:t>
            </a:r>
          </a:p>
          <a:p>
            <a:r>
              <a:rPr lang="en-US" dirty="0"/>
              <a:t>  return this.getFirstName() + " " + </a:t>
            </a:r>
            <a:r>
              <a:rPr lang="en-US" dirty="0" err="1"/>
              <a:t>this.getLastName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5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0BB12-BEC8-FB4E-C9F7-3D9064F76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hides data from the outside world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interfaces cannot be private</a:t>
            </a:r>
          </a:p>
          <a:p>
            <a:r>
              <a:rPr lang="en-US" dirty="0"/>
              <a:t>Data can be accessed only within the </a:t>
            </a:r>
            <a:br>
              <a:rPr lang="en-US" dirty="0"/>
            </a:br>
            <a:r>
              <a:rPr lang="en-US" dirty="0"/>
              <a:t>declared class itself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013A9-16CC-B5D6-006A-1A8B00D3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Access 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BCAAC-8967-C6B7-D9E3-05EC20FB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569" y="4577539"/>
            <a:ext cx="941763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Person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Person (String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8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BB1048-7D2F-9B07-DA0E-7C81E8F9C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Grants access to subclasses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protected modifier cannot be applied to </a:t>
            </a:r>
            <a:br>
              <a:rPr lang="en-US" dirty="0"/>
            </a:br>
            <a:r>
              <a:rPr lang="en-US" dirty="0"/>
              <a:t>classes and interfaces</a:t>
            </a:r>
          </a:p>
          <a:p>
            <a:r>
              <a:rPr lang="en-US" dirty="0"/>
              <a:t>Prevents a nonrelated class from trying to use 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A4982-93A5-4E8F-011A-813E3627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Access 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F1F25-F734-FF83-E67D-41E803EB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923" y="4524343"/>
            <a:ext cx="15551862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Team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protected String getName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protected void setName (String name)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6B740-812D-52BD-CF51-BA2F868B1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Available to any other class in the same package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F986E-2D4D-7896-398B-09E67D0D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Access 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E195F-1B9E-5DC6-7757-572FA0D9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476" y="4618128"/>
            <a:ext cx="1251332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Team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String getName()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void setName(String name)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0B679-D8BE-948B-6CBA-F7A84CBF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476" y="8926104"/>
            <a:ext cx="180231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Team real = new Team("Real");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real.setName("Real Madrid");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System.out.println(real.getName()); // Real Madrid</a:t>
            </a:r>
          </a:p>
        </p:txBody>
      </p:sp>
    </p:spTree>
    <p:extLst>
      <p:ext uri="{BB962C8B-B14F-4D97-AF65-F5344CB8AC3E}">
        <p14:creationId xmlns:p14="http://schemas.microsoft.com/office/powerpoint/2010/main" val="1034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FF524-1BC9-AAE4-3E6F-8F3EBD025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Grants access to any class belonging to </a:t>
            </a:r>
            <a:br>
              <a:rPr lang="en-US" dirty="0"/>
            </a:br>
            <a:r>
              <a:rPr lang="en-US" dirty="0"/>
              <a:t>the Java Universe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a package if you need to use a class</a:t>
            </a:r>
          </a:p>
          <a:p>
            <a:r>
              <a:rPr lang="en-US" dirty="0"/>
              <a:t>The main() method of an application </a:t>
            </a:r>
            <a:br>
              <a:rPr lang="en-US" dirty="0"/>
            </a:br>
            <a:r>
              <a:rPr lang="en-US" dirty="0"/>
              <a:t>must be public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2DF4A-BF5D-4FC8-9F38-BE6CBCEF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F7CC5-1BF5-7C0B-1594-FAE9C5C4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15" y="5068753"/>
            <a:ext cx="13333939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Team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String getName()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void setName(String name)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9792E6-AB07-7982-FE2A-3C750F028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class can't be extended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A final method can't be overridden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42A66-589C-C09E-1B42-C004518B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AF331E4-0A28-151D-421D-78C5763C4541}"/>
              </a:ext>
            </a:extLst>
          </p:cNvPr>
          <p:cNvSpPr txBox="1">
            <a:spLocks/>
          </p:cNvSpPr>
          <p:nvPr/>
        </p:nvSpPr>
        <p:spPr>
          <a:xfrm>
            <a:off x="2665452" y="4371630"/>
            <a:ext cx="1517707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class Animal {}</a:t>
            </a:r>
          </a:p>
          <a:p>
            <a:r>
              <a:rPr lang="en-US" dirty="0"/>
              <a:t>public final class Mammal extends Animal {}</a:t>
            </a:r>
          </a:p>
          <a:p>
            <a:r>
              <a:rPr lang="en-US" dirty="0"/>
              <a:t>public class Cat extends Mammal {}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A57940-AC3D-A16F-A822-81871E1B4D39}"/>
              </a:ext>
            </a:extLst>
          </p:cNvPr>
          <p:cNvSpPr txBox="1">
            <a:spLocks/>
          </p:cNvSpPr>
          <p:nvPr/>
        </p:nvSpPr>
        <p:spPr>
          <a:xfrm>
            <a:off x="2665452" y="8161735"/>
            <a:ext cx="1325448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final void move(Point point) {}</a:t>
            </a:r>
          </a:p>
          <a:p>
            <a:r>
              <a:rPr lang="en-US" dirty="0"/>
              <a:t>public class Mammal extends Animal {</a:t>
            </a:r>
          </a:p>
          <a:p>
            <a:r>
              <a:rPr lang="en-US" dirty="0"/>
              <a:t>  @Override </a:t>
            </a:r>
          </a:p>
          <a:p>
            <a:r>
              <a:rPr lang="en-US" dirty="0"/>
              <a:t>  public void move() {}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3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89046-0BC5-E588-4148-00A4A4FA5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final variable value can't be changed once is set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B2244-7E5D-2057-6E22-49F0D582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132472A-592B-BEB1-9F52-C12AD1177127}"/>
              </a:ext>
            </a:extLst>
          </p:cNvPr>
          <p:cNvSpPr txBox="1">
            <a:spLocks/>
          </p:cNvSpPr>
          <p:nvPr/>
        </p:nvSpPr>
        <p:spPr>
          <a:xfrm>
            <a:off x="2657646" y="4768112"/>
            <a:ext cx="16333739" cy="8217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private final String name;</a:t>
            </a:r>
          </a:p>
          <a:p>
            <a:r>
              <a:rPr lang="en-US" dirty="0"/>
              <a:t>private final List&lt;Person&gt; firstTeam;</a:t>
            </a:r>
          </a:p>
          <a:p>
            <a:r>
              <a:rPr lang="en-US" dirty="0"/>
              <a:t>public Team (String name) {</a:t>
            </a:r>
          </a:p>
          <a:p>
            <a:r>
              <a:rPr lang="en-US" dirty="0"/>
              <a:t>  this.name = name;</a:t>
            </a:r>
          </a:p>
          <a:p>
            <a:r>
              <a:rPr lang="en-US" dirty="0"/>
              <a:t>  this.firstTeam = new ArrayList&lt;Person&gt; 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doSomething</a:t>
            </a:r>
            <a:r>
              <a:rPr lang="en-US" dirty="0"/>
              <a:t>(Person person) {</a:t>
            </a:r>
          </a:p>
          <a:p>
            <a:r>
              <a:rPr lang="en-US" dirty="0"/>
              <a:t>  this.name = "";</a:t>
            </a:r>
          </a:p>
          <a:p>
            <a:r>
              <a:rPr lang="en-US" dirty="0"/>
              <a:t>  this.firstTeam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</a:t>
            </a:r>
            <a:r>
              <a:rPr lang="en-US" dirty="0" err="1"/>
              <a:t>this.firstTeam.add</a:t>
            </a:r>
            <a:r>
              <a:rPr lang="en-US" dirty="0"/>
              <a:t>(person);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66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BC69E-EADC-BB61-E1EE-4EB97DEEC5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Hiding the complex reality</a:t>
            </a:r>
          </a:p>
        </p:txBody>
      </p:sp>
    </p:spTree>
    <p:extLst>
      <p:ext uri="{BB962C8B-B14F-4D97-AF65-F5344CB8AC3E}">
        <p14:creationId xmlns:p14="http://schemas.microsoft.com/office/powerpoint/2010/main" val="4124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3F4A2-0085-7F9C-959D-0EF8FCF2B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407876"/>
            <a:ext cx="21020168" cy="8295301"/>
          </a:xfrm>
        </p:spPr>
        <p:txBody>
          <a:bodyPr>
            <a:normAutofit/>
          </a:bodyPr>
          <a:lstStyle/>
          <a:p>
            <a:r>
              <a:rPr lang="en-US" sz="5400" dirty="0"/>
              <a:t>Latin origin</a:t>
            </a:r>
          </a:p>
          <a:p>
            <a:r>
              <a:rPr lang="en-US" sz="5400" dirty="0"/>
              <a:t> Ab (away) + </a:t>
            </a:r>
            <a:r>
              <a:rPr lang="en-US" sz="5400" dirty="0" err="1"/>
              <a:t>Trahere</a:t>
            </a:r>
            <a:r>
              <a:rPr lang="en-US" sz="5400" dirty="0"/>
              <a:t> (draw/pull) - meaning "to remove"</a:t>
            </a:r>
          </a:p>
          <a:p>
            <a:endParaRPr lang="en-US" sz="5400" dirty="0"/>
          </a:p>
          <a:p>
            <a:r>
              <a:rPr lang="en-US" sz="5400" dirty="0"/>
              <a:t>Preserving information that is relevant in a context</a:t>
            </a:r>
          </a:p>
          <a:p>
            <a:r>
              <a:rPr lang="en-US" sz="5400" dirty="0"/>
              <a:t>Forgetting information that is irrelevant in that context</a:t>
            </a:r>
          </a:p>
          <a:p>
            <a:endParaRPr lang="en-US" sz="5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9898B-FC91-A686-B86A-7656461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</p:spTree>
    <p:extLst>
      <p:ext uri="{BB962C8B-B14F-4D97-AF65-F5344CB8AC3E}">
        <p14:creationId xmlns:p14="http://schemas.microsoft.com/office/powerpoint/2010/main" val="12376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839CFA-D1E6-DE09-0751-B80A6C4E2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Abstraction means ignoring irrelevant features, </a:t>
            </a:r>
            <a:br>
              <a:rPr lang="en-US" dirty="0"/>
            </a:br>
            <a:r>
              <a:rPr lang="en-US" dirty="0"/>
              <a:t>properties, or functions and emphasizing the </a:t>
            </a:r>
            <a:br>
              <a:rPr lang="en-US" dirty="0"/>
            </a:br>
            <a:r>
              <a:rPr lang="en-US" dirty="0"/>
              <a:t>relevant ones (the context of the project we develop)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Abstraction helps manage complexity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Abstraction lets you focus on what the object does instead of </a:t>
            </a:r>
            <a:br>
              <a:rPr lang="en-US" dirty="0"/>
            </a:br>
            <a:r>
              <a:rPr lang="en-US" dirty="0"/>
              <a:t>how it does it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4F9DC-B8DA-73E1-3729-ACF50C5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</p:spTree>
    <p:extLst>
      <p:ext uri="{BB962C8B-B14F-4D97-AF65-F5344CB8AC3E}">
        <p14:creationId xmlns:p14="http://schemas.microsoft.com/office/powerpoint/2010/main" val="37873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Project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Encapsulation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10C9A0-DB41-5ECA-20B3-FC04FAC9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009292"/>
            <a:ext cx="21020168" cy="8693886"/>
          </a:xfrm>
        </p:spPr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Interfaces (100% abstraction)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Abstract class (0% - 100% abstraction)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85121-5E17-F24B-360E-A7D2704D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798B4-AC65-39AC-C7E0-A4393C18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771" y="7115907"/>
            <a:ext cx="194019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interface Animal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abstract class Mammal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Person extends Mammal implements Animal {}</a:t>
            </a:r>
          </a:p>
        </p:txBody>
      </p:sp>
    </p:spTree>
    <p:extLst>
      <p:ext uri="{BB962C8B-B14F-4D97-AF65-F5344CB8AC3E}">
        <p14:creationId xmlns:p14="http://schemas.microsoft.com/office/powerpoint/2010/main" val="2439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07DAA-20B2-EBA7-AD62-1160813F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Abstraction vs. Encapsulation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BD6B68-0948-740A-9CD9-1E4939DD5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10146410" cy="6036256"/>
          </a:xfrm>
        </p:spPr>
        <p:txBody>
          <a:bodyPr/>
          <a:lstStyle/>
          <a:p>
            <a:pPr marL="914355" lvl="1">
              <a:spcBef>
                <a:spcPts val="2000"/>
              </a:spcBef>
            </a:pP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Process of hiding the </a:t>
            </a:r>
            <a:b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implementation details </a:t>
            </a:r>
            <a:b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showing only </a:t>
            </a:r>
            <a:b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functionality to the user</a:t>
            </a:r>
          </a:p>
          <a:p>
            <a:pPr marL="914355" lvl="1">
              <a:spcBef>
                <a:spcPts val="2000"/>
              </a:spcBef>
            </a:pP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Achieved with interfaces </a:t>
            </a:r>
            <a:br>
              <a:rPr lang="bg-BG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abstract classes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AF397B-F102-D6FF-552C-49F7F6807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49908" y="5893712"/>
            <a:ext cx="9887712" cy="6036256"/>
          </a:xfrm>
        </p:spPr>
        <p:txBody>
          <a:bodyPr/>
          <a:lstStyle/>
          <a:p>
            <a:pPr marL="914355" indent="0">
              <a:buNone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hide the code </a:t>
            </a:r>
            <a:b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 inside a single </a:t>
            </a:r>
            <a:b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to protect the data </a:t>
            </a:r>
            <a:b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outside world </a:t>
            </a:r>
          </a:p>
          <a:p>
            <a:pPr marL="914355" indent="0">
              <a:buNone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Achieved with access </a:t>
            </a:r>
            <a:b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 (private, </a:t>
            </a:r>
            <a:b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protected, public)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87F767-E3B4-D7A8-CB22-39AA12410D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Abstraction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1BC952-3DEC-9F7D-2D4F-54FBBC69C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5010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6D418-F075-2E3F-2EB0-D2122ABBA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Cannot be instantiated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May contain abstract 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Must provide an implementation for all inherited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Implementing an interface might map the interface methods onto abstract 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3FC032-E7FE-9C39-8B18-9E20C34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C69CC-731F-FE00-D622-B713684F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35" y="8879938"/>
            <a:ext cx="109251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abstract class Shape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0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0D8EB2-1A59-1576-606B-665BD7231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032738"/>
            <a:ext cx="21020168" cy="867044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Declarations are only permitted in abstract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Bodies must be empty (no curly braces)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An abstract method declaration provides no actual </a:t>
            </a:r>
            <a:br>
              <a:rPr lang="en-US" dirty="0"/>
            </a:br>
            <a:r>
              <a:rPr lang="en-US" dirty="0"/>
              <a:t>implementation: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78EB94-DC82-7FC9-76E6-804CE87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FF807-A72C-171B-A27C-3A4862FF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737" y="7952459"/>
            <a:ext cx="106985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abstract void build();</a:t>
            </a:r>
          </a:p>
        </p:txBody>
      </p:sp>
    </p:spTree>
    <p:extLst>
      <p:ext uri="{BB962C8B-B14F-4D97-AF65-F5344CB8AC3E}">
        <p14:creationId xmlns:p14="http://schemas.microsoft.com/office/powerpoint/2010/main" val="32009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F8446-36EC-07AF-A79B-874A74F7B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009292"/>
            <a:ext cx="21020168" cy="869388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Used for memory management mainly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 apply with: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Nested class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Blocks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Belongs to the class than an instance of the class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227445-5F71-51BA-E867-880B772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5FE7D-DF4C-ED33-379E-82FAC61A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365" y="5334506"/>
            <a:ext cx="104456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static int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static void increaseCount()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count++;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8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E34C3-94E3-D6ED-054E-3B3737DED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4154"/>
            <a:ext cx="21020168" cy="90690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top-level class is a class that is not a nested class</a:t>
            </a:r>
          </a:p>
          <a:p>
            <a:pPr>
              <a:lnSpc>
                <a:spcPct val="100000"/>
              </a:lnSpc>
            </a:pPr>
            <a:r>
              <a:rPr lang="en-US" dirty="0"/>
              <a:t>A nested class is any class whose declaration occurs within the body of another class or 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Only nested classes can be static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D51FC-091C-5F46-658D-95EA793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C3FB1-03AA-9EDF-E0B4-53104697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86" y="7698831"/>
            <a:ext cx="1271286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TopClass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static class NestedStaticClass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2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85847-D89C-622A-4632-5CEFA0CA1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 be used to refer to the common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company name of employees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College name of students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The name of the college is common for all students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Allocate memory only once in the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50F8A-9D04-3AEA-5DFE-01535CED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39834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8B2B41-B683-8037-FE2C-CF904734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A4DA-90F5-37A3-9B35-8A3201F0A1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8643-16C2-B1AA-5FF2-782A66EF78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Develop a project</a:t>
            </a:r>
          </a:p>
        </p:txBody>
      </p:sp>
    </p:spTree>
    <p:extLst>
      <p:ext uri="{BB962C8B-B14F-4D97-AF65-F5344CB8AC3E}">
        <p14:creationId xmlns:p14="http://schemas.microsoft.com/office/powerpoint/2010/main" val="24546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C8AC-8E52-BC74-20BD-EAC083345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9EA3-DD04-3CA4-B108-47F3E33D9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DB07-6D9A-68A5-F6B2-3C00CF04AD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Architecture and Common Practices</a:t>
            </a:r>
          </a:p>
        </p:txBody>
      </p:sp>
    </p:spTree>
    <p:extLst>
      <p:ext uri="{BB962C8B-B14F-4D97-AF65-F5344CB8AC3E}">
        <p14:creationId xmlns:p14="http://schemas.microsoft.com/office/powerpoint/2010/main" val="19160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4354B-3306-45AD-E01D-38D09B5B2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Used to group related classes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Like a folder in a file directory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Use packages to avoid name conflicts and to write a better maintainable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Packages are divided into two categories: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Built-in Packages (packages from the Java API)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User-defined Packages (custom packages)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5BBB72-3D45-BB48-65F6-C54C337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</p:spTree>
    <p:extLst>
      <p:ext uri="{BB962C8B-B14F-4D97-AF65-F5344CB8AC3E}">
        <p14:creationId xmlns:p14="http://schemas.microsoft.com/office/powerpoint/2010/main" val="606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592E4-14EE-ECCC-52CF-FF6B13400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45168"/>
            <a:ext cx="21020168" cy="8858009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/>
              <a:t>https://docs.oracle.com/en/java/javase/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D44B03-E8BC-C3E1-C245-CC92FBA1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4BB1B1-40DB-F3B9-3EBB-0AB62420BB2A}"/>
              </a:ext>
            </a:extLst>
          </p:cNvPr>
          <p:cNvSpPr txBox="1">
            <a:spLocks/>
          </p:cNvSpPr>
          <p:nvPr/>
        </p:nvSpPr>
        <p:spPr>
          <a:xfrm>
            <a:off x="2427939" y="9300202"/>
            <a:ext cx="1952653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800" b="1">
                <a:latin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</a:t>
            </a:r>
            <a:r>
              <a:rPr lang="en-US" dirty="0" err="1"/>
              <a:t>package.name.Class</a:t>
            </a:r>
            <a:r>
              <a:rPr lang="en-US" dirty="0"/>
              <a:t>; // Import a single class </a:t>
            </a:r>
          </a:p>
          <a:p>
            <a:r>
              <a:rPr lang="en-US" dirty="0"/>
              <a:t>import package.name.*;     // Import the whole package</a:t>
            </a:r>
          </a:p>
        </p:txBody>
      </p:sp>
    </p:spTree>
    <p:extLst>
      <p:ext uri="{BB962C8B-B14F-4D97-AF65-F5344CB8AC3E}">
        <p14:creationId xmlns:p14="http://schemas.microsoft.com/office/powerpoint/2010/main" val="3399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AD4F8-CB86-AA95-BCD7-D4E941D9F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Declaration at the very top of your Java file:</a:t>
            </a:r>
          </a:p>
          <a:p>
            <a:r>
              <a:rPr lang="en-US" b="1" i="1" dirty="0"/>
              <a:t>package </a:t>
            </a:r>
            <a:r>
              <a:rPr lang="en-US" b="1" i="1" dirty="0" err="1"/>
              <a:t>com.example.module</a:t>
            </a:r>
            <a:endParaRPr lang="en-US" b="1" i="1" dirty="0"/>
          </a:p>
          <a:p>
            <a:r>
              <a:rPr lang="en-US" dirty="0"/>
              <a:t>Directory Structure:</a:t>
            </a:r>
          </a:p>
          <a:p>
            <a:r>
              <a:rPr lang="en-US" b="1" i="1" dirty="0"/>
              <a:t>./com/example/module</a:t>
            </a:r>
          </a:p>
          <a:p>
            <a:r>
              <a:rPr lang="en-US" dirty="0"/>
              <a:t>Rules and Naming Conventions: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domain-based naming - your domain name reversed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lowercase </a:t>
            </a:r>
          </a:p>
          <a:p>
            <a:r>
              <a:rPr lang="en-US" dirty="0"/>
              <a:t>Hierarchical Naming:</a:t>
            </a:r>
          </a:p>
          <a:p>
            <a:r>
              <a:rPr lang="en-US" dirty="0" err="1"/>
              <a:t>com.example.ui.button</a:t>
            </a:r>
            <a:r>
              <a:rPr lang="en-US" dirty="0"/>
              <a:t> can be a sub-package of </a:t>
            </a:r>
            <a:r>
              <a:rPr lang="en-US" dirty="0" err="1"/>
              <a:t>com.example.ui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BAEA2-66F1-8F87-ECC3-A97A49C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rules</a:t>
            </a:r>
          </a:p>
        </p:txBody>
      </p:sp>
    </p:spTree>
    <p:extLst>
      <p:ext uri="{BB962C8B-B14F-4D97-AF65-F5344CB8AC3E}">
        <p14:creationId xmlns:p14="http://schemas.microsoft.com/office/powerpoint/2010/main" val="26474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BC69E-EADC-BB61-E1EE-4EB97DEEC5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Preventing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2980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E48DCC-A753-C727-4A56-8D80B74AE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/>
              <a:t>Process of wrapping code and data </a:t>
            </a:r>
            <a:br>
              <a:rPr lang="en-US" sz="6600" dirty="0"/>
            </a:br>
            <a:r>
              <a:rPr lang="en-US" sz="6600" dirty="0"/>
              <a:t>together into a single unit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/>
              <a:t>Flexibility and extensibility of the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/>
              <a:t>Reduces complexity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/>
              <a:t>Structural changes remain local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/>
              <a:t>Allows validation and data binding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C7328B-EB85-6D2E-C32C-6D6DF614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284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B3043-CB1F-9C5E-8E97-53F3A0C7A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fields must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getters and setters for data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0C79B-E44B-3BD1-62B3-EE93B93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828A2-7277-B3BC-9724-995C87F0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707" y="4176530"/>
            <a:ext cx="707349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Person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private int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E9025-3A59-09CB-9777-864CE1A2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706" y="7984790"/>
            <a:ext cx="1070764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Person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int getAge()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void setAge(int 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1072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16452</TotalTime>
  <Words>1125</Words>
  <Application>Microsoft Office PowerPoint</Application>
  <PresentationFormat>Custom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Abstraction &amp; Encapsulation</vt:lpstr>
      <vt:lpstr>Content</vt:lpstr>
      <vt:lpstr>PowerPoint Presentation</vt:lpstr>
      <vt:lpstr>Packages in Java</vt:lpstr>
      <vt:lpstr>Build-In Packages</vt:lpstr>
      <vt:lpstr>Package rules</vt:lpstr>
      <vt:lpstr>PowerPoint Presentation</vt:lpstr>
      <vt:lpstr>Encapsulation</vt:lpstr>
      <vt:lpstr>Encapsulation</vt:lpstr>
      <vt:lpstr>Keyword This </vt:lpstr>
      <vt:lpstr>Private Access Modifier</vt:lpstr>
      <vt:lpstr>Protected Access Modifier</vt:lpstr>
      <vt:lpstr>Default Access Modifier</vt:lpstr>
      <vt:lpstr>Public Access Modifier</vt:lpstr>
      <vt:lpstr>Keyword Final</vt:lpstr>
      <vt:lpstr>Keyword Final</vt:lpstr>
      <vt:lpstr>PowerPoint Presentation</vt:lpstr>
      <vt:lpstr>What is Abstraction?</vt:lpstr>
      <vt:lpstr>Abstraction in OOP</vt:lpstr>
      <vt:lpstr>Achieving Abstraction</vt:lpstr>
      <vt:lpstr>Abstraction vs. Encapsulation</vt:lpstr>
      <vt:lpstr>Abstract Class</vt:lpstr>
      <vt:lpstr>Abstract Methods</vt:lpstr>
      <vt:lpstr>Static Keyword</vt:lpstr>
      <vt:lpstr>Static Class</vt:lpstr>
      <vt:lpstr>Static Variable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73</cp:revision>
  <dcterms:created xsi:type="dcterms:W3CDTF">2023-03-24T10:34:32Z</dcterms:created>
  <dcterms:modified xsi:type="dcterms:W3CDTF">2024-06-20T18:40:06Z</dcterms:modified>
</cp:coreProperties>
</file>