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0"/>
  </p:notesMasterIdLst>
  <p:handoutMasterIdLst>
    <p:handoutMasterId r:id="rId21"/>
  </p:handoutMasterIdLst>
  <p:sldIdLst>
    <p:sldId id="438" r:id="rId3"/>
    <p:sldId id="538" r:id="rId4"/>
    <p:sldId id="315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467" r:id="rId19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5.10.2023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5.10.2023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A4D0-DD0E-1549-D9A4-C765F0AD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6857999"/>
            <a:ext cx="9826950" cy="1444753"/>
          </a:xfrm>
        </p:spPr>
        <p:txBody>
          <a:bodyPr>
            <a:normAutofit/>
          </a:bodyPr>
          <a:lstStyle/>
          <a:p>
            <a:r>
              <a:rPr lang="en-US" dirty="0"/>
              <a:t>Adding Type Safety and Code Reusability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C546-B3E5-2C7A-9EFA-0E3D4FA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4612" y="3266402"/>
            <a:ext cx="20788206" cy="9436776"/>
          </a:xfrm>
        </p:spPr>
        <p:txBody>
          <a:bodyPr/>
          <a:lstStyle/>
          <a:p>
            <a:r>
              <a:rPr lang="en-US" dirty="0"/>
              <a:t>Generics are compile time 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deletes all </a:t>
            </a:r>
            <a:r>
              <a:rPr lang="bg-BG" dirty="0"/>
              <a:t>&lt;&gt;</a:t>
            </a:r>
            <a:r>
              <a:rPr lang="en-US" dirty="0"/>
              <a:t> bracket syntax</a:t>
            </a:r>
          </a:p>
          <a:p>
            <a:r>
              <a:rPr lang="en-US" dirty="0"/>
              <a:t>Adds type casts for us (presented in byte-code)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3BEE6-2341-D3DA-D362-8FB0EA4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DEBC9-46B3-C037-AFF5-666DD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49" y="4380980"/>
            <a:ext cx="1928405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List&lt;String&gt; strings = new ArrayList&lt;String&gt;();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System.out.println(strings instanceof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400" b="1" noProof="1">
              <a:latin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System.out.println(strings instanceof List&lt;String&gt;);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// CTE in Java &lt;8.0</a:t>
            </a:r>
          </a:p>
        </p:txBody>
      </p:sp>
    </p:spTree>
    <p:extLst>
      <p:ext uri="{BB962C8B-B14F-4D97-AF65-F5344CB8AC3E}">
        <p14:creationId xmlns:p14="http://schemas.microsoft.com/office/powerpoint/2010/main" val="352977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B9188-FA1F-0D10-4802-C30B16EF6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mark (?) is a wildcard in programming, </a:t>
            </a:r>
            <a:br>
              <a:rPr lang="bg-BG" dirty="0"/>
            </a:br>
            <a:r>
              <a:rPr lang="en-US" dirty="0"/>
              <a:t>representing an unknown type</a:t>
            </a:r>
          </a:p>
          <a:p>
            <a:r>
              <a:rPr lang="en-US" dirty="0"/>
              <a:t>It is used as a parameter type, local variable, field, and less commonly as a return type</a:t>
            </a:r>
          </a:p>
          <a:p>
            <a:r>
              <a:rPr lang="en-US" dirty="0"/>
              <a:t>Different instances of a generic type are not compatible with each other, but this changes when the wildcard is used as an actual type parameter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B59B3B-AB50-0956-991A-8D3AD94B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</p:spTree>
    <p:extLst>
      <p:ext uri="{BB962C8B-B14F-4D97-AF65-F5344CB8AC3E}">
        <p14:creationId xmlns:p14="http://schemas.microsoft.com/office/powerpoint/2010/main" val="168231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7E30F6-547E-B875-A9B6-6FED1FEA5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Given method works with List &lt;Integer&gt;,</a:t>
            </a:r>
            <a:br>
              <a:rPr lang="bg-BG" dirty="0"/>
            </a:br>
            <a:r>
              <a:rPr lang="en-US" dirty="0"/>
              <a:t>List &lt;Double&gt;, and List&lt;Number&gt;, </a:t>
            </a:r>
            <a:br>
              <a:rPr lang="bg-BG" dirty="0"/>
            </a:br>
            <a:r>
              <a:rPr lang="en-US" dirty="0"/>
              <a:t>you can replace the types using an upper bound wildcard</a:t>
            </a:r>
          </a:p>
          <a:p>
            <a:r>
              <a:rPr lang="en-US" dirty="0"/>
              <a:t>The declaration is made using the </a:t>
            </a:r>
            <a:r>
              <a:rPr lang="en-US" b="1" dirty="0"/>
              <a:t>"?"</a:t>
            </a:r>
            <a:r>
              <a:rPr lang="en-US" dirty="0"/>
              <a:t> followed by the </a:t>
            </a:r>
            <a:r>
              <a:rPr lang="en-US" b="1" dirty="0"/>
              <a:t>"extends"</a:t>
            </a:r>
            <a:r>
              <a:rPr lang="en-US" dirty="0"/>
              <a:t> keyword followed by its upper bound.</a:t>
            </a:r>
          </a:p>
          <a:p>
            <a:r>
              <a:rPr lang="en-US" b="1" i="1" dirty="0"/>
              <a:t>public static void add(List&lt;? extends Number&gt; list)</a:t>
            </a:r>
          </a:p>
          <a:p>
            <a:r>
              <a:rPr lang="en-US" b="1" i="1" dirty="0"/>
              <a:t>  // </a:t>
            </a:r>
            <a:r>
              <a:rPr lang="en-US" b="1" i="1" dirty="0" err="1"/>
              <a:t>list.add</a:t>
            </a:r>
            <a:r>
              <a:rPr lang="en-US" b="1" i="1" dirty="0"/>
              <a:t>(1);        // Compile-time error</a:t>
            </a:r>
          </a:p>
          <a:p>
            <a:r>
              <a:rPr lang="en-US" b="1" i="1" dirty="0"/>
              <a:t>  // </a:t>
            </a:r>
            <a:r>
              <a:rPr lang="en-US" b="1" i="1" dirty="0" err="1"/>
              <a:t>list.add</a:t>
            </a:r>
            <a:r>
              <a:rPr lang="en-US" b="1" i="1" dirty="0"/>
              <a:t>(1.0);      // Compile-time error</a:t>
            </a:r>
          </a:p>
          <a:p>
            <a:r>
              <a:rPr lang="en-US" b="1" i="1" dirty="0"/>
              <a:t>  // </a:t>
            </a:r>
            <a:r>
              <a:rPr lang="en-US" b="1" i="1" dirty="0" err="1"/>
              <a:t>list.add</a:t>
            </a:r>
            <a:r>
              <a:rPr lang="en-US" b="1" i="1" dirty="0"/>
              <a:t>(2.0f);     // Compile-time error</a:t>
            </a:r>
          </a:p>
          <a:p>
            <a:r>
              <a:rPr lang="en-US" b="1" i="1" dirty="0"/>
              <a:t>  </a:t>
            </a:r>
            <a:r>
              <a:rPr lang="en-US" b="1" i="1" dirty="0" err="1"/>
              <a:t>list.add</a:t>
            </a:r>
            <a:r>
              <a:rPr lang="en-US" b="1" i="1" dirty="0"/>
              <a:t>(null); // This is allowed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B7AD1D-A09B-BDC2-0EDF-DD8A1362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</a:p>
        </p:txBody>
      </p:sp>
    </p:spTree>
    <p:extLst>
      <p:ext uri="{BB962C8B-B14F-4D97-AF65-F5344CB8AC3E}">
        <p14:creationId xmlns:p14="http://schemas.microsoft.com/office/powerpoint/2010/main" val="262091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3F00B-A97F-B736-740B-89AACE3B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Lower Bound declaration is made using the </a:t>
            </a:r>
            <a:br>
              <a:rPr lang="bg-BG" dirty="0"/>
            </a:br>
            <a:r>
              <a:rPr lang="en-US" dirty="0"/>
              <a:t>"?" followed by the "super" keyword followed by </a:t>
            </a:r>
            <a:br>
              <a:rPr lang="bg-BG" dirty="0"/>
            </a:br>
            <a:r>
              <a:rPr lang="en-US" dirty="0"/>
              <a:t>its lower bound</a:t>
            </a:r>
          </a:p>
          <a:p>
            <a:r>
              <a:rPr lang="en-US" b="1" i="1" dirty="0"/>
              <a:t>public static void add(List&lt;? super Number&gt; list)</a:t>
            </a:r>
          </a:p>
          <a:p>
            <a:r>
              <a:rPr lang="en-US" dirty="0"/>
              <a:t>The Unbounded Wildcard is used for a list of unknown data types and in the cases where: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has a method that can be invoked using functionality from the </a:t>
            </a:r>
            <a:br>
              <a:rPr lang="en-US" dirty="0"/>
            </a:br>
            <a:r>
              <a:rPr lang="en-US" dirty="0"/>
              <a:t>object class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code uses methods in the generic class that do not depend on the parameter type</a:t>
            </a:r>
          </a:p>
          <a:p>
            <a:r>
              <a:rPr lang="en-US" b="1" i="1" dirty="0"/>
              <a:t>public static void add(List&lt;?&gt; list)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99644-3F32-4C6A-AFD5-ACACFE8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Bounded and Unbounded</a:t>
            </a:r>
          </a:p>
        </p:txBody>
      </p:sp>
    </p:spTree>
    <p:extLst>
      <p:ext uri="{BB962C8B-B14F-4D97-AF65-F5344CB8AC3E}">
        <p14:creationId xmlns:p14="http://schemas.microsoft.com/office/powerpoint/2010/main" val="212591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D2C4B2-6662-7173-1A41-E82EFEA79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&lt;? extends T&gt; when you only need to get </a:t>
            </a:r>
            <a:br>
              <a:rPr lang="en-US" dirty="0"/>
            </a:br>
            <a:r>
              <a:rPr lang="en-US" dirty="0"/>
              <a:t>objects of type T from a collection.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&lt;? super T&gt; when you only put objects of type T in a collection.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T when you need to both get and put objects of type T in/to a collection.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406E7-E456-0B1A-4C6B-D9BD2CC6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</p:spTree>
    <p:extLst>
      <p:ext uri="{BB962C8B-B14F-4D97-AF65-F5344CB8AC3E}">
        <p14:creationId xmlns:p14="http://schemas.microsoft.com/office/powerpoint/2010/main" val="419680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158144-FB76-E2DA-8827-3A3BF2B89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Scale&lt;T&gt; that: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Holds two elements: left and right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Receives the elements through its single constructor: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Scale(T left, T right)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Has a method: T </a:t>
            </a:r>
            <a:r>
              <a:rPr lang="en-US" dirty="0" err="1"/>
              <a:t>getHeavier</a:t>
            </a:r>
            <a:r>
              <a:rPr lang="en-US" dirty="0"/>
              <a:t>()</a:t>
            </a:r>
          </a:p>
          <a:p>
            <a:r>
              <a:rPr lang="en-US" dirty="0"/>
              <a:t>The greater of the two elements is heavier</a:t>
            </a:r>
          </a:p>
          <a:p>
            <a:r>
              <a:rPr lang="en-US" dirty="0"/>
              <a:t>Should return null if the elements are equal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51F48-9C39-91EA-D2DA-B7469ED6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Scale</a:t>
            </a:r>
          </a:p>
        </p:txBody>
      </p:sp>
    </p:spTree>
    <p:extLst>
      <p:ext uri="{BB962C8B-B14F-4D97-AF65-F5344CB8AC3E}">
        <p14:creationId xmlns:p14="http://schemas.microsoft.com/office/powerpoint/2010/main" val="179903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003D8-A541-341D-5AEE-890A7E57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A6D30-5BD1-48B8-3EA2-1E9D9DAE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910769"/>
            <a:ext cx="19284052" cy="1074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class Scale&lt;T extends Comparable&lt;T&gt;&gt;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private T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private T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Scale(T left, T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T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if (this.left.compareTo(this.right) == 0)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if (this.left.compareTo(this.right) &lt; 0)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58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Generics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Classes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Before 2004: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We need a collection that will store only strings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Java 5.0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B53CF8C-6A3A-8751-E62D-79B539C89D76}"/>
              </a:ext>
            </a:extLst>
          </p:cNvPr>
          <p:cNvSpPr txBox="1">
            <a:spLocks/>
          </p:cNvSpPr>
          <p:nvPr/>
        </p:nvSpPr>
        <p:spPr>
          <a:xfrm>
            <a:off x="4674674" y="5242424"/>
            <a:ext cx="12734786" cy="667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sz="4800" dirty="0">
                <a:solidFill>
                  <a:schemeClr val="tx1"/>
                </a:solidFill>
              </a:rPr>
              <a:t>List strings = new </a:t>
            </a:r>
            <a:r>
              <a:rPr lang="en-GB" sz="4800" dirty="0" err="1">
                <a:solidFill>
                  <a:schemeClr val="tx1"/>
                </a:solidFill>
              </a:rPr>
              <a:t>ArrayList</a:t>
            </a:r>
            <a:r>
              <a:rPr lang="en-GB" sz="4800" dirty="0">
                <a:solidFill>
                  <a:schemeClr val="tx1"/>
                </a:solidFill>
              </a:rPr>
              <a:t>();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("1");</a:t>
            </a: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("2");</a:t>
            </a: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(3); </a:t>
            </a:r>
            <a:r>
              <a:rPr lang="en-GB" sz="4800" dirty="0">
                <a:solidFill>
                  <a:schemeClr val="accent6">
                    <a:lumMod val="75000"/>
                  </a:schemeClr>
                </a:solidFill>
              </a:rPr>
              <a:t>// problem?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dirty="0">
                <a:solidFill>
                  <a:schemeClr val="tx1"/>
                </a:solidFill>
              </a:rPr>
              <a:t>String e1 = (String) </a:t>
            </a:r>
            <a:r>
              <a:rPr lang="en-GB" sz="4800" dirty="0" err="1">
                <a:solidFill>
                  <a:schemeClr val="tx1"/>
                </a:solidFill>
              </a:rPr>
              <a:t>strings.get</a:t>
            </a:r>
            <a:r>
              <a:rPr lang="en-GB" sz="4800" dirty="0">
                <a:solidFill>
                  <a:schemeClr val="tx1"/>
                </a:solidFill>
              </a:rPr>
              <a:t>(0);</a:t>
            </a:r>
          </a:p>
          <a:p>
            <a:r>
              <a:rPr lang="en-GB" sz="4800" dirty="0">
                <a:solidFill>
                  <a:schemeClr val="tx1"/>
                </a:solidFill>
              </a:rPr>
              <a:t>String e2 = (String) </a:t>
            </a:r>
            <a:r>
              <a:rPr lang="en-GB" sz="4800" dirty="0" err="1">
                <a:solidFill>
                  <a:schemeClr val="tx1"/>
                </a:solidFill>
              </a:rPr>
              <a:t>strings.get</a:t>
            </a:r>
            <a:r>
              <a:rPr lang="en-GB" sz="4800" dirty="0">
                <a:solidFill>
                  <a:schemeClr val="tx1"/>
                </a:solidFill>
              </a:rPr>
              <a:t>(1);</a:t>
            </a:r>
          </a:p>
          <a:p>
            <a:r>
              <a:rPr lang="en-GB" sz="4800" dirty="0">
                <a:solidFill>
                  <a:schemeClr val="tx1"/>
                </a:solidFill>
              </a:rPr>
              <a:t>String e3 = (String) </a:t>
            </a:r>
            <a:r>
              <a:rPr lang="en-GB" sz="4800" dirty="0" err="1">
                <a:solidFill>
                  <a:schemeClr val="tx1"/>
                </a:solidFill>
              </a:rPr>
              <a:t>strings.get</a:t>
            </a:r>
            <a:r>
              <a:rPr lang="en-GB" sz="4800" dirty="0">
                <a:solidFill>
                  <a:schemeClr val="tx1"/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07176-E622-399B-CFC8-E2C17FA0C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391908"/>
            <a:ext cx="21020168" cy="9436776"/>
          </a:xfrm>
        </p:spPr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type safety and provides a powerful way for code reuse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B4F4E-881B-70C0-52BE-31BC5F0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297CA-8958-5542-4C35-ED934513DEF9}"/>
              </a:ext>
            </a:extLst>
          </p:cNvPr>
          <p:cNvSpPr txBox="1">
            <a:spLocks/>
          </p:cNvSpPr>
          <p:nvPr/>
        </p:nvSpPr>
        <p:spPr>
          <a:xfrm>
            <a:off x="2863801" y="4548630"/>
            <a:ext cx="1641031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sz="4800" dirty="0">
                <a:solidFill>
                  <a:schemeClr val="tx1"/>
                </a:solidFill>
              </a:rPr>
              <a:t>List&lt;String&gt; strings = new </a:t>
            </a:r>
            <a:r>
              <a:rPr lang="en-GB" sz="4800" dirty="0" err="1">
                <a:solidFill>
                  <a:schemeClr val="tx1"/>
                </a:solidFill>
              </a:rPr>
              <a:t>ArrayList</a:t>
            </a:r>
            <a:r>
              <a:rPr lang="en-GB" sz="4800" dirty="0">
                <a:solidFill>
                  <a:schemeClr val="tx1"/>
                </a:solidFill>
              </a:rPr>
              <a:t>&lt;String&gt;();</a:t>
            </a: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("1");</a:t>
            </a: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("2");</a:t>
            </a:r>
          </a:p>
          <a:p>
            <a:r>
              <a:rPr lang="en-GB" sz="4800" dirty="0" err="1">
                <a:solidFill>
                  <a:schemeClr val="tx1"/>
                </a:solidFill>
              </a:rPr>
              <a:t>strings.add</a:t>
            </a:r>
            <a:r>
              <a:rPr lang="en-GB" sz="4800" dirty="0">
                <a:solidFill>
                  <a:schemeClr val="tx1"/>
                </a:solidFill>
              </a:rPr>
              <a:t>(3); </a:t>
            </a:r>
            <a:r>
              <a:rPr lang="en-GB" sz="4800" dirty="0">
                <a:solidFill>
                  <a:schemeClr val="accent6">
                    <a:lumMod val="75000"/>
                  </a:schemeClr>
                </a:solidFill>
              </a:rPr>
              <a:t>// Compile time error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15F4E7-AE52-3055-E2A8-04DE3D0F9BF8}"/>
              </a:ext>
            </a:extLst>
          </p:cNvPr>
          <p:cNvSpPr txBox="1">
            <a:spLocks/>
          </p:cNvSpPr>
          <p:nvPr/>
        </p:nvSpPr>
        <p:spPr>
          <a:xfrm>
            <a:off x="2863801" y="9126886"/>
            <a:ext cx="1531662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List&lt;Integer&gt; integers = new </a:t>
            </a:r>
            <a:r>
              <a:rPr lang="en-US" sz="4800" dirty="0" err="1">
                <a:solidFill>
                  <a:schemeClr val="tx1"/>
                </a:solidFill>
              </a:rPr>
              <a:t>ArrayList</a:t>
            </a:r>
            <a:r>
              <a:rPr lang="en-US" sz="4800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sz="4800" dirty="0">
                <a:solidFill>
                  <a:schemeClr val="tx1"/>
                </a:solidFill>
              </a:rPr>
              <a:t>List&lt;Person&gt; people = new </a:t>
            </a:r>
            <a:r>
              <a:rPr lang="en-US" sz="4800" dirty="0" err="1">
                <a:solidFill>
                  <a:schemeClr val="tx1"/>
                </a:solidFill>
              </a:rPr>
              <a:t>ArrayList</a:t>
            </a:r>
            <a:r>
              <a:rPr lang="en-US" sz="4800" dirty="0">
                <a:solidFill>
                  <a:schemeClr val="tx1"/>
                </a:solidFill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76955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BC5EC7-498A-6DCD-D2BA-B03C39249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6D0A2-AB86-702A-5B9C-616B2B6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C7487-737D-EB80-0243-6783F14C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514" y="4782244"/>
            <a:ext cx="8027673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ArrayList&lt;T&gt;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</a:t>
            </a:r>
            <a:r>
              <a:rPr lang="en-US" sz="48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/* implementation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908E1-1C4F-18C4-6D87-C5F0604D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515" y="8914186"/>
            <a:ext cx="8027673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HashMap&lt;K, V&gt;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</a:t>
            </a:r>
            <a:r>
              <a:rPr lang="en-US" sz="48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/* implementation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1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26D2A-5C1F-F1E4-2CD6-C42BF723E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9670"/>
            <a:ext cx="21020168" cy="9063507"/>
          </a:xfrm>
        </p:spPr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C58AC-877C-C43A-BF3B-4F00359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AE433-208D-8D90-8F92-C80EA43E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866" y="4993985"/>
            <a:ext cx="120584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class List&lt;T&gt;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void add (T element)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T 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T 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27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F02F-C248-81F1-AA99-649B21A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of 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7C4A-70B7-32EE-77CF-E2D5525F1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Box&lt;&gt; that can store </a:t>
            </a:r>
            <a:br>
              <a:rPr lang="en-US" dirty="0"/>
            </a:br>
            <a:r>
              <a:rPr lang="en-US" dirty="0"/>
              <a:t>anything: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Adding should add on top of its contents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Remove should get the topmost element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should have two public methods: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void add(element)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element remove()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9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1336-D7AE-BC65-CDA4-E94B4521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58537"/>
            <a:ext cx="17896344" cy="1444835"/>
          </a:xfrm>
        </p:spPr>
        <p:txBody>
          <a:bodyPr/>
          <a:lstStyle/>
          <a:p>
            <a:r>
              <a:rPr lang="en-US" dirty="0"/>
              <a:t>Box of 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41F1C-ECD4-8C07-4498-85B4819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61" y="3182234"/>
            <a:ext cx="18462152" cy="886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public class Box&lt;T&gt;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private Deque&lt;T&gt;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public Box() { this.content = new ArrayDeque&lt;&gt;();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public void add(T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public T remove() { return this.content.pop();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4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08C7-E8EA-62E3-DAFD-8AC04ACE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28FE-B6A9-343C-A9ED-363F5CAFE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interfaces are like generic </a:t>
            </a:r>
            <a:br>
              <a:rPr lang="en-US" dirty="0"/>
            </a:br>
            <a:r>
              <a:rPr lang="en-US" dirty="0"/>
              <a:t>classes: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C14AB-1AC2-7FE6-B954-54C887E3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055" y="5102029"/>
            <a:ext cx="1406771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interface List&lt;E&gt;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void add (E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E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747DD-DF30-5CF5-0D87-A36D0C19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055" y="9680157"/>
            <a:ext cx="140677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class MyList implements List&lt;MyClass&gt; {…}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5B27D-EF5A-D55F-7B4F-DDE470D9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055" y="10876050"/>
            <a:ext cx="140677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class MyList&lt;T&gt; implements List&lt;T&gt; {…}</a:t>
            </a:r>
          </a:p>
        </p:txBody>
      </p:sp>
    </p:spTree>
    <p:extLst>
      <p:ext uri="{BB962C8B-B14F-4D97-AF65-F5344CB8AC3E}">
        <p14:creationId xmlns:p14="http://schemas.microsoft.com/office/powerpoint/2010/main" val="361437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15058</TotalTime>
  <Words>961</Words>
  <Application>Microsoft Office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Generics</vt:lpstr>
      <vt:lpstr>Content</vt:lpstr>
      <vt:lpstr>Before Java 5.0</vt:lpstr>
      <vt:lpstr>Type Safety</vt:lpstr>
      <vt:lpstr>Generic Classes</vt:lpstr>
      <vt:lpstr>Type Parameter Scope</vt:lpstr>
      <vt:lpstr>Box of T</vt:lpstr>
      <vt:lpstr>Box of T</vt:lpstr>
      <vt:lpstr>Generic Interfaces</vt:lpstr>
      <vt:lpstr>Type Erasure</vt:lpstr>
      <vt:lpstr>Wildcards</vt:lpstr>
      <vt:lpstr>Upper Bounded Wildcards</vt:lpstr>
      <vt:lpstr>Lower Bounded and Unbounded</vt:lpstr>
      <vt:lpstr>In short</vt:lpstr>
      <vt:lpstr>Generic Scale</vt:lpstr>
      <vt:lpstr>Generic 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65</cp:revision>
  <dcterms:created xsi:type="dcterms:W3CDTF">2023-03-24T10:34:32Z</dcterms:created>
  <dcterms:modified xsi:type="dcterms:W3CDTF">2023-10-05T18:31:24Z</dcterms:modified>
</cp:coreProperties>
</file>