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320" r:id="rId7"/>
    <p:sldId id="335" r:id="rId8"/>
    <p:sldId id="342" r:id="rId9"/>
    <p:sldId id="343" r:id="rId10"/>
    <p:sldId id="344" r:id="rId11"/>
    <p:sldId id="337" r:id="rId12"/>
    <p:sldId id="339" r:id="rId13"/>
    <p:sldId id="338" r:id="rId14"/>
    <p:sldId id="348" r:id="rId15"/>
    <p:sldId id="340" r:id="rId16"/>
    <p:sldId id="345" r:id="rId17"/>
    <p:sldId id="347" r:id="rId18"/>
    <p:sldId id="341" r:id="rId19"/>
    <p:sldId id="346"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p:scale>
          <a:sx n="74" d="100"/>
          <a:sy n="74" d="100"/>
        </p:scale>
        <p:origin x="376"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12/7/2023</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207212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17</a:t>
            </a:fld>
            <a:endParaRPr lang="en-US" dirty="0"/>
          </a:p>
        </p:txBody>
      </p:sp>
    </p:spTree>
    <p:extLst>
      <p:ext uri="{BB962C8B-B14F-4D97-AF65-F5344CB8AC3E}">
        <p14:creationId xmlns:p14="http://schemas.microsoft.com/office/powerpoint/2010/main" val="301297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aip.scitation.org/doi/pdf/10.1063/1.5005438" TargetMode="External"/><Relationship Id="rId3" Type="http://schemas.openxmlformats.org/officeDocument/2006/relationships/image" Target="../media/image11.png"/><Relationship Id="rId7" Type="http://schemas.openxmlformats.org/officeDocument/2006/relationships/hyperlink" Target="https://zenodo.org/record/1188976/?f=3.XAcEs5NKhQK"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entic.net/deep-learning-based-personality-detection.pdf"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254000" y="503497"/>
            <a:ext cx="5496560" cy="3845891"/>
          </a:xfrm>
        </p:spPr>
        <p:txBody>
          <a:bodyPr>
            <a:normAutofit/>
          </a:bodyPr>
          <a:lstStyle/>
          <a:p>
            <a:r>
              <a:rPr lang="en-US" dirty="0"/>
              <a:t>EMOSENSE</a:t>
            </a:r>
            <a:br>
              <a:rPr lang="en-US" dirty="0"/>
            </a:br>
            <a:r>
              <a:rPr lang="en-US" sz="1600" b="0" spc="0" dirty="0">
                <a:latin typeface="Times New Roman" panose="02020603050405020304" pitchFamily="18" charset="0"/>
                <a:cs typeface="Times New Roman" panose="02020603050405020304" pitchFamily="18" charset="0"/>
              </a:rPr>
              <a:t>Multimodal Emotion Recognition Using Deep Learning</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4441463"/>
            <a:ext cx="4223000" cy="1781123"/>
          </a:xfrm>
        </p:spPr>
        <p:txBody>
          <a:bodyPr/>
          <a:lstStyle/>
          <a:p>
            <a:r>
              <a:rPr lang="en-US"/>
              <a:t>ANGEL NAKKALA</a:t>
            </a:r>
          </a:p>
          <a:p>
            <a:r>
              <a:rPr lang="en-US"/>
              <a:t>700748217</a:t>
            </a:r>
            <a:endParaRPr lang="en-US" dirty="0"/>
          </a:p>
        </p:txBody>
      </p:sp>
      <p:pic>
        <p:nvPicPr>
          <p:cNvPr id="22" name="Picture 21">
            <a:extLst>
              <a:ext uri="{FF2B5EF4-FFF2-40B4-BE49-F238E27FC236}">
                <a16:creationId xmlns:a16="http://schemas.microsoft.com/office/drawing/2014/main" id="{9B80F31C-5A96-856D-049B-4DB557BD62D4}"/>
              </a:ext>
            </a:extLst>
          </p:cNvPr>
          <p:cNvPicPr>
            <a:picLocks noChangeAspect="1"/>
          </p:cNvPicPr>
          <p:nvPr/>
        </p:nvPicPr>
        <p:blipFill>
          <a:blip r:embed="rId2"/>
          <a:stretch>
            <a:fillRect/>
          </a:stretch>
        </p:blipFill>
        <p:spPr>
          <a:xfrm>
            <a:off x="5467894" y="587120"/>
            <a:ext cx="5290998" cy="52909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791C-7056-2BEB-C7D1-C6910B3CC2F8}"/>
              </a:ext>
            </a:extLst>
          </p:cNvPr>
          <p:cNvSpPr>
            <a:spLocks noGrp="1"/>
          </p:cNvSpPr>
          <p:nvPr>
            <p:ph type="title"/>
          </p:nvPr>
        </p:nvSpPr>
        <p:spPr>
          <a:xfrm>
            <a:off x="2976055" y="633045"/>
            <a:ext cx="5177077" cy="887031"/>
          </a:xfrm>
        </p:spPr>
        <p:txBody>
          <a:bodyPr/>
          <a:lstStyle/>
          <a:p>
            <a:r>
              <a:rPr lang="en-US" dirty="0"/>
              <a:t>Text Input Results</a:t>
            </a:r>
          </a:p>
        </p:txBody>
      </p:sp>
      <p:sp>
        <p:nvSpPr>
          <p:cNvPr id="4" name="Date Placeholder 3">
            <a:extLst>
              <a:ext uri="{FF2B5EF4-FFF2-40B4-BE49-F238E27FC236}">
                <a16:creationId xmlns:a16="http://schemas.microsoft.com/office/drawing/2014/main" id="{4A0AFB57-3F64-EDBD-4515-38FC2F2AA363}"/>
              </a:ext>
            </a:extLst>
          </p:cNvPr>
          <p:cNvSpPr>
            <a:spLocks noGrp="1"/>
          </p:cNvSpPr>
          <p:nvPr>
            <p:ph type="dt" sz="half" idx="10"/>
          </p:nvPr>
        </p:nvSpPr>
        <p:spPr/>
        <p:txBody>
          <a:bodyPr/>
          <a:lstStyle/>
          <a:p>
            <a:r>
              <a:rPr lang="en-US" dirty="0"/>
              <a:t>11/29/2023</a:t>
            </a:r>
          </a:p>
        </p:txBody>
      </p:sp>
      <p:sp>
        <p:nvSpPr>
          <p:cNvPr id="5" name="Footer Placeholder 4">
            <a:extLst>
              <a:ext uri="{FF2B5EF4-FFF2-40B4-BE49-F238E27FC236}">
                <a16:creationId xmlns:a16="http://schemas.microsoft.com/office/drawing/2014/main" id="{DCCD755E-B13E-CC9A-DBCD-62031831778F}"/>
              </a:ext>
            </a:extLst>
          </p:cNvPr>
          <p:cNvSpPr>
            <a:spLocks noGrp="1"/>
          </p:cNvSpPr>
          <p:nvPr>
            <p:ph type="ftr" sz="quarter" idx="11"/>
          </p:nvPr>
        </p:nvSpPr>
        <p:spPr/>
        <p:txBody>
          <a:bodyPr/>
          <a:lstStyle/>
          <a:p>
            <a:r>
              <a:rPr lang="en-US" dirty="0"/>
              <a:t>TEXT INPUT RESULTS</a:t>
            </a:r>
          </a:p>
        </p:txBody>
      </p:sp>
      <p:sp>
        <p:nvSpPr>
          <p:cNvPr id="6" name="Slide Number Placeholder 5">
            <a:extLst>
              <a:ext uri="{FF2B5EF4-FFF2-40B4-BE49-F238E27FC236}">
                <a16:creationId xmlns:a16="http://schemas.microsoft.com/office/drawing/2014/main" id="{DDAE506D-41BE-041A-DBB9-CD52E6A7440B}"/>
              </a:ext>
            </a:extLst>
          </p:cNvPr>
          <p:cNvSpPr>
            <a:spLocks noGrp="1"/>
          </p:cNvSpPr>
          <p:nvPr>
            <p:ph type="sldNum" sz="quarter" idx="12"/>
          </p:nvPr>
        </p:nvSpPr>
        <p:spPr/>
        <p:txBody>
          <a:bodyPr/>
          <a:lstStyle/>
          <a:p>
            <a:fld id="{5EA792F7-1D9E-4C7E-A103-E8EDFDC2691E}" type="slidenum">
              <a:rPr lang="en-US" smtClean="0">
                <a:solidFill>
                  <a:srgbClr val="898989"/>
                </a:solidFill>
              </a:rPr>
              <a:t>10</a:t>
            </a:fld>
            <a:endParaRPr lang="en-US" dirty="0">
              <a:solidFill>
                <a:srgbClr val="898989"/>
              </a:solidFill>
            </a:endParaRPr>
          </a:p>
        </p:txBody>
      </p:sp>
      <p:pic>
        <p:nvPicPr>
          <p:cNvPr id="7" name="Picture 6">
            <a:extLst>
              <a:ext uri="{FF2B5EF4-FFF2-40B4-BE49-F238E27FC236}">
                <a16:creationId xmlns:a16="http://schemas.microsoft.com/office/drawing/2014/main" id="{7F576E0C-5603-DD33-A30B-8870598A5C04}"/>
              </a:ext>
            </a:extLst>
          </p:cNvPr>
          <p:cNvPicPr>
            <a:picLocks noChangeAspect="1"/>
          </p:cNvPicPr>
          <p:nvPr/>
        </p:nvPicPr>
        <p:blipFill>
          <a:blip r:embed="rId2"/>
          <a:stretch>
            <a:fillRect/>
          </a:stretch>
        </p:blipFill>
        <p:spPr>
          <a:xfrm>
            <a:off x="1300703" y="1850653"/>
            <a:ext cx="9590593" cy="4175761"/>
          </a:xfrm>
          <a:prstGeom prst="rect">
            <a:avLst/>
          </a:prstGeom>
          <a:noFill/>
        </p:spPr>
      </p:pic>
    </p:spTree>
    <p:extLst>
      <p:ext uri="{BB962C8B-B14F-4D97-AF65-F5344CB8AC3E}">
        <p14:creationId xmlns:p14="http://schemas.microsoft.com/office/powerpoint/2010/main" val="117469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F14A82-F4AE-08C9-64EB-8AD8987EDE17}"/>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44B0C1D7-541A-6E11-5412-BB3F38C548E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2348EE4-9BF6-B26F-34E9-404351C1584A}"/>
              </a:ext>
            </a:extLst>
          </p:cNvPr>
          <p:cNvSpPr>
            <a:spLocks noGrp="1"/>
          </p:cNvSpPr>
          <p:nvPr>
            <p:ph type="sldNum" sz="quarter" idx="12"/>
          </p:nvPr>
        </p:nvSpPr>
        <p:spPr/>
        <p:txBody>
          <a:bodyPr/>
          <a:lstStyle/>
          <a:p>
            <a:fld id="{5EA792F7-1D9E-4C7E-A103-E8EDFDC2691E}" type="slidenum">
              <a:rPr lang="en-US" smtClean="0">
                <a:solidFill>
                  <a:srgbClr val="898989"/>
                </a:solidFill>
              </a:rPr>
              <a:t>11</a:t>
            </a:fld>
            <a:endParaRPr lang="en-US" dirty="0">
              <a:solidFill>
                <a:srgbClr val="898989"/>
              </a:solidFill>
            </a:endParaRPr>
          </a:p>
        </p:txBody>
      </p:sp>
      <p:pic>
        <p:nvPicPr>
          <p:cNvPr id="8" name="Picture 7">
            <a:extLst>
              <a:ext uri="{FF2B5EF4-FFF2-40B4-BE49-F238E27FC236}">
                <a16:creationId xmlns:a16="http://schemas.microsoft.com/office/drawing/2014/main" id="{3F2C512C-1390-08E3-DD02-2FF76B5556AF}"/>
              </a:ext>
            </a:extLst>
          </p:cNvPr>
          <p:cNvPicPr>
            <a:picLocks noChangeAspect="1"/>
          </p:cNvPicPr>
          <p:nvPr/>
        </p:nvPicPr>
        <p:blipFill>
          <a:blip r:embed="rId2"/>
          <a:stretch>
            <a:fillRect/>
          </a:stretch>
        </p:blipFill>
        <p:spPr>
          <a:xfrm>
            <a:off x="267419" y="136525"/>
            <a:ext cx="11568023" cy="6385045"/>
          </a:xfrm>
          <a:prstGeom prst="rect">
            <a:avLst/>
          </a:prstGeom>
        </p:spPr>
      </p:pic>
    </p:spTree>
    <p:extLst>
      <p:ext uri="{BB962C8B-B14F-4D97-AF65-F5344CB8AC3E}">
        <p14:creationId xmlns:p14="http://schemas.microsoft.com/office/powerpoint/2010/main" val="371543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791C-7056-2BEB-C7D1-C6910B3CC2F8}"/>
              </a:ext>
            </a:extLst>
          </p:cNvPr>
          <p:cNvSpPr>
            <a:spLocks noGrp="1"/>
          </p:cNvSpPr>
          <p:nvPr>
            <p:ph type="title"/>
          </p:nvPr>
        </p:nvSpPr>
        <p:spPr>
          <a:xfrm>
            <a:off x="2976055" y="633045"/>
            <a:ext cx="6614985" cy="887031"/>
          </a:xfrm>
        </p:spPr>
        <p:txBody>
          <a:bodyPr>
            <a:normAutofit/>
          </a:bodyPr>
          <a:lstStyle/>
          <a:p>
            <a:r>
              <a:rPr lang="en-US" dirty="0"/>
              <a:t>Speech Input Results</a:t>
            </a:r>
          </a:p>
        </p:txBody>
      </p:sp>
      <p:sp>
        <p:nvSpPr>
          <p:cNvPr id="4" name="Date Placeholder 3">
            <a:extLst>
              <a:ext uri="{FF2B5EF4-FFF2-40B4-BE49-F238E27FC236}">
                <a16:creationId xmlns:a16="http://schemas.microsoft.com/office/drawing/2014/main" id="{4A0AFB57-3F64-EDBD-4515-38FC2F2AA363}"/>
              </a:ext>
            </a:extLst>
          </p:cNvPr>
          <p:cNvSpPr>
            <a:spLocks noGrp="1"/>
          </p:cNvSpPr>
          <p:nvPr>
            <p:ph type="dt" sz="half" idx="10"/>
          </p:nvPr>
        </p:nvSpPr>
        <p:spPr/>
        <p:txBody>
          <a:bodyPr/>
          <a:lstStyle/>
          <a:p>
            <a:r>
              <a:rPr lang="en-US" dirty="0"/>
              <a:t>11/29/2023</a:t>
            </a:r>
          </a:p>
        </p:txBody>
      </p:sp>
      <p:sp>
        <p:nvSpPr>
          <p:cNvPr id="5" name="Footer Placeholder 4">
            <a:extLst>
              <a:ext uri="{FF2B5EF4-FFF2-40B4-BE49-F238E27FC236}">
                <a16:creationId xmlns:a16="http://schemas.microsoft.com/office/drawing/2014/main" id="{DCCD755E-B13E-CC9A-DBCD-62031831778F}"/>
              </a:ext>
            </a:extLst>
          </p:cNvPr>
          <p:cNvSpPr>
            <a:spLocks noGrp="1"/>
          </p:cNvSpPr>
          <p:nvPr>
            <p:ph type="ftr" sz="quarter" idx="11"/>
          </p:nvPr>
        </p:nvSpPr>
        <p:spPr/>
        <p:txBody>
          <a:bodyPr/>
          <a:lstStyle/>
          <a:p>
            <a:r>
              <a:rPr lang="en-US" dirty="0"/>
              <a:t>SPEECH INPUT RESULTS</a:t>
            </a:r>
          </a:p>
        </p:txBody>
      </p:sp>
      <p:sp>
        <p:nvSpPr>
          <p:cNvPr id="6" name="Slide Number Placeholder 5">
            <a:extLst>
              <a:ext uri="{FF2B5EF4-FFF2-40B4-BE49-F238E27FC236}">
                <a16:creationId xmlns:a16="http://schemas.microsoft.com/office/drawing/2014/main" id="{DDAE506D-41BE-041A-DBB9-CD52E6A7440B}"/>
              </a:ext>
            </a:extLst>
          </p:cNvPr>
          <p:cNvSpPr>
            <a:spLocks noGrp="1"/>
          </p:cNvSpPr>
          <p:nvPr>
            <p:ph type="sldNum" sz="quarter" idx="12"/>
          </p:nvPr>
        </p:nvSpPr>
        <p:spPr/>
        <p:txBody>
          <a:bodyPr/>
          <a:lstStyle/>
          <a:p>
            <a:fld id="{5EA792F7-1D9E-4C7E-A103-E8EDFDC2691E}" type="slidenum">
              <a:rPr lang="en-US" smtClean="0">
                <a:solidFill>
                  <a:srgbClr val="898989"/>
                </a:solidFill>
              </a:rPr>
              <a:t>12</a:t>
            </a:fld>
            <a:endParaRPr lang="en-US" dirty="0">
              <a:solidFill>
                <a:srgbClr val="898989"/>
              </a:solidFill>
            </a:endParaRPr>
          </a:p>
        </p:txBody>
      </p:sp>
      <p:pic>
        <p:nvPicPr>
          <p:cNvPr id="8" name="Picture 7">
            <a:extLst>
              <a:ext uri="{FF2B5EF4-FFF2-40B4-BE49-F238E27FC236}">
                <a16:creationId xmlns:a16="http://schemas.microsoft.com/office/drawing/2014/main" id="{DDFF9722-4715-CD78-E1D3-3994EDE73123}"/>
              </a:ext>
            </a:extLst>
          </p:cNvPr>
          <p:cNvPicPr>
            <a:picLocks noChangeAspect="1"/>
          </p:cNvPicPr>
          <p:nvPr/>
        </p:nvPicPr>
        <p:blipFill rotWithShape="1">
          <a:blip r:embed="rId2"/>
          <a:srcRect t="-1" b="730"/>
          <a:stretch/>
        </p:blipFill>
        <p:spPr>
          <a:xfrm>
            <a:off x="1381760" y="1686560"/>
            <a:ext cx="9286240" cy="4145280"/>
          </a:xfrm>
          <a:prstGeom prst="rect">
            <a:avLst/>
          </a:prstGeom>
        </p:spPr>
      </p:pic>
    </p:spTree>
    <p:extLst>
      <p:ext uri="{BB962C8B-B14F-4D97-AF65-F5344CB8AC3E}">
        <p14:creationId xmlns:p14="http://schemas.microsoft.com/office/powerpoint/2010/main" val="198163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7136DD-1ACB-CBFE-3DEF-F12C69B909CB}"/>
              </a:ext>
            </a:extLst>
          </p:cNvPr>
          <p:cNvSpPr>
            <a:spLocks noGrp="1"/>
          </p:cNvSpPr>
          <p:nvPr>
            <p:ph type="dt" sz="half" idx="10"/>
          </p:nvPr>
        </p:nvSpPr>
        <p:spPr/>
        <p:txBody>
          <a:bodyPr/>
          <a:lstStyle/>
          <a:p>
            <a:r>
              <a:rPr lang="en-US" dirty="0"/>
              <a:t>11/29/2023</a:t>
            </a:r>
          </a:p>
        </p:txBody>
      </p:sp>
      <p:sp>
        <p:nvSpPr>
          <p:cNvPr id="5" name="Footer Placeholder 4">
            <a:extLst>
              <a:ext uri="{FF2B5EF4-FFF2-40B4-BE49-F238E27FC236}">
                <a16:creationId xmlns:a16="http://schemas.microsoft.com/office/drawing/2014/main" id="{B7281B85-400A-26B3-9EB3-27BDC62311A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0298BDD-6EAA-4AAB-EBF7-B0D5D0A6CC96}"/>
              </a:ext>
            </a:extLst>
          </p:cNvPr>
          <p:cNvSpPr>
            <a:spLocks noGrp="1"/>
          </p:cNvSpPr>
          <p:nvPr>
            <p:ph type="sldNum" sz="quarter" idx="12"/>
          </p:nvPr>
        </p:nvSpPr>
        <p:spPr/>
        <p:txBody>
          <a:bodyPr/>
          <a:lstStyle/>
          <a:p>
            <a:fld id="{5EA792F7-1D9E-4C7E-A103-E8EDFDC2691E}" type="slidenum">
              <a:rPr lang="en-US" smtClean="0">
                <a:solidFill>
                  <a:srgbClr val="898989"/>
                </a:solidFill>
              </a:rPr>
              <a:t>13</a:t>
            </a:fld>
            <a:endParaRPr lang="en-US" dirty="0">
              <a:solidFill>
                <a:srgbClr val="898989"/>
              </a:solidFill>
            </a:endParaRPr>
          </a:p>
        </p:txBody>
      </p:sp>
      <p:pic>
        <p:nvPicPr>
          <p:cNvPr id="8" name="Picture 7">
            <a:extLst>
              <a:ext uri="{FF2B5EF4-FFF2-40B4-BE49-F238E27FC236}">
                <a16:creationId xmlns:a16="http://schemas.microsoft.com/office/drawing/2014/main" id="{AF55BD29-A840-650B-33E2-EB468777DAE9}"/>
              </a:ext>
            </a:extLst>
          </p:cNvPr>
          <p:cNvPicPr>
            <a:picLocks noChangeAspect="1"/>
          </p:cNvPicPr>
          <p:nvPr/>
        </p:nvPicPr>
        <p:blipFill>
          <a:blip r:embed="rId2"/>
          <a:stretch>
            <a:fillRect/>
          </a:stretch>
        </p:blipFill>
        <p:spPr>
          <a:xfrm>
            <a:off x="1061048" y="595224"/>
            <a:ext cx="9747850" cy="5244860"/>
          </a:xfrm>
          <a:prstGeom prst="rect">
            <a:avLst/>
          </a:prstGeom>
        </p:spPr>
      </p:pic>
    </p:spTree>
    <p:extLst>
      <p:ext uri="{BB962C8B-B14F-4D97-AF65-F5344CB8AC3E}">
        <p14:creationId xmlns:p14="http://schemas.microsoft.com/office/powerpoint/2010/main" val="764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4" name="Freeform: Shape 13">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 name="Oval 19">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2" name="Rectangle 21">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8ED578-7D26-C9B6-36EE-CF546AF31538}"/>
              </a:ext>
            </a:extLst>
          </p:cNvPr>
          <p:cNvPicPr>
            <a:picLocks noChangeAspect="1"/>
          </p:cNvPicPr>
          <p:nvPr/>
        </p:nvPicPr>
        <p:blipFill rotWithShape="1">
          <a:blip r:embed="rId2"/>
          <a:srcRect r="-1" b="10714"/>
          <a:stretch/>
        </p:blipFill>
        <p:spPr>
          <a:xfrm>
            <a:off x="838200" y="233807"/>
            <a:ext cx="10468866" cy="5888737"/>
          </a:xfrm>
          <a:prstGeom prst="rect">
            <a:avLst/>
          </a:prstGeom>
          <a:ln w="28575">
            <a:solidFill>
              <a:schemeClr val="tx1"/>
            </a:solidFill>
          </a:ln>
        </p:spPr>
      </p:pic>
      <p:sp>
        <p:nvSpPr>
          <p:cNvPr id="4" name="Date Placeholder 3">
            <a:extLst>
              <a:ext uri="{FF2B5EF4-FFF2-40B4-BE49-F238E27FC236}">
                <a16:creationId xmlns:a16="http://schemas.microsoft.com/office/drawing/2014/main" id="{BB622A90-E395-521C-9660-8F209D29BC6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2/1/20XX</a:t>
            </a:r>
          </a:p>
        </p:txBody>
      </p:sp>
      <p:sp>
        <p:nvSpPr>
          <p:cNvPr id="5" name="Footer Placeholder 4">
            <a:extLst>
              <a:ext uri="{FF2B5EF4-FFF2-40B4-BE49-F238E27FC236}">
                <a16:creationId xmlns:a16="http://schemas.microsoft.com/office/drawing/2014/main" id="{547E9D87-C349-160B-E6A8-297F788FE5A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a:solidFill>
                  <a:schemeClr val="tx1">
                    <a:tint val="75000"/>
                  </a:schemeClr>
                </a:solidFill>
                <a:latin typeface="+mn-lt"/>
                <a:ea typeface="Source Sans Pro SemiBold" panose="020B0603030403020204" pitchFamily="34" charset="0"/>
                <a:cs typeface="+mn-cs"/>
              </a:rPr>
              <a:t>PRESENTATION TITLE</a:t>
            </a:r>
          </a:p>
        </p:txBody>
      </p:sp>
      <p:sp>
        <p:nvSpPr>
          <p:cNvPr id="6" name="Slide Number Placeholder 5">
            <a:extLst>
              <a:ext uri="{FF2B5EF4-FFF2-40B4-BE49-F238E27FC236}">
                <a16:creationId xmlns:a16="http://schemas.microsoft.com/office/drawing/2014/main" id="{32A02C4C-9050-40E9-7E9B-187990D9B7C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14</a:t>
            </a:fld>
            <a:endParaRPr lang="en-US"/>
          </a:p>
        </p:txBody>
      </p:sp>
    </p:spTree>
    <p:extLst>
      <p:ext uri="{BB962C8B-B14F-4D97-AF65-F5344CB8AC3E}">
        <p14:creationId xmlns:p14="http://schemas.microsoft.com/office/powerpoint/2010/main" val="160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791C-7056-2BEB-C7D1-C6910B3CC2F8}"/>
              </a:ext>
            </a:extLst>
          </p:cNvPr>
          <p:cNvSpPr>
            <a:spLocks noGrp="1"/>
          </p:cNvSpPr>
          <p:nvPr>
            <p:ph type="title"/>
          </p:nvPr>
        </p:nvSpPr>
        <p:spPr>
          <a:xfrm>
            <a:off x="2976055" y="633045"/>
            <a:ext cx="6614985" cy="887031"/>
          </a:xfrm>
        </p:spPr>
        <p:txBody>
          <a:bodyPr>
            <a:normAutofit/>
          </a:bodyPr>
          <a:lstStyle/>
          <a:p>
            <a:r>
              <a:rPr lang="en-US" dirty="0"/>
              <a:t>Video Input Results</a:t>
            </a:r>
          </a:p>
        </p:txBody>
      </p:sp>
      <p:sp>
        <p:nvSpPr>
          <p:cNvPr id="4" name="Date Placeholder 3">
            <a:extLst>
              <a:ext uri="{FF2B5EF4-FFF2-40B4-BE49-F238E27FC236}">
                <a16:creationId xmlns:a16="http://schemas.microsoft.com/office/drawing/2014/main" id="{4A0AFB57-3F64-EDBD-4515-38FC2F2AA363}"/>
              </a:ext>
            </a:extLst>
          </p:cNvPr>
          <p:cNvSpPr>
            <a:spLocks noGrp="1"/>
          </p:cNvSpPr>
          <p:nvPr>
            <p:ph type="dt" sz="half" idx="10"/>
          </p:nvPr>
        </p:nvSpPr>
        <p:spPr/>
        <p:txBody>
          <a:bodyPr/>
          <a:lstStyle/>
          <a:p>
            <a:r>
              <a:rPr lang="en-US" dirty="0"/>
              <a:t>11/29/2023</a:t>
            </a:r>
          </a:p>
        </p:txBody>
      </p:sp>
      <p:sp>
        <p:nvSpPr>
          <p:cNvPr id="5" name="Footer Placeholder 4">
            <a:extLst>
              <a:ext uri="{FF2B5EF4-FFF2-40B4-BE49-F238E27FC236}">
                <a16:creationId xmlns:a16="http://schemas.microsoft.com/office/drawing/2014/main" id="{DCCD755E-B13E-CC9A-DBCD-62031831778F}"/>
              </a:ext>
            </a:extLst>
          </p:cNvPr>
          <p:cNvSpPr>
            <a:spLocks noGrp="1"/>
          </p:cNvSpPr>
          <p:nvPr>
            <p:ph type="ftr" sz="quarter" idx="11"/>
          </p:nvPr>
        </p:nvSpPr>
        <p:spPr/>
        <p:txBody>
          <a:bodyPr/>
          <a:lstStyle/>
          <a:p>
            <a:r>
              <a:rPr lang="en-US" dirty="0"/>
              <a:t>VIDEO INPUT RESULTS</a:t>
            </a:r>
          </a:p>
        </p:txBody>
      </p:sp>
      <p:sp>
        <p:nvSpPr>
          <p:cNvPr id="6" name="Slide Number Placeholder 5">
            <a:extLst>
              <a:ext uri="{FF2B5EF4-FFF2-40B4-BE49-F238E27FC236}">
                <a16:creationId xmlns:a16="http://schemas.microsoft.com/office/drawing/2014/main" id="{DDAE506D-41BE-041A-DBB9-CD52E6A7440B}"/>
              </a:ext>
            </a:extLst>
          </p:cNvPr>
          <p:cNvSpPr>
            <a:spLocks noGrp="1"/>
          </p:cNvSpPr>
          <p:nvPr>
            <p:ph type="sldNum" sz="quarter" idx="12"/>
          </p:nvPr>
        </p:nvSpPr>
        <p:spPr/>
        <p:txBody>
          <a:bodyPr/>
          <a:lstStyle/>
          <a:p>
            <a:fld id="{5EA792F7-1D9E-4C7E-A103-E8EDFDC2691E}" type="slidenum">
              <a:rPr lang="en-US" smtClean="0">
                <a:solidFill>
                  <a:srgbClr val="898989"/>
                </a:solidFill>
              </a:rPr>
              <a:t>15</a:t>
            </a:fld>
            <a:endParaRPr lang="en-US" dirty="0">
              <a:solidFill>
                <a:srgbClr val="898989"/>
              </a:solidFill>
            </a:endParaRPr>
          </a:p>
        </p:txBody>
      </p:sp>
      <p:pic>
        <p:nvPicPr>
          <p:cNvPr id="7" name="Picture 6">
            <a:extLst>
              <a:ext uri="{FF2B5EF4-FFF2-40B4-BE49-F238E27FC236}">
                <a16:creationId xmlns:a16="http://schemas.microsoft.com/office/drawing/2014/main" id="{66D4705E-43DF-6293-96F4-4C4E186138F7}"/>
              </a:ext>
            </a:extLst>
          </p:cNvPr>
          <p:cNvPicPr>
            <a:picLocks noChangeAspect="1"/>
          </p:cNvPicPr>
          <p:nvPr/>
        </p:nvPicPr>
        <p:blipFill>
          <a:blip r:embed="rId2"/>
          <a:stretch>
            <a:fillRect/>
          </a:stretch>
        </p:blipFill>
        <p:spPr>
          <a:xfrm>
            <a:off x="1587260" y="1613140"/>
            <a:ext cx="8842075" cy="4477109"/>
          </a:xfrm>
          <a:prstGeom prst="rect">
            <a:avLst/>
          </a:prstGeom>
        </p:spPr>
      </p:pic>
    </p:spTree>
    <p:extLst>
      <p:ext uri="{BB962C8B-B14F-4D97-AF65-F5344CB8AC3E}">
        <p14:creationId xmlns:p14="http://schemas.microsoft.com/office/powerpoint/2010/main" val="234377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791C-7056-2BEB-C7D1-C6910B3CC2F8}"/>
              </a:ext>
            </a:extLst>
          </p:cNvPr>
          <p:cNvSpPr>
            <a:spLocks noGrp="1"/>
          </p:cNvSpPr>
          <p:nvPr>
            <p:ph type="title"/>
          </p:nvPr>
        </p:nvSpPr>
        <p:spPr>
          <a:xfrm>
            <a:off x="2976055" y="633045"/>
            <a:ext cx="6614985" cy="887031"/>
          </a:xfrm>
        </p:spPr>
        <p:txBody>
          <a:bodyPr>
            <a:normAutofit/>
          </a:bodyPr>
          <a:lstStyle/>
          <a:p>
            <a:r>
              <a:rPr lang="en-US" dirty="0"/>
              <a:t>Video Input Results</a:t>
            </a:r>
          </a:p>
        </p:txBody>
      </p:sp>
      <p:sp>
        <p:nvSpPr>
          <p:cNvPr id="4" name="Date Placeholder 3">
            <a:extLst>
              <a:ext uri="{FF2B5EF4-FFF2-40B4-BE49-F238E27FC236}">
                <a16:creationId xmlns:a16="http://schemas.microsoft.com/office/drawing/2014/main" id="{4A0AFB57-3F64-EDBD-4515-38FC2F2AA363}"/>
              </a:ext>
            </a:extLst>
          </p:cNvPr>
          <p:cNvSpPr>
            <a:spLocks noGrp="1"/>
          </p:cNvSpPr>
          <p:nvPr>
            <p:ph type="dt" sz="half" idx="10"/>
          </p:nvPr>
        </p:nvSpPr>
        <p:spPr/>
        <p:txBody>
          <a:bodyPr/>
          <a:lstStyle/>
          <a:p>
            <a:r>
              <a:rPr lang="en-US" dirty="0"/>
              <a:t>11/29/2023</a:t>
            </a:r>
          </a:p>
        </p:txBody>
      </p:sp>
      <p:sp>
        <p:nvSpPr>
          <p:cNvPr id="5" name="Footer Placeholder 4">
            <a:extLst>
              <a:ext uri="{FF2B5EF4-FFF2-40B4-BE49-F238E27FC236}">
                <a16:creationId xmlns:a16="http://schemas.microsoft.com/office/drawing/2014/main" id="{DCCD755E-B13E-CC9A-DBCD-62031831778F}"/>
              </a:ext>
            </a:extLst>
          </p:cNvPr>
          <p:cNvSpPr>
            <a:spLocks noGrp="1"/>
          </p:cNvSpPr>
          <p:nvPr>
            <p:ph type="ftr" sz="quarter" idx="11"/>
          </p:nvPr>
        </p:nvSpPr>
        <p:spPr/>
        <p:txBody>
          <a:bodyPr/>
          <a:lstStyle/>
          <a:p>
            <a:r>
              <a:rPr lang="en-US" dirty="0"/>
              <a:t>VIDEO INPUT RESULTS</a:t>
            </a:r>
          </a:p>
        </p:txBody>
      </p:sp>
      <p:sp>
        <p:nvSpPr>
          <p:cNvPr id="6" name="Slide Number Placeholder 5">
            <a:extLst>
              <a:ext uri="{FF2B5EF4-FFF2-40B4-BE49-F238E27FC236}">
                <a16:creationId xmlns:a16="http://schemas.microsoft.com/office/drawing/2014/main" id="{DDAE506D-41BE-041A-DBB9-CD52E6A7440B}"/>
              </a:ext>
            </a:extLst>
          </p:cNvPr>
          <p:cNvSpPr>
            <a:spLocks noGrp="1"/>
          </p:cNvSpPr>
          <p:nvPr>
            <p:ph type="sldNum" sz="quarter" idx="12"/>
          </p:nvPr>
        </p:nvSpPr>
        <p:spPr/>
        <p:txBody>
          <a:bodyPr/>
          <a:lstStyle/>
          <a:p>
            <a:fld id="{5EA792F7-1D9E-4C7E-A103-E8EDFDC2691E}" type="slidenum">
              <a:rPr lang="en-US" smtClean="0">
                <a:solidFill>
                  <a:srgbClr val="898989"/>
                </a:solidFill>
              </a:rPr>
              <a:t>16</a:t>
            </a:fld>
            <a:endParaRPr lang="en-US" dirty="0">
              <a:solidFill>
                <a:srgbClr val="898989"/>
              </a:solidFill>
            </a:endParaRPr>
          </a:p>
        </p:txBody>
      </p:sp>
      <p:pic>
        <p:nvPicPr>
          <p:cNvPr id="10" name="Picture 9">
            <a:extLst>
              <a:ext uri="{FF2B5EF4-FFF2-40B4-BE49-F238E27FC236}">
                <a16:creationId xmlns:a16="http://schemas.microsoft.com/office/drawing/2014/main" id="{1DB3D788-09D5-1809-EFB3-B3237242FDE2}"/>
              </a:ext>
            </a:extLst>
          </p:cNvPr>
          <p:cNvPicPr>
            <a:picLocks noChangeAspect="1"/>
          </p:cNvPicPr>
          <p:nvPr/>
        </p:nvPicPr>
        <p:blipFill>
          <a:blip r:embed="rId2"/>
          <a:stretch>
            <a:fillRect/>
          </a:stretch>
        </p:blipFill>
        <p:spPr>
          <a:xfrm>
            <a:off x="2326577" y="1943663"/>
            <a:ext cx="3484881" cy="4048430"/>
          </a:xfrm>
          <a:prstGeom prst="rect">
            <a:avLst/>
          </a:prstGeom>
        </p:spPr>
      </p:pic>
      <p:pic>
        <p:nvPicPr>
          <p:cNvPr id="12" name="Picture 11">
            <a:extLst>
              <a:ext uri="{FF2B5EF4-FFF2-40B4-BE49-F238E27FC236}">
                <a16:creationId xmlns:a16="http://schemas.microsoft.com/office/drawing/2014/main" id="{31CDC767-5A74-AB01-C8ED-DCE079718263}"/>
              </a:ext>
            </a:extLst>
          </p:cNvPr>
          <p:cNvPicPr>
            <a:picLocks noChangeAspect="1"/>
          </p:cNvPicPr>
          <p:nvPr/>
        </p:nvPicPr>
        <p:blipFill>
          <a:blip r:embed="rId3"/>
          <a:stretch>
            <a:fillRect/>
          </a:stretch>
        </p:blipFill>
        <p:spPr>
          <a:xfrm>
            <a:off x="5811458" y="1943662"/>
            <a:ext cx="3746994" cy="4048429"/>
          </a:xfrm>
          <a:prstGeom prst="rect">
            <a:avLst/>
          </a:prstGeom>
        </p:spPr>
      </p:pic>
    </p:spTree>
    <p:extLst>
      <p:ext uri="{BB962C8B-B14F-4D97-AF65-F5344CB8AC3E}">
        <p14:creationId xmlns:p14="http://schemas.microsoft.com/office/powerpoint/2010/main" val="78478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39" name="Freeform: Shape 138">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44" name="Oval 143">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45" name="Rectangle 14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234867" y="401247"/>
            <a:ext cx="5248219" cy="1154400"/>
          </a:xfrm>
        </p:spPr>
        <p:txBody>
          <a:bodyPr vert="horz" lIns="91440" tIns="45720" rIns="91440" bIns="45720" rtlCol="0" anchor="b">
            <a:normAutofit/>
          </a:bodyPr>
          <a:lstStyle/>
          <a:p>
            <a:r>
              <a:rPr lang="en-US" dirty="0"/>
              <a:t>References</a:t>
            </a:r>
          </a:p>
        </p:txBody>
      </p:sp>
      <p:grpSp>
        <p:nvGrpSpPr>
          <p:cNvPr id="146" name="Group 145">
            <a:extLst>
              <a:ext uri="{FF2B5EF4-FFF2-40B4-BE49-F238E27FC236}">
                <a16:creationId xmlns:a16="http://schemas.microsoft.com/office/drawing/2014/main" id="{698DC1B4-9C49-491A-B0C4-CF9ABED0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0" name="Freeform: Shape 119">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47" name="Freeform: Shape 14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15" name="Picture 14" descr="A white camera in a purple circle&#10;&#10;Description automatically generated">
            <a:extLst>
              <a:ext uri="{FF2B5EF4-FFF2-40B4-BE49-F238E27FC236}">
                <a16:creationId xmlns:a16="http://schemas.microsoft.com/office/drawing/2014/main" id="{ADD6B5AB-8CB5-AE75-B05E-D0ABF89527BF}"/>
              </a:ext>
            </a:extLst>
          </p:cNvPr>
          <p:cNvPicPr>
            <a:picLocks noChangeAspect="1"/>
          </p:cNvPicPr>
          <p:nvPr/>
        </p:nvPicPr>
        <p:blipFill rotWithShape="1">
          <a:blip r:embed="rId3">
            <a:extLst>
              <a:ext uri="{28A0092B-C50C-407E-A947-70E740481C1C}">
                <a14:useLocalDpi xmlns:a14="http://schemas.microsoft.com/office/drawing/2010/main" val="0"/>
              </a:ext>
            </a:extLst>
          </a:blip>
          <a:srcRect l="8530" r="11917" b="3"/>
          <a:stretch/>
        </p:blipFill>
        <p:spPr bwMode="auto">
          <a:xfrm>
            <a:off x="560685" y="401247"/>
            <a:ext cx="2674273" cy="2674273"/>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p:spPr>
      </p:pic>
      <p:grpSp>
        <p:nvGrpSpPr>
          <p:cNvPr id="148" name="Group 147">
            <a:extLst>
              <a:ext uri="{FF2B5EF4-FFF2-40B4-BE49-F238E27FC236}">
                <a16:creationId xmlns:a16="http://schemas.microsoft.com/office/drawing/2014/main" id="{E5C89038-920A-4C2C-96CF-80507027B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0064" y="2828266"/>
            <a:ext cx="805908" cy="805908"/>
            <a:chOff x="817371" y="4276255"/>
            <a:chExt cx="413564" cy="413564"/>
          </a:xfrm>
          <a:solidFill>
            <a:srgbClr val="FFFFFF"/>
          </a:solidFill>
        </p:grpSpPr>
        <p:sp>
          <p:nvSpPr>
            <p:cNvPr id="124" name="Graphic 212">
              <a:extLst>
                <a:ext uri="{FF2B5EF4-FFF2-40B4-BE49-F238E27FC236}">
                  <a16:creationId xmlns:a16="http://schemas.microsoft.com/office/drawing/2014/main" id="{8D8F13C5-4B99-432F-A339-372E57EB6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9" name="Graphic 212">
              <a:extLst>
                <a:ext uri="{FF2B5EF4-FFF2-40B4-BE49-F238E27FC236}">
                  <a16:creationId xmlns:a16="http://schemas.microsoft.com/office/drawing/2014/main" id="{413EEA21-9A3A-47C8-A94C-D6EFE2EF5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50" name="Group 149">
            <a:extLst>
              <a:ext uri="{FF2B5EF4-FFF2-40B4-BE49-F238E27FC236}">
                <a16:creationId xmlns:a16="http://schemas.microsoft.com/office/drawing/2014/main" id="{9A15111C-2752-4649-B55B-B93FF93F97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0064" y="2828266"/>
            <a:ext cx="805908" cy="805908"/>
            <a:chOff x="817371" y="4276255"/>
            <a:chExt cx="413564" cy="413564"/>
          </a:xfrm>
          <a:solidFill>
            <a:schemeClr val="accent1">
              <a:alpha val="20000"/>
            </a:schemeClr>
          </a:solidFill>
        </p:grpSpPr>
        <p:sp>
          <p:nvSpPr>
            <p:cNvPr id="128" name="Graphic 212">
              <a:extLst>
                <a:ext uri="{FF2B5EF4-FFF2-40B4-BE49-F238E27FC236}">
                  <a16:creationId xmlns:a16="http://schemas.microsoft.com/office/drawing/2014/main" id="{877E3FF1-E4B8-49CB-9DD6-7D2067808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1" name="Graphic 212">
              <a:extLst>
                <a:ext uri="{FF2B5EF4-FFF2-40B4-BE49-F238E27FC236}">
                  <a16:creationId xmlns:a16="http://schemas.microsoft.com/office/drawing/2014/main" id="{945D9A4A-CCDB-40CE-BD57-15BE15B87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6" name="Picture 5" descr="A white chat bubble with three dots&#10;&#10;Description automatically generated">
            <a:extLst>
              <a:ext uri="{FF2B5EF4-FFF2-40B4-BE49-F238E27FC236}">
                <a16:creationId xmlns:a16="http://schemas.microsoft.com/office/drawing/2014/main" id="{15907A68-7C1C-EDDA-78C6-8A82864F318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 b="5"/>
          <a:stretch/>
        </p:blipFill>
        <p:spPr bwMode="auto">
          <a:xfrm>
            <a:off x="1910464" y="2757486"/>
            <a:ext cx="2081331" cy="2081331"/>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p:spPr>
      </p:pic>
      <p:pic>
        <p:nvPicPr>
          <p:cNvPr id="5" name="Picture 4" descr="A white microphone in a purple circle&#10;&#10;Description automatically generated">
            <a:extLst>
              <a:ext uri="{FF2B5EF4-FFF2-40B4-BE49-F238E27FC236}">
                <a16:creationId xmlns:a16="http://schemas.microsoft.com/office/drawing/2014/main" id="{898FC4C3-437F-721D-EE62-0DA33BF7CD37}"/>
              </a:ext>
            </a:extLst>
          </p:cNvPr>
          <p:cNvPicPr>
            <a:picLocks noChangeAspect="1"/>
          </p:cNvPicPr>
          <p:nvPr/>
        </p:nvPicPr>
        <p:blipFill rotWithShape="1">
          <a:blip r:embed="rId5">
            <a:extLst>
              <a:ext uri="{28A0092B-C50C-407E-A947-70E740481C1C}">
                <a14:useLocalDpi xmlns:a14="http://schemas.microsoft.com/office/drawing/2010/main" val="0"/>
              </a:ext>
            </a:extLst>
          </a:blip>
          <a:srcRect t="701" r="-3" b="3644"/>
          <a:stretch/>
        </p:blipFill>
        <p:spPr bwMode="auto">
          <a:xfrm>
            <a:off x="3148191" y="1454205"/>
            <a:ext cx="1586721" cy="1586721"/>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p:spPr>
      </p:pic>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4904042" y="1820369"/>
            <a:ext cx="6547999" cy="4351338"/>
          </a:xfrm>
        </p:spPr>
        <p:txBody>
          <a:bodyPr vert="horz" lIns="91440" tIns="45720" rIns="91440" bIns="45720" rtlCol="0">
            <a:normAutofit fontScale="85000" lnSpcReduction="10000"/>
          </a:bodyPr>
          <a:lstStyle/>
          <a:p>
            <a:pPr marL="285750" indent="-285750">
              <a:lnSpc>
                <a:spcPct val="90000"/>
              </a:lnSpc>
              <a:buFont typeface="Arial" panose="020B0604020202020204" pitchFamily="34" charset="0"/>
              <a:buChar char="•"/>
            </a:pPr>
            <a:r>
              <a:rPr lang="en-US" dirty="0"/>
              <a:t>B.Kratzwalda, </a:t>
            </a:r>
            <a:r>
              <a:rPr lang="en-US" dirty="0" err="1"/>
              <a:t>S.Ilie</a:t>
            </a:r>
            <a:r>
              <a:rPr lang="en-US" dirty="0"/>
              <a:t>´, </a:t>
            </a:r>
            <a:r>
              <a:rPr lang="en-US" dirty="0" err="1"/>
              <a:t>M.Kraus</a:t>
            </a:r>
            <a:r>
              <a:rPr lang="en-US" dirty="0"/>
              <a:t>, </a:t>
            </a:r>
            <a:r>
              <a:rPr lang="en-US" dirty="0" err="1"/>
              <a:t>S.Feuerriegel</a:t>
            </a:r>
            <a:r>
              <a:rPr lang="en-US" dirty="0"/>
              <a:t>, </a:t>
            </a:r>
            <a:r>
              <a:rPr lang="en-US" dirty="0" err="1"/>
              <a:t>H.Prendinger</a:t>
            </a:r>
            <a:r>
              <a:rPr lang="en-US" dirty="0"/>
              <a:t>. Deep learning for affective computing: text-based emotion recognition in decision support, Sep. 2018. https://arxiv.org/pdf/1803.06397.pdf </a:t>
            </a:r>
          </a:p>
          <a:p>
            <a:pPr marL="285750" indent="-285750">
              <a:lnSpc>
                <a:spcPct val="90000"/>
              </a:lnSpc>
              <a:buFont typeface="Arial" panose="020B0604020202020204" pitchFamily="34" charset="0"/>
              <a:buChar char="•"/>
            </a:pPr>
            <a:r>
              <a:rPr lang="en-US" dirty="0" err="1"/>
              <a:t>N.Majumder</a:t>
            </a:r>
            <a:r>
              <a:rPr lang="en-US" dirty="0"/>
              <a:t>, </a:t>
            </a:r>
            <a:r>
              <a:rPr lang="en-US" dirty="0" err="1"/>
              <a:t>S.Poria</a:t>
            </a:r>
            <a:r>
              <a:rPr lang="en-US" dirty="0"/>
              <a:t>, </a:t>
            </a:r>
            <a:r>
              <a:rPr lang="en-US" dirty="0" err="1"/>
              <a:t>A.Gelbukh</a:t>
            </a:r>
            <a:r>
              <a:rPr lang="en-US" dirty="0"/>
              <a:t>, </a:t>
            </a:r>
            <a:r>
              <a:rPr lang="en-US" dirty="0" err="1"/>
              <a:t>E.Cambria</a:t>
            </a:r>
            <a:r>
              <a:rPr lang="en-US" dirty="0"/>
              <a:t>. Deep Learning-Based Document Modeling for Personality Detection from Text, 2107. </a:t>
            </a:r>
            <a:r>
              <a:rPr lang="en-US" dirty="0">
                <a:hlinkClick r:id="rId6"/>
              </a:rPr>
              <a:t>http://sentic.net/deep-learning-based-personality-detection.pdf</a:t>
            </a:r>
            <a:endParaRPr lang="en-US" dirty="0"/>
          </a:p>
          <a:p>
            <a:pPr marL="285750" indent="-285750">
              <a:lnSpc>
                <a:spcPct val="90000"/>
              </a:lnSpc>
              <a:buFont typeface="Arial" panose="020B0604020202020204" pitchFamily="34" charset="0"/>
              <a:buChar char="•"/>
            </a:pPr>
            <a:r>
              <a:rPr lang="en-US" dirty="0"/>
              <a:t>The Ryerson Audio-Visual Database of Emotional Speech and Song (RAVDESS), </a:t>
            </a:r>
            <a:r>
              <a:rPr lang="en-US" dirty="0">
                <a:hlinkClick r:id="rId7"/>
              </a:rPr>
              <a:t>https://zenodo.org/record/1188976/?f=3.XAcEs5NKhQK</a:t>
            </a:r>
            <a:endParaRPr lang="en-US" dirty="0"/>
          </a:p>
          <a:p>
            <a:pPr marL="285750" indent="-285750">
              <a:lnSpc>
                <a:spcPct val="90000"/>
              </a:lnSpc>
              <a:buFont typeface="Arial" panose="020B0604020202020204" pitchFamily="34" charset="0"/>
              <a:buChar char="•"/>
            </a:pPr>
            <a:r>
              <a:rPr lang="en-US" dirty="0" err="1"/>
              <a:t>B.Basharirad</a:t>
            </a:r>
            <a:r>
              <a:rPr lang="en-US" dirty="0"/>
              <a:t>, and </a:t>
            </a:r>
            <a:r>
              <a:rPr lang="en-US" dirty="0" err="1"/>
              <a:t>M.Moradhaseli</a:t>
            </a:r>
            <a:r>
              <a:rPr lang="en-US" dirty="0"/>
              <a:t>. Speech emotion recognition methods: A literature review. AIP Conference Proceedings 2017. </a:t>
            </a:r>
            <a:r>
              <a:rPr lang="en-US" dirty="0">
                <a:hlinkClick r:id="rId8"/>
              </a:rPr>
              <a:t>https://aip.scitation.org/doi/pdf/10.1063/1.5005438</a:t>
            </a:r>
            <a:endParaRPr lang="en-US" dirty="0"/>
          </a:p>
          <a:p>
            <a:pPr marL="285750" indent="-285750">
              <a:lnSpc>
                <a:spcPct val="90000"/>
              </a:lnSpc>
              <a:buFont typeface="Arial" panose="020B0604020202020204" pitchFamily="34" charset="0"/>
              <a:buChar char="•"/>
            </a:pPr>
            <a:r>
              <a:rPr lang="en-US" dirty="0" err="1"/>
              <a:t>L.Chen</a:t>
            </a:r>
            <a:r>
              <a:rPr lang="en-US" dirty="0"/>
              <a:t>, </a:t>
            </a:r>
            <a:r>
              <a:rPr lang="en-US" dirty="0" err="1"/>
              <a:t>M.Mao</a:t>
            </a:r>
            <a:r>
              <a:rPr lang="en-US" dirty="0"/>
              <a:t>, </a:t>
            </a:r>
            <a:r>
              <a:rPr lang="en-US" dirty="0" err="1"/>
              <a:t>Y.Xue</a:t>
            </a:r>
            <a:r>
              <a:rPr lang="en-US" dirty="0"/>
              <a:t> and </a:t>
            </a:r>
            <a:r>
              <a:rPr lang="en-US" dirty="0" err="1"/>
              <a:t>L.L.Cheng</a:t>
            </a:r>
            <a:r>
              <a:rPr lang="en-US" dirty="0"/>
              <a:t>. Speech emotion recognition: Features and classification models. Digit. Signal Process, vol 22 Dec. 2012.</a:t>
            </a:r>
          </a:p>
          <a:p>
            <a:pPr marL="285750" indent="-285750">
              <a:lnSpc>
                <a:spcPct val="90000"/>
              </a:lnSpc>
              <a:buFont typeface="Arial" panose="020B0604020202020204" pitchFamily="34" charset="0"/>
              <a:buChar char="•"/>
            </a:pPr>
            <a:r>
              <a:rPr lang="en-US" dirty="0" err="1"/>
              <a:t>T.Vogt</a:t>
            </a:r>
            <a:r>
              <a:rPr lang="en-US" dirty="0"/>
              <a:t>, </a:t>
            </a:r>
            <a:r>
              <a:rPr lang="en-US" dirty="0" err="1"/>
              <a:t>E.Andre</a:t>
            </a:r>
            <a:r>
              <a:rPr lang="en-US" dirty="0"/>
              <a:t>´ and </a:t>
            </a:r>
            <a:r>
              <a:rPr lang="en-US" dirty="0" err="1"/>
              <a:t>J.Wagner</a:t>
            </a:r>
            <a:r>
              <a:rPr lang="en-US" dirty="0"/>
              <a:t>. Automatic Recognition of Emotions from Speech: A Review of the Literature and Recommendations for Practical </a:t>
            </a:r>
            <a:r>
              <a:rPr lang="en-US" dirty="0" err="1"/>
              <a:t>Realisation</a:t>
            </a:r>
            <a:r>
              <a:rPr lang="en-US" dirty="0"/>
              <a:t>. Affect and Emotion in Human-Computer Interaction, 2008. </a:t>
            </a:r>
          </a:p>
          <a:p>
            <a:pPr marL="285750" indent="-285750">
              <a:lnSpc>
                <a:spcPct val="90000"/>
              </a:lnSpc>
              <a:buFont typeface="Arial" panose="020B0604020202020204" pitchFamily="34" charset="0"/>
              <a:buChar char="•"/>
            </a:pPr>
            <a:r>
              <a:rPr lang="en-US" dirty="0" err="1"/>
              <a:t>T.Vogt</a:t>
            </a:r>
            <a:r>
              <a:rPr lang="en-US" dirty="0"/>
              <a:t> and </a:t>
            </a:r>
            <a:r>
              <a:rPr lang="en-US" dirty="0" err="1"/>
              <a:t>E.Andre</a:t>
            </a:r>
            <a:r>
              <a:rPr lang="en-US" dirty="0"/>
              <a:t>´. Improving Automatic Emotion Recognition from Speech via Gender Differentiation. Language Resources and Evaluation Conference, 2006. </a:t>
            </a:r>
          </a:p>
        </p:txBody>
      </p:sp>
      <p:sp>
        <p:nvSpPr>
          <p:cNvPr id="32" name="Date Placeholder 31">
            <a:extLst>
              <a:ext uri="{FF2B5EF4-FFF2-40B4-BE49-F238E27FC236}">
                <a16:creationId xmlns:a16="http://schemas.microsoft.com/office/drawing/2014/main" id="{1B8D4407-18D1-4FB3-B14F-9AC6899C01CC}"/>
              </a:ext>
            </a:extLst>
          </p:cNvPr>
          <p:cNvSpPr>
            <a:spLocks noGrp="1"/>
          </p:cNvSpPr>
          <p:nvPr>
            <p:ph type="dt" sz="half" idx="10"/>
          </p:nvPr>
        </p:nvSpPr>
        <p:spPr>
          <a:xfrm>
            <a:off x="838200" y="6356350"/>
            <a:ext cx="1549400" cy="365125"/>
          </a:xfrm>
        </p:spPr>
        <p:txBody>
          <a:bodyPr vert="horz" lIns="91440" tIns="45720" rIns="91440" bIns="45720" rtlCol="0" anchor="ctr">
            <a:normAutofit/>
          </a:bodyPr>
          <a:lstStyle/>
          <a:p>
            <a:pPr>
              <a:spcAft>
                <a:spcPts val="600"/>
              </a:spcAft>
            </a:pPr>
            <a:r>
              <a:rPr lang="en-US" dirty="0"/>
              <a:t>11/29/2023</a:t>
            </a:r>
          </a:p>
        </p:txBody>
      </p:sp>
      <p:sp>
        <p:nvSpPr>
          <p:cNvPr id="12" name="Footer Placeholder 11">
            <a:extLst>
              <a:ext uri="{FF2B5EF4-FFF2-40B4-BE49-F238E27FC236}">
                <a16:creationId xmlns:a16="http://schemas.microsoft.com/office/drawing/2014/main" id="{BD411EB8-9DA8-4CBF-AD9D-D7477785A64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dirty="0">
                <a:solidFill>
                  <a:schemeClr val="tx1">
                    <a:tint val="75000"/>
                  </a:schemeClr>
                </a:solidFill>
                <a:latin typeface="+mn-lt"/>
                <a:ea typeface="Source Sans Pro SemiBold" panose="020B0603030403020204" pitchFamily="34" charset="0"/>
                <a:cs typeface="+mn-cs"/>
              </a:rPr>
              <a:t>REFERENCES</a:t>
            </a:r>
          </a:p>
        </p:txBody>
      </p:sp>
      <p:grpSp>
        <p:nvGrpSpPr>
          <p:cNvPr id="15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53" name="Freeform: Shape 15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17</a:t>
            </a:fld>
            <a:endParaRPr lang="en-US"/>
          </a:p>
        </p:txBody>
      </p:sp>
    </p:spTree>
    <p:extLst>
      <p:ext uri="{BB962C8B-B14F-4D97-AF65-F5344CB8AC3E}">
        <p14:creationId xmlns:p14="http://schemas.microsoft.com/office/powerpoint/2010/main" val="42780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Responsibilities</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pPr marL="342900" indent="-342900">
              <a:buFont typeface="Arial" panose="020B0604020202020204" pitchFamily="34" charset="0"/>
              <a:buChar char="•"/>
            </a:pPr>
            <a:r>
              <a:rPr lang="en-US" b="0" i="0" dirty="0">
                <a:effectLst/>
              </a:rPr>
              <a:t>Implement algorithms for combining information from text, sound, and video.</a:t>
            </a:r>
          </a:p>
          <a:p>
            <a:pPr marL="342900" indent="-342900">
              <a:buFont typeface="Arial" panose="020B0604020202020204" pitchFamily="34" charset="0"/>
              <a:buChar char="•"/>
            </a:pPr>
            <a:r>
              <a:rPr lang="en-US" b="0" i="0" dirty="0">
                <a:effectLst/>
              </a:rPr>
              <a:t>Integrate the developed Deep learning models into the application.</a:t>
            </a:r>
          </a:p>
          <a:p>
            <a:pPr marL="342900" indent="-342900">
              <a:buFont typeface="Arial" panose="020B0604020202020204" pitchFamily="34" charset="0"/>
              <a:buChar char="•"/>
            </a:pPr>
            <a:r>
              <a:rPr lang="en-US" b="0" i="0" dirty="0">
                <a:effectLst/>
              </a:rPr>
              <a:t>Document findings for the project report</a:t>
            </a:r>
            <a:endParaRPr lang="en-US" dirty="0"/>
          </a:p>
          <a:p>
            <a:pPr marL="342900" indent="-342900">
              <a:buFont typeface="Arial" panose="020B0604020202020204" pitchFamily="34" charset="0"/>
              <a:buChar char="•"/>
            </a:pPr>
            <a:r>
              <a:rPr lang="en-US" b="0" i="0" dirty="0">
                <a:effectLst/>
              </a:rPr>
              <a:t>Prepare a comprehensive project report.</a:t>
            </a:r>
          </a:p>
          <a:p>
            <a:pPr marL="342900" indent="-342900">
              <a:buFont typeface="Arial" panose="020B0604020202020204" pitchFamily="34" charset="0"/>
              <a:buChar char="•"/>
            </a:pPr>
            <a:endParaRPr lang="en-US" dirty="0"/>
          </a:p>
        </p:txBody>
      </p:sp>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dirty="0"/>
              <a:t>11/29/2023</a:t>
            </a:r>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EMOSENSE</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2</a:t>
            </a:fld>
            <a:endParaRPr lang="en-US" dirty="0"/>
          </a:p>
        </p:txBody>
      </p:sp>
      <p:pic>
        <p:nvPicPr>
          <p:cNvPr id="5" name="Picture 4">
            <a:extLst>
              <a:ext uri="{FF2B5EF4-FFF2-40B4-BE49-F238E27FC236}">
                <a16:creationId xmlns:a16="http://schemas.microsoft.com/office/drawing/2014/main" id="{B8637F28-93AA-230B-D5F9-246CCC3EE12F}"/>
              </a:ext>
            </a:extLst>
          </p:cNvPr>
          <p:cNvPicPr>
            <a:picLocks noChangeAspect="1"/>
          </p:cNvPicPr>
          <p:nvPr/>
        </p:nvPicPr>
        <p:blipFill>
          <a:blip r:embed="rId2"/>
          <a:stretch>
            <a:fillRect/>
          </a:stretch>
        </p:blipFill>
        <p:spPr>
          <a:xfrm>
            <a:off x="7111262" y="1793812"/>
            <a:ext cx="3858677" cy="3180373"/>
          </a:xfrm>
          <a:prstGeom prst="rect">
            <a:avLst/>
          </a:prstGeom>
        </p:spPr>
      </p:pic>
    </p:spTree>
    <p:extLst>
      <p:ext uri="{BB962C8B-B14F-4D97-AF65-F5344CB8AC3E}">
        <p14:creationId xmlns:p14="http://schemas.microsoft.com/office/powerpoint/2010/main" val="15129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1" name="Rectangle 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dirty="0"/>
              <a:t>Motivation</a:t>
            </a:r>
          </a:p>
        </p:txBody>
      </p:sp>
      <p:sp>
        <p:nvSpPr>
          <p:cNvPr id="35" name="Freeform: Shape 3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1362667" y="2081146"/>
            <a:ext cx="5637375" cy="4044463"/>
          </a:xfrm>
        </p:spPr>
        <p:txBody>
          <a:bodyPr vert="horz" lIns="91440" tIns="45720" rIns="91440" bIns="45720" rtlCol="0">
            <a:normAutofit/>
          </a:bodyPr>
          <a:lstStyle/>
          <a:p>
            <a:r>
              <a:rPr lang="en-US" sz="2000" b="0" i="0" dirty="0">
                <a:effectLst/>
              </a:rPr>
              <a:t>The motivation behind our project lies in addressing this gap by introducing a cutting-edge platform that harnesses the power of multimodal emotion recognition. Create a system that allows users to interact with technology in a more natural and intuitive way by combining facial expressions, spoken commands, and written text.</a:t>
            </a:r>
            <a:endParaRPr lang="en-US" sz="2000" dirty="0"/>
          </a:p>
        </p:txBody>
      </p:sp>
      <p:sp>
        <p:nvSpPr>
          <p:cNvPr id="39" name="Freeform: Shape 38">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1" name="Freeform: Shape 40">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Placeholder 5">
            <a:extLst>
              <a:ext uri="{FF2B5EF4-FFF2-40B4-BE49-F238E27FC236}">
                <a16:creationId xmlns:a16="http://schemas.microsoft.com/office/drawing/2014/main" id="{A54DA71C-5AA9-836E-E221-ABDEB8C0B414}"/>
              </a:ext>
            </a:extLst>
          </p:cNvPr>
          <p:cNvPicPr>
            <a:picLocks noGrp="1" noChangeAspect="1"/>
          </p:cNvPicPr>
          <p:nvPr>
            <p:ph type="pic" sz="quarter" idx="13"/>
          </p:nvPr>
        </p:nvPicPr>
        <p:blipFill rotWithShape="1">
          <a:blip r:embed="rId3"/>
          <a:srcRect l="14184" r="5066"/>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
        <p:nvSpPr>
          <p:cNvPr id="17" name="Date Placeholder 16">
            <a:extLst>
              <a:ext uri="{FF2B5EF4-FFF2-40B4-BE49-F238E27FC236}">
                <a16:creationId xmlns:a16="http://schemas.microsoft.com/office/drawing/2014/main" id="{3CF815B4-0095-42CB-A0D5-65691D92FE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11/29/2023</a:t>
            </a:r>
          </a:p>
        </p:txBody>
      </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dirty="0">
                <a:solidFill>
                  <a:schemeClr val="tx1">
                    <a:tint val="75000"/>
                  </a:schemeClr>
                </a:solidFill>
                <a:latin typeface="+mn-lt"/>
                <a:ea typeface="Source Sans Pro SemiBold" panose="020B0603030403020204" pitchFamily="34" charset="0"/>
                <a:cs typeface="+mn-cs"/>
              </a:rPr>
              <a:t>EMOSENSE</a:t>
            </a:r>
          </a:p>
        </p:txBody>
      </p:sp>
      <p:grpSp>
        <p:nvGrpSpPr>
          <p:cNvPr id="45"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6" name="Freeform: Shape 4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a:solidFill>
                  <a:srgbClr val="898989"/>
                </a:solidFill>
              </a:rPr>
              <a:pPr>
                <a:spcAft>
                  <a:spcPts val="600"/>
                </a:spcAft>
              </a:pPr>
              <a:t>3</a:t>
            </a:fld>
            <a:endParaRPr lang="en-US">
              <a:solidFill>
                <a:srgbClr val="898989"/>
              </a:solidFill>
            </a:endParaRPr>
          </a:p>
        </p:txBody>
      </p:sp>
    </p:spTree>
    <p:extLst>
      <p:ext uri="{BB962C8B-B14F-4D97-AF65-F5344CB8AC3E}">
        <p14:creationId xmlns:p14="http://schemas.microsoft.com/office/powerpoint/2010/main" val="2144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1" name="Rectangle 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dirty="0"/>
              <a:t>Objective</a:t>
            </a:r>
          </a:p>
        </p:txBody>
      </p:sp>
      <p:sp>
        <p:nvSpPr>
          <p:cNvPr id="35" name="Freeform: Shape 3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1493520" y="2125737"/>
            <a:ext cx="5352158" cy="3816763"/>
          </a:xfrm>
        </p:spPr>
        <p:txBody>
          <a:bodyPr vert="horz" lIns="91440" tIns="45720" rIns="91440" bIns="45720" rtlCol="0">
            <a:normAutofit fontScale="92500"/>
          </a:bodyPr>
          <a:lstStyle/>
          <a:p>
            <a:r>
              <a:rPr lang="en-US" sz="2400" dirty="0"/>
              <a:t>Multimodal Emotion Recognition is a relatively new discipline that aims to include text inputs, as well as sound and video. This field has been rising with the development of social networks that gave researchers access to a vast amount of data. Recent studies have been exploring potential metrics to measure the coherence between emotions from the different channels. We are going to explore several categorical targets depending on the input considered.</a:t>
            </a:r>
          </a:p>
        </p:txBody>
      </p:sp>
      <p:sp>
        <p:nvSpPr>
          <p:cNvPr id="39" name="Freeform: Shape 38">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1" name="Freeform: Shape 40">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Placeholder 5">
            <a:extLst>
              <a:ext uri="{FF2B5EF4-FFF2-40B4-BE49-F238E27FC236}">
                <a16:creationId xmlns:a16="http://schemas.microsoft.com/office/drawing/2014/main" id="{A54DA71C-5AA9-836E-E221-ABDEB8C0B414}"/>
              </a:ext>
            </a:extLst>
          </p:cNvPr>
          <p:cNvPicPr>
            <a:picLocks noGrp="1" noChangeAspect="1"/>
          </p:cNvPicPr>
          <p:nvPr>
            <p:ph type="pic" sz="quarter" idx="13"/>
          </p:nvPr>
        </p:nvPicPr>
        <p:blipFill rotWithShape="1">
          <a:blip r:embed="rId3"/>
          <a:srcRect l="14184" r="5066"/>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
        <p:nvSpPr>
          <p:cNvPr id="17" name="Date Placeholder 16">
            <a:extLst>
              <a:ext uri="{FF2B5EF4-FFF2-40B4-BE49-F238E27FC236}">
                <a16:creationId xmlns:a16="http://schemas.microsoft.com/office/drawing/2014/main" id="{3CF815B4-0095-42CB-A0D5-65691D92FE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11/29/2023</a:t>
            </a:r>
          </a:p>
        </p:txBody>
      </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dirty="0">
                <a:solidFill>
                  <a:schemeClr val="tx1">
                    <a:tint val="75000"/>
                  </a:schemeClr>
                </a:solidFill>
                <a:latin typeface="+mn-lt"/>
                <a:ea typeface="Source Sans Pro SemiBold" panose="020B0603030403020204" pitchFamily="34" charset="0"/>
                <a:cs typeface="+mn-cs"/>
              </a:rPr>
              <a:t>EMOSENSE</a:t>
            </a:r>
          </a:p>
        </p:txBody>
      </p:sp>
      <p:grpSp>
        <p:nvGrpSpPr>
          <p:cNvPr id="45"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6" name="Freeform: Shape 4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298202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0B96E2-62B4-509E-3641-A38032DCDE2C}"/>
              </a:ext>
            </a:extLst>
          </p:cNvPr>
          <p:cNvSpPr>
            <a:spLocks noGrp="1"/>
          </p:cNvSpPr>
          <p:nvPr>
            <p:ph type="title"/>
          </p:nvPr>
        </p:nvSpPr>
        <p:spPr/>
        <p:txBody>
          <a:bodyPr>
            <a:normAutofit/>
          </a:bodyPr>
          <a:lstStyle/>
          <a:p>
            <a:r>
              <a:rPr lang="en-US" dirty="0">
                <a:latin typeface="+mn-lt"/>
              </a:rPr>
              <a:t>Related work</a:t>
            </a:r>
          </a:p>
        </p:txBody>
      </p:sp>
      <p:sp>
        <p:nvSpPr>
          <p:cNvPr id="6" name="Date Placeholder 5">
            <a:extLst>
              <a:ext uri="{FF2B5EF4-FFF2-40B4-BE49-F238E27FC236}">
                <a16:creationId xmlns:a16="http://schemas.microsoft.com/office/drawing/2014/main" id="{FF2813E3-D4F1-DE93-ADB6-7577A634BD11}"/>
              </a:ext>
            </a:extLst>
          </p:cNvPr>
          <p:cNvSpPr>
            <a:spLocks noGrp="1"/>
          </p:cNvSpPr>
          <p:nvPr>
            <p:ph type="dt" sz="half" idx="10"/>
          </p:nvPr>
        </p:nvSpPr>
        <p:spPr/>
        <p:txBody>
          <a:bodyPr/>
          <a:lstStyle/>
          <a:p>
            <a:r>
              <a:rPr lang="en-US"/>
              <a:t>2/1/20XX</a:t>
            </a:r>
            <a:endParaRPr lang="en-US" dirty="0"/>
          </a:p>
        </p:txBody>
      </p:sp>
      <p:sp>
        <p:nvSpPr>
          <p:cNvPr id="7" name="Footer Placeholder 6">
            <a:extLst>
              <a:ext uri="{FF2B5EF4-FFF2-40B4-BE49-F238E27FC236}">
                <a16:creationId xmlns:a16="http://schemas.microsoft.com/office/drawing/2014/main" id="{10C3A19D-45C5-7749-C563-4EFBE4C8761A}"/>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E916A061-1A56-1B55-3512-1E2AFA14E848}"/>
              </a:ext>
            </a:extLst>
          </p:cNvPr>
          <p:cNvSpPr>
            <a:spLocks noGrp="1"/>
          </p:cNvSpPr>
          <p:nvPr>
            <p:ph type="sldNum" sz="quarter" idx="12"/>
          </p:nvPr>
        </p:nvSpPr>
        <p:spPr/>
        <p:txBody>
          <a:bodyPr/>
          <a:lstStyle/>
          <a:p>
            <a:fld id="{5EA792F7-1D9E-4C7E-A103-E8EDFDC2691E}" type="slidenum">
              <a:rPr lang="en-US" smtClean="0"/>
              <a:pPr/>
              <a:t>5</a:t>
            </a:fld>
            <a:endParaRPr lang="en-US" dirty="0">
              <a:solidFill>
                <a:schemeClr val="tx1"/>
              </a:solidFill>
            </a:endParaRPr>
          </a:p>
        </p:txBody>
      </p:sp>
      <p:sp>
        <p:nvSpPr>
          <p:cNvPr id="12" name="TextBox 11">
            <a:extLst>
              <a:ext uri="{FF2B5EF4-FFF2-40B4-BE49-F238E27FC236}">
                <a16:creationId xmlns:a16="http://schemas.microsoft.com/office/drawing/2014/main" id="{8491CB44-D1BF-C87D-E072-D1A7678A8AE5}"/>
              </a:ext>
            </a:extLst>
          </p:cNvPr>
          <p:cNvSpPr txBox="1"/>
          <p:nvPr/>
        </p:nvSpPr>
        <p:spPr>
          <a:xfrm flipH="1">
            <a:off x="769188" y="2136338"/>
            <a:ext cx="10515599" cy="2585323"/>
          </a:xfrm>
          <a:prstGeom prst="rect">
            <a:avLst/>
          </a:prstGeom>
          <a:noFill/>
        </p:spPr>
        <p:txBody>
          <a:bodyPr wrap="square" rtlCol="0">
            <a:spAutoFit/>
          </a:bodyPr>
          <a:lstStyle/>
          <a:p>
            <a:r>
              <a:rPr lang="en-US" dirty="0"/>
              <a:t>Personality detection from Text:</a:t>
            </a:r>
          </a:p>
          <a:p>
            <a:endParaRPr lang="en-US" dirty="0"/>
          </a:p>
          <a:p>
            <a:r>
              <a:rPr lang="en-US" dirty="0"/>
              <a:t>Some earlier work on automated personality detection from plain text was done by James Pennebaker and Laura King,4who compiled the essay dataset  For this, they collected stream-of-consciousness essays written by volunteers in a controlled environment and then asked the authors of the essays to define their own Big Five personality traits. They used Linguistic Inquiry and Word Count (LIWC) features to determine correlation between the essay and personality.</a:t>
            </a:r>
          </a:p>
          <a:p>
            <a:endParaRPr lang="en-US" dirty="0"/>
          </a:p>
          <a:p>
            <a:endParaRPr lang="en-US" dirty="0"/>
          </a:p>
        </p:txBody>
      </p:sp>
    </p:spTree>
    <p:extLst>
      <p:ext uri="{BB962C8B-B14F-4D97-AF65-F5344CB8AC3E}">
        <p14:creationId xmlns:p14="http://schemas.microsoft.com/office/powerpoint/2010/main" val="97024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0B96E2-62B4-509E-3641-A38032DCDE2C}"/>
              </a:ext>
            </a:extLst>
          </p:cNvPr>
          <p:cNvSpPr>
            <a:spLocks noGrp="1"/>
          </p:cNvSpPr>
          <p:nvPr>
            <p:ph type="title"/>
          </p:nvPr>
        </p:nvSpPr>
        <p:spPr/>
        <p:txBody>
          <a:bodyPr>
            <a:normAutofit/>
          </a:bodyPr>
          <a:lstStyle/>
          <a:p>
            <a:r>
              <a:rPr lang="en-US" dirty="0">
                <a:latin typeface="+mn-lt"/>
              </a:rPr>
              <a:t>Related work</a:t>
            </a:r>
          </a:p>
        </p:txBody>
      </p:sp>
      <p:sp>
        <p:nvSpPr>
          <p:cNvPr id="6" name="Date Placeholder 5">
            <a:extLst>
              <a:ext uri="{FF2B5EF4-FFF2-40B4-BE49-F238E27FC236}">
                <a16:creationId xmlns:a16="http://schemas.microsoft.com/office/drawing/2014/main" id="{FF2813E3-D4F1-DE93-ADB6-7577A634BD11}"/>
              </a:ext>
            </a:extLst>
          </p:cNvPr>
          <p:cNvSpPr>
            <a:spLocks noGrp="1"/>
          </p:cNvSpPr>
          <p:nvPr>
            <p:ph type="dt" sz="half" idx="10"/>
          </p:nvPr>
        </p:nvSpPr>
        <p:spPr/>
        <p:txBody>
          <a:bodyPr/>
          <a:lstStyle/>
          <a:p>
            <a:r>
              <a:rPr lang="en-US"/>
              <a:t>2/1/20XX</a:t>
            </a:r>
            <a:endParaRPr lang="en-US" dirty="0"/>
          </a:p>
        </p:txBody>
      </p:sp>
      <p:sp>
        <p:nvSpPr>
          <p:cNvPr id="7" name="Footer Placeholder 6">
            <a:extLst>
              <a:ext uri="{FF2B5EF4-FFF2-40B4-BE49-F238E27FC236}">
                <a16:creationId xmlns:a16="http://schemas.microsoft.com/office/drawing/2014/main" id="{10C3A19D-45C5-7749-C563-4EFBE4C8761A}"/>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E916A061-1A56-1B55-3512-1E2AFA14E848}"/>
              </a:ext>
            </a:extLst>
          </p:cNvPr>
          <p:cNvSpPr>
            <a:spLocks noGrp="1"/>
          </p:cNvSpPr>
          <p:nvPr>
            <p:ph type="sldNum" sz="quarter" idx="12"/>
          </p:nvPr>
        </p:nvSpPr>
        <p:spPr/>
        <p:txBody>
          <a:bodyPr/>
          <a:lstStyle/>
          <a:p>
            <a:fld id="{5EA792F7-1D9E-4C7E-A103-E8EDFDC2691E}" type="slidenum">
              <a:rPr lang="en-US" smtClean="0"/>
              <a:pPr/>
              <a:t>6</a:t>
            </a:fld>
            <a:endParaRPr lang="en-US" dirty="0">
              <a:solidFill>
                <a:schemeClr val="tx1"/>
              </a:solidFill>
            </a:endParaRPr>
          </a:p>
        </p:txBody>
      </p:sp>
      <p:sp>
        <p:nvSpPr>
          <p:cNvPr id="12" name="TextBox 11">
            <a:extLst>
              <a:ext uri="{FF2B5EF4-FFF2-40B4-BE49-F238E27FC236}">
                <a16:creationId xmlns:a16="http://schemas.microsoft.com/office/drawing/2014/main" id="{8491CB44-D1BF-C87D-E072-D1A7678A8AE5}"/>
              </a:ext>
            </a:extLst>
          </p:cNvPr>
          <p:cNvSpPr txBox="1"/>
          <p:nvPr/>
        </p:nvSpPr>
        <p:spPr>
          <a:xfrm flipH="1">
            <a:off x="769188" y="2136338"/>
            <a:ext cx="10515599" cy="2308324"/>
          </a:xfrm>
          <a:prstGeom prst="rect">
            <a:avLst/>
          </a:prstGeom>
          <a:noFill/>
        </p:spPr>
        <p:txBody>
          <a:bodyPr wrap="square" rtlCol="0">
            <a:spAutoFit/>
          </a:bodyPr>
          <a:lstStyle/>
          <a:p>
            <a:r>
              <a:rPr lang="en-US" dirty="0"/>
              <a:t>Speech Emotion Recognition:</a:t>
            </a:r>
          </a:p>
          <a:p>
            <a:endParaRPr lang="en-US" dirty="0"/>
          </a:p>
          <a:p>
            <a:r>
              <a:rPr lang="en-US" dirty="0"/>
              <a:t>Grimm et al. Proposed a multi-dimensional model by utilizing emotion primitives for speech emotion recognition. k-NN Acoustic features such as pitch, energy, speaking rate and spectral characteristics. A multi-dimensional model by utilizing emotion primitives. Three dimension were made by composing of three different value of emotion primitives, which is called valence, activation, and dominance.</a:t>
            </a:r>
          </a:p>
          <a:p>
            <a:endParaRPr lang="en-US" dirty="0"/>
          </a:p>
          <a:p>
            <a:endParaRPr lang="en-US" dirty="0"/>
          </a:p>
        </p:txBody>
      </p:sp>
    </p:spTree>
    <p:extLst>
      <p:ext uri="{BB962C8B-B14F-4D97-AF65-F5344CB8AC3E}">
        <p14:creationId xmlns:p14="http://schemas.microsoft.com/office/powerpoint/2010/main" val="13545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0B96E2-62B4-509E-3641-A38032DCDE2C}"/>
              </a:ext>
            </a:extLst>
          </p:cNvPr>
          <p:cNvSpPr>
            <a:spLocks noGrp="1"/>
          </p:cNvSpPr>
          <p:nvPr>
            <p:ph type="title"/>
          </p:nvPr>
        </p:nvSpPr>
        <p:spPr/>
        <p:txBody>
          <a:bodyPr>
            <a:normAutofit/>
          </a:bodyPr>
          <a:lstStyle/>
          <a:p>
            <a:r>
              <a:rPr lang="en-US" dirty="0">
                <a:latin typeface="+mn-lt"/>
              </a:rPr>
              <a:t>Related work</a:t>
            </a:r>
          </a:p>
        </p:txBody>
      </p:sp>
      <p:sp>
        <p:nvSpPr>
          <p:cNvPr id="6" name="Date Placeholder 5">
            <a:extLst>
              <a:ext uri="{FF2B5EF4-FFF2-40B4-BE49-F238E27FC236}">
                <a16:creationId xmlns:a16="http://schemas.microsoft.com/office/drawing/2014/main" id="{FF2813E3-D4F1-DE93-ADB6-7577A634BD11}"/>
              </a:ext>
            </a:extLst>
          </p:cNvPr>
          <p:cNvSpPr>
            <a:spLocks noGrp="1"/>
          </p:cNvSpPr>
          <p:nvPr>
            <p:ph type="dt" sz="half" idx="10"/>
          </p:nvPr>
        </p:nvSpPr>
        <p:spPr/>
        <p:txBody>
          <a:bodyPr/>
          <a:lstStyle/>
          <a:p>
            <a:r>
              <a:rPr lang="en-US"/>
              <a:t>2/1/20XX</a:t>
            </a:r>
            <a:endParaRPr lang="en-US" dirty="0"/>
          </a:p>
        </p:txBody>
      </p:sp>
      <p:sp>
        <p:nvSpPr>
          <p:cNvPr id="7" name="Footer Placeholder 6">
            <a:extLst>
              <a:ext uri="{FF2B5EF4-FFF2-40B4-BE49-F238E27FC236}">
                <a16:creationId xmlns:a16="http://schemas.microsoft.com/office/drawing/2014/main" id="{10C3A19D-45C5-7749-C563-4EFBE4C8761A}"/>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E916A061-1A56-1B55-3512-1E2AFA14E848}"/>
              </a:ext>
            </a:extLst>
          </p:cNvPr>
          <p:cNvSpPr>
            <a:spLocks noGrp="1"/>
          </p:cNvSpPr>
          <p:nvPr>
            <p:ph type="sldNum" sz="quarter" idx="12"/>
          </p:nvPr>
        </p:nvSpPr>
        <p:spPr/>
        <p:txBody>
          <a:bodyPr/>
          <a:lstStyle/>
          <a:p>
            <a:fld id="{5EA792F7-1D9E-4C7E-A103-E8EDFDC2691E}" type="slidenum">
              <a:rPr lang="en-US" smtClean="0"/>
              <a:pPr/>
              <a:t>7</a:t>
            </a:fld>
            <a:endParaRPr lang="en-US" dirty="0">
              <a:solidFill>
                <a:schemeClr val="tx1"/>
              </a:solidFill>
            </a:endParaRPr>
          </a:p>
        </p:txBody>
      </p:sp>
      <p:sp>
        <p:nvSpPr>
          <p:cNvPr id="12" name="TextBox 11">
            <a:extLst>
              <a:ext uri="{FF2B5EF4-FFF2-40B4-BE49-F238E27FC236}">
                <a16:creationId xmlns:a16="http://schemas.microsoft.com/office/drawing/2014/main" id="{8491CB44-D1BF-C87D-E072-D1A7678A8AE5}"/>
              </a:ext>
            </a:extLst>
          </p:cNvPr>
          <p:cNvSpPr txBox="1"/>
          <p:nvPr/>
        </p:nvSpPr>
        <p:spPr>
          <a:xfrm flipH="1">
            <a:off x="769188" y="2136338"/>
            <a:ext cx="10515599" cy="2585323"/>
          </a:xfrm>
          <a:prstGeom prst="rect">
            <a:avLst/>
          </a:prstGeom>
          <a:noFill/>
        </p:spPr>
        <p:txBody>
          <a:bodyPr wrap="square" rtlCol="0">
            <a:spAutoFit/>
          </a:bodyPr>
          <a:lstStyle/>
          <a:p>
            <a:r>
              <a:rPr lang="en-US" dirty="0"/>
              <a:t>Video Emotion Recognition:</a:t>
            </a:r>
          </a:p>
          <a:p>
            <a:endParaRPr lang="en-US" dirty="0"/>
          </a:p>
          <a:p>
            <a:endParaRPr lang="en-US" dirty="0"/>
          </a:p>
          <a:p>
            <a:r>
              <a:rPr lang="en-US" dirty="0"/>
              <a:t>In the Ryerson Model:</a:t>
            </a:r>
          </a:p>
          <a:p>
            <a:r>
              <a:rPr lang="en-US" dirty="0"/>
              <a:t>A great part of the work was to select the filters (</a:t>
            </a:r>
            <a:r>
              <a:rPr lang="en-US" dirty="0" err="1"/>
              <a:t>e.g</a:t>
            </a:r>
            <a:r>
              <a:rPr lang="en-US" dirty="0"/>
              <a:t> Gabor filters) and the architecture of the filters in order to extract as much information from the image as possible. With the rise of deep learning and greater computation capacities, this work can now be automated</a:t>
            </a:r>
          </a:p>
          <a:p>
            <a:endParaRPr lang="en-US" dirty="0"/>
          </a:p>
          <a:p>
            <a:endParaRPr lang="en-US" dirty="0"/>
          </a:p>
        </p:txBody>
      </p:sp>
    </p:spTree>
    <p:extLst>
      <p:ext uri="{BB962C8B-B14F-4D97-AF65-F5344CB8AC3E}">
        <p14:creationId xmlns:p14="http://schemas.microsoft.com/office/powerpoint/2010/main" val="360257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9A69-6778-EB06-059F-686D77781A81}"/>
              </a:ext>
            </a:extLst>
          </p:cNvPr>
          <p:cNvSpPr>
            <a:spLocks noGrp="1"/>
          </p:cNvSpPr>
          <p:nvPr>
            <p:ph type="title"/>
          </p:nvPr>
        </p:nvSpPr>
        <p:spPr>
          <a:xfrm>
            <a:off x="2976055" y="633045"/>
            <a:ext cx="5177077" cy="887031"/>
          </a:xfrm>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834D9EC9-B8D1-1CCD-C3F7-568C8B61D54A}"/>
              </a:ext>
            </a:extLst>
          </p:cNvPr>
          <p:cNvSpPr>
            <a:spLocks noGrp="1"/>
          </p:cNvSpPr>
          <p:nvPr>
            <p:ph type="body" sz="quarter" idx="13"/>
          </p:nvPr>
        </p:nvSpPr>
        <p:spPr>
          <a:xfrm>
            <a:off x="2975828" y="1788160"/>
            <a:ext cx="5177572" cy="3768023"/>
          </a:xfrm>
        </p:spPr>
        <p:txBody>
          <a:bodyPr>
            <a:normAutofit/>
          </a:bodyPr>
          <a:lstStyle/>
          <a:p>
            <a:pPr marL="457200" indent="-457200" algn="l">
              <a:lnSpc>
                <a:spcPct val="100000"/>
              </a:lnSpc>
              <a:buFont typeface="Arial" panose="020B0604020202020204" pitchFamily="34" charset="0"/>
              <a:buChar char="•"/>
            </a:pPr>
            <a:r>
              <a:rPr lang="en-US" sz="2400" b="0" i="0" dirty="0">
                <a:effectLst/>
              </a:rPr>
              <a:t>This project addresses the need for a comprehensive platform that integrates text, sound, and video processing to analyze candidates' responses in job interviews. </a:t>
            </a:r>
            <a:endParaRPr lang="en-US" sz="2400" dirty="0"/>
          </a:p>
        </p:txBody>
      </p:sp>
      <p:sp>
        <p:nvSpPr>
          <p:cNvPr id="4" name="Date Placeholder 3">
            <a:extLst>
              <a:ext uri="{FF2B5EF4-FFF2-40B4-BE49-F238E27FC236}">
                <a16:creationId xmlns:a16="http://schemas.microsoft.com/office/drawing/2014/main" id="{18CD80C2-F233-76E8-9286-9E1621789768}"/>
              </a:ext>
            </a:extLst>
          </p:cNvPr>
          <p:cNvSpPr>
            <a:spLocks noGrp="1"/>
          </p:cNvSpPr>
          <p:nvPr>
            <p:ph type="dt" sz="half" idx="10"/>
          </p:nvPr>
        </p:nvSpPr>
        <p:spPr/>
        <p:txBody>
          <a:bodyPr/>
          <a:lstStyle/>
          <a:p>
            <a:r>
              <a:rPr lang="en-US" dirty="0"/>
              <a:t>11/29/2023</a:t>
            </a:r>
          </a:p>
        </p:txBody>
      </p:sp>
      <p:sp>
        <p:nvSpPr>
          <p:cNvPr id="5" name="Footer Placeholder 4">
            <a:extLst>
              <a:ext uri="{FF2B5EF4-FFF2-40B4-BE49-F238E27FC236}">
                <a16:creationId xmlns:a16="http://schemas.microsoft.com/office/drawing/2014/main" id="{27FCC7D0-3B88-951A-04B1-CCE333D91037}"/>
              </a:ext>
            </a:extLst>
          </p:cNvPr>
          <p:cNvSpPr>
            <a:spLocks noGrp="1"/>
          </p:cNvSpPr>
          <p:nvPr>
            <p:ph type="ftr" sz="quarter" idx="11"/>
          </p:nvPr>
        </p:nvSpPr>
        <p:spPr/>
        <p:txBody>
          <a:bodyPr/>
          <a:lstStyle/>
          <a:p>
            <a:r>
              <a:rPr lang="en-US" dirty="0"/>
              <a:t>PROBLEM STATEMENT</a:t>
            </a:r>
          </a:p>
        </p:txBody>
      </p:sp>
      <p:sp>
        <p:nvSpPr>
          <p:cNvPr id="6" name="Slide Number Placeholder 5">
            <a:extLst>
              <a:ext uri="{FF2B5EF4-FFF2-40B4-BE49-F238E27FC236}">
                <a16:creationId xmlns:a16="http://schemas.microsoft.com/office/drawing/2014/main" id="{D930B953-12B6-4128-C42E-BA861D336E1C}"/>
              </a:ext>
            </a:extLst>
          </p:cNvPr>
          <p:cNvSpPr>
            <a:spLocks noGrp="1"/>
          </p:cNvSpPr>
          <p:nvPr>
            <p:ph type="sldNum" sz="quarter" idx="12"/>
          </p:nvPr>
        </p:nvSpPr>
        <p:spPr/>
        <p:txBody>
          <a:bodyPr/>
          <a:lstStyle/>
          <a:p>
            <a:fld id="{5EA792F7-1D9E-4C7E-A103-E8EDFDC2691E}" type="slidenum">
              <a:rPr lang="en-US" smtClean="0">
                <a:solidFill>
                  <a:srgbClr val="898989"/>
                </a:solidFill>
              </a:rPr>
              <a:t>8</a:t>
            </a:fld>
            <a:endParaRPr lang="en-US" dirty="0">
              <a:solidFill>
                <a:srgbClr val="898989"/>
              </a:solidFill>
            </a:endParaRPr>
          </a:p>
        </p:txBody>
      </p:sp>
    </p:spTree>
    <p:extLst>
      <p:ext uri="{BB962C8B-B14F-4D97-AF65-F5344CB8AC3E}">
        <p14:creationId xmlns:p14="http://schemas.microsoft.com/office/powerpoint/2010/main" val="352171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normAutofit fontScale="90000"/>
          </a:bodyPr>
          <a:lstStyle/>
          <a:p>
            <a:r>
              <a:rPr lang="en-US"/>
              <a:t>Proposed Solution</a:t>
            </a:r>
            <a:endParaRPr lang="en-US" dirty="0"/>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pPr algn="l">
              <a:buFont typeface="Arial" panose="020B0604020202020204" pitchFamily="34" charset="0"/>
              <a:buChar char="•"/>
            </a:pPr>
            <a:r>
              <a:rPr lang="en-US" b="0" i="1" dirty="0">
                <a:effectLst/>
              </a:rPr>
              <a:t>Text:</a:t>
            </a:r>
            <a:r>
              <a:rPr lang="en-US" b="0" i="0" dirty="0">
                <a:effectLst/>
              </a:rPr>
              <a:t> Utilize advanced natural language processing techniques to extract sentiment and emotion-related features from the text.</a:t>
            </a:r>
          </a:p>
          <a:p>
            <a:pPr algn="l">
              <a:buFont typeface="Arial" panose="020B0604020202020204" pitchFamily="34" charset="0"/>
              <a:buChar char="•"/>
            </a:pPr>
            <a:r>
              <a:rPr lang="en-US" b="0" i="1" dirty="0">
                <a:effectLst/>
              </a:rPr>
              <a:t>Audio:</a:t>
            </a:r>
            <a:r>
              <a:rPr lang="en-US" b="0" i="0" dirty="0">
                <a:effectLst/>
              </a:rPr>
              <a:t> Implement signal processing techniques to extract acoustic features indicative of different emotional states.</a:t>
            </a:r>
          </a:p>
          <a:p>
            <a:pPr algn="l">
              <a:buFont typeface="Arial" panose="020B0604020202020204" pitchFamily="34" charset="0"/>
              <a:buChar char="•"/>
            </a:pPr>
            <a:r>
              <a:rPr lang="en-US" b="0" i="1" dirty="0">
                <a:effectLst/>
              </a:rPr>
              <a:t>Video:</a:t>
            </a:r>
            <a:r>
              <a:rPr lang="en-US" b="0" i="0" dirty="0">
                <a:effectLst/>
              </a:rPr>
              <a:t> Leverage facial recognition algorithms to extract facial expressions and related features.</a:t>
            </a:r>
          </a:p>
          <a:p>
            <a:pPr marL="342900" indent="-342900">
              <a:buFont typeface="Arial" panose="020B0604020202020204" pitchFamily="34" charset="0"/>
              <a:buChar char="•"/>
            </a:pPr>
            <a:endParaRPr lang="en-US" dirty="0"/>
          </a:p>
        </p:txBody>
      </p:sp>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11/29/2023</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0" y="4474407"/>
            <a:ext cx="1443404" cy="1443428"/>
            <a:chOff x="10154385" y="4452524"/>
            <a:chExt cx="1443404" cy="144342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5" y="4452524"/>
              <a:ext cx="1443404" cy="144342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5" y="4452524"/>
              <a:ext cx="1443404" cy="144342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PROPOSED SOLUTION</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9</a:t>
            </a:fld>
            <a:endParaRPr lang="en-US" dirty="0"/>
          </a:p>
        </p:txBody>
      </p:sp>
      <p:pic>
        <p:nvPicPr>
          <p:cNvPr id="5" name="Picture 4">
            <a:extLst>
              <a:ext uri="{FF2B5EF4-FFF2-40B4-BE49-F238E27FC236}">
                <a16:creationId xmlns:a16="http://schemas.microsoft.com/office/drawing/2014/main" id="{B8637F28-93AA-230B-D5F9-246CCC3EE12F}"/>
              </a:ext>
            </a:extLst>
          </p:cNvPr>
          <p:cNvPicPr>
            <a:picLocks noChangeAspect="1"/>
          </p:cNvPicPr>
          <p:nvPr/>
        </p:nvPicPr>
        <p:blipFill rotWithShape="1">
          <a:blip r:embed="rId2"/>
          <a:srcRect t="5394" b="658"/>
          <a:stretch/>
        </p:blipFill>
        <p:spPr>
          <a:xfrm>
            <a:off x="6521651" y="762001"/>
            <a:ext cx="5217172" cy="5080168"/>
          </a:xfrm>
          <a:prstGeom prst="rect">
            <a:avLst/>
          </a:prstGeom>
        </p:spPr>
      </p:pic>
    </p:spTree>
    <p:extLst>
      <p:ext uri="{BB962C8B-B14F-4D97-AF65-F5344CB8AC3E}">
        <p14:creationId xmlns:p14="http://schemas.microsoft.com/office/powerpoint/2010/main" val="1736151086"/>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1986</TotalTime>
  <Words>806</Words>
  <Application>Microsoft Office PowerPoint</Application>
  <PresentationFormat>Widescreen</PresentationFormat>
  <Paragraphs>95</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Source Sans Pro</vt:lpstr>
      <vt:lpstr>Times New Roman</vt:lpstr>
      <vt:lpstr>FunkyShapesDarkVTI</vt:lpstr>
      <vt:lpstr>EMOSENSE Multimodal Emotion Recognition Using Deep Learning</vt:lpstr>
      <vt:lpstr>Responsibilities</vt:lpstr>
      <vt:lpstr>Motivation</vt:lpstr>
      <vt:lpstr>Objective</vt:lpstr>
      <vt:lpstr>Related work</vt:lpstr>
      <vt:lpstr>Related work</vt:lpstr>
      <vt:lpstr>Related work</vt:lpstr>
      <vt:lpstr>Problem Statement</vt:lpstr>
      <vt:lpstr>Proposed Solution</vt:lpstr>
      <vt:lpstr>Text Input Results</vt:lpstr>
      <vt:lpstr>PowerPoint Presentation</vt:lpstr>
      <vt:lpstr>Speech Input Results</vt:lpstr>
      <vt:lpstr>PowerPoint Presentation</vt:lpstr>
      <vt:lpstr>PowerPoint Presentation</vt:lpstr>
      <vt:lpstr>Video Input Results</vt:lpstr>
      <vt:lpstr>Video Input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EMOSENSE Multimodal Emotion Recognition Using Deep Learning</dc:title>
  <dc:creator>Angel Reddy Nakkala</dc:creator>
  <cp:lastModifiedBy>Angel Reddy Nakkala</cp:lastModifiedBy>
  <cp:revision>19</cp:revision>
  <dcterms:created xsi:type="dcterms:W3CDTF">2023-11-29T04:40:08Z</dcterms:created>
  <dcterms:modified xsi:type="dcterms:W3CDTF">2023-12-07T18:54:29Z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