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17585dc5d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17585dc5d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17585dc5d_0_1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17585dc5d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17585dc5d_0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17585dc5d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17585dc5d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17585dc5d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17585dc5d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17585dc5d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17585dc5d_0_1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17585dc5d_0_1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17585dc5d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17585dc5d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17585dc5d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17585dc5d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72283" y="1545450"/>
            <a:ext cx="8520600" cy="2052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Modelo Extreme Programing</a:t>
            </a:r>
            <a:endParaRPr/>
          </a:p>
        </p:txBody>
      </p:sp>
      <p:sp>
        <p:nvSpPr>
          <p:cNvPr id="129" name="Google Shape;129;p13"/>
          <p:cNvSpPr txBox="1"/>
          <p:nvPr/>
        </p:nvSpPr>
        <p:spPr>
          <a:xfrm>
            <a:off x="2809800" y="242200"/>
            <a:ext cx="3996600" cy="32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Fundamentos de Ingeniería de Software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¿Quién lo inventó?</a:t>
            </a:r>
            <a:endParaRPr/>
          </a:p>
        </p:txBody>
      </p:sp>
      <p:sp>
        <p:nvSpPr>
          <p:cNvPr id="135" name="Google Shape;135;p14"/>
          <p:cNvSpPr txBox="1"/>
          <p:nvPr>
            <p:ph idx="1" type="body"/>
          </p:nvPr>
        </p:nvSpPr>
        <p:spPr>
          <a:xfrm>
            <a:off x="819150" y="1990725"/>
            <a:ext cx="7505700" cy="276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200">
                <a:latin typeface="Arial"/>
                <a:ea typeface="Arial"/>
                <a:cs typeface="Arial"/>
                <a:sym typeface="Arial"/>
              </a:rPr>
              <a:t>Fue desarrollado por el Ingeniero estadounidense Kent Beck en el verano de 1996. Beeck  trabajaba para la empresa Chrysler Corporation, la cual tenía tiempo intentando desarrollar una aplicación de nóminas para su compañía pero sin demasiado éxito, es en esta aplicación cuando nace la Programación Extrema.</a:t>
            </a:r>
            <a:endParaRPr sz="1200">
              <a:latin typeface="Arial"/>
              <a:ea typeface="Arial"/>
              <a:cs typeface="Arial"/>
              <a:sym typeface="Arial"/>
            </a:endParaRPr>
          </a:p>
          <a:p>
            <a:pPr indent="0" lvl="0" marL="0" rtl="0">
              <a:spcBef>
                <a:spcPts val="1600"/>
              </a:spcBef>
              <a:spcAft>
                <a:spcPts val="0"/>
              </a:spcAft>
              <a:buNone/>
            </a:pPr>
            <a:r>
              <a:rPr lang="es" sz="1200">
                <a:latin typeface="Arial"/>
                <a:ea typeface="Arial"/>
                <a:cs typeface="Arial"/>
                <a:sym typeface="Arial"/>
              </a:rPr>
              <a:t>El basó su modelo en la siguiente reflexión:</a:t>
            </a:r>
            <a:endParaRPr sz="1200">
              <a:latin typeface="Arial"/>
              <a:ea typeface="Arial"/>
              <a:cs typeface="Arial"/>
              <a:sym typeface="Arial"/>
            </a:endParaRPr>
          </a:p>
          <a:p>
            <a:pPr indent="0" lvl="0" marL="0" rtl="0">
              <a:spcBef>
                <a:spcPts val="1600"/>
              </a:spcBef>
              <a:spcAft>
                <a:spcPts val="0"/>
              </a:spcAft>
              <a:buNone/>
            </a:pPr>
            <a:r>
              <a:rPr lang="es" sz="1200">
                <a:latin typeface="Arial"/>
                <a:ea typeface="Arial"/>
                <a:cs typeface="Arial"/>
                <a:sym typeface="Arial"/>
              </a:rPr>
              <a:t> “El problema (de los proyectos de desarrollo de software) no es el cambio, porque el cambio va a ocurrir, se va a producir; el problema, más bien, es la incapacidad de afrontar el cambio cuando se produce”    </a:t>
            </a:r>
            <a:endParaRPr sz="1200">
              <a:latin typeface="Arial"/>
              <a:ea typeface="Arial"/>
              <a:cs typeface="Arial"/>
              <a:sym typeface="Arial"/>
            </a:endParaRPr>
          </a:p>
          <a:p>
            <a:pPr indent="0" lvl="0" marL="0" rtl="0">
              <a:spcBef>
                <a:spcPts val="1600"/>
              </a:spcBef>
              <a:spcAft>
                <a:spcPts val="1600"/>
              </a:spcAft>
              <a:buNone/>
            </a:pPr>
            <a:r>
              <a:rPr lang="es" sz="1200">
                <a:latin typeface="Arial"/>
                <a:ea typeface="Arial"/>
                <a:cs typeface="Arial"/>
                <a:sym typeface="Arial"/>
              </a:rPr>
              <a:t>Beck posee una maestría en ciencias de la computación en la Universidad de Oregon y actualmente trabaja para Facebook.</a:t>
            </a:r>
            <a:endParaRPr sz="1200">
              <a:latin typeface="Arial"/>
              <a:ea typeface="Arial"/>
              <a:cs typeface="Arial"/>
              <a:sym typeface="Arial"/>
            </a:endParaRPr>
          </a:p>
        </p:txBody>
      </p:sp>
      <p:pic>
        <p:nvPicPr>
          <p:cNvPr id="136" name="Google Shape;136;p14"/>
          <p:cNvPicPr preferRelativeResize="0"/>
          <p:nvPr/>
        </p:nvPicPr>
        <p:blipFill>
          <a:blip r:embed="rId3">
            <a:alphaModFix/>
          </a:blip>
          <a:stretch>
            <a:fillRect/>
          </a:stretch>
        </p:blipFill>
        <p:spPr>
          <a:xfrm>
            <a:off x="5536750" y="581325"/>
            <a:ext cx="1340575" cy="1340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470150"/>
            <a:ext cx="7505700" cy="5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¿En qué consiste?</a:t>
            </a:r>
            <a:endParaRPr/>
          </a:p>
        </p:txBody>
      </p:sp>
      <p:sp>
        <p:nvSpPr>
          <p:cNvPr id="142" name="Google Shape;142;p15"/>
          <p:cNvSpPr txBox="1"/>
          <p:nvPr>
            <p:ph idx="1" type="body"/>
          </p:nvPr>
        </p:nvSpPr>
        <p:spPr>
          <a:xfrm>
            <a:off x="819150" y="1344350"/>
            <a:ext cx="7505700" cy="309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200">
                <a:solidFill>
                  <a:srgbClr val="000000"/>
                </a:solidFill>
                <a:highlight>
                  <a:srgbClr val="FFFFFF"/>
                </a:highlight>
                <a:latin typeface="Arial"/>
                <a:ea typeface="Arial"/>
                <a:cs typeface="Arial"/>
                <a:sym typeface="Arial"/>
              </a:rPr>
              <a:t>Es una metodología ágil centrada en potenciar las relaciones interpersonales como clave para el éxito en desarrollo de software, promoviendo el trabajo en equipo, preocupándose por el aprendizaje de los desarrolladores, y propiciando un buen clima de trabajo.</a:t>
            </a:r>
            <a:endParaRPr sz="1200">
              <a:solidFill>
                <a:srgbClr val="000000"/>
              </a:solidFill>
              <a:highlight>
                <a:srgbClr val="FFFFFF"/>
              </a:highlight>
              <a:latin typeface="Arial"/>
              <a:ea typeface="Arial"/>
              <a:cs typeface="Arial"/>
              <a:sym typeface="Arial"/>
            </a:endParaRPr>
          </a:p>
          <a:p>
            <a:pPr indent="0" lvl="0" marL="0" rtl="0">
              <a:spcBef>
                <a:spcPts val="1600"/>
              </a:spcBef>
              <a:spcAft>
                <a:spcPts val="0"/>
              </a:spcAft>
              <a:buNone/>
            </a:pPr>
            <a:r>
              <a:rPr lang="es" sz="1200">
                <a:solidFill>
                  <a:srgbClr val="000000"/>
                </a:solidFill>
                <a:highlight>
                  <a:srgbClr val="FFFFFF"/>
                </a:highlight>
                <a:latin typeface="Arial"/>
                <a:ea typeface="Arial"/>
                <a:cs typeface="Arial"/>
                <a:sym typeface="Arial"/>
              </a:rPr>
              <a:t>XP se basa en realimentación continua entre el cliente y el equipo de desarrollo, comunicación fluida entre todos los participantes, simplicidad en las soluciones implementadas y coraje para enfrentar los cambios. </a:t>
            </a:r>
            <a:endParaRPr sz="1200">
              <a:solidFill>
                <a:srgbClr val="000000"/>
              </a:solidFill>
              <a:highlight>
                <a:srgbClr val="FFFFFF"/>
              </a:highlight>
              <a:latin typeface="Arial"/>
              <a:ea typeface="Arial"/>
              <a:cs typeface="Arial"/>
              <a:sym typeface="Arial"/>
            </a:endParaRPr>
          </a:p>
          <a:p>
            <a:pPr indent="0" lvl="0" marL="0" rtl="0">
              <a:spcBef>
                <a:spcPts val="1600"/>
              </a:spcBef>
              <a:spcAft>
                <a:spcPts val="0"/>
              </a:spcAft>
              <a:buNone/>
            </a:pPr>
            <a:r>
              <a:rPr lang="es" sz="1200">
                <a:solidFill>
                  <a:srgbClr val="000000"/>
                </a:solidFill>
                <a:highlight>
                  <a:srgbClr val="FFFFFF"/>
                </a:highlight>
                <a:latin typeface="Arial"/>
                <a:ea typeface="Arial"/>
                <a:cs typeface="Arial"/>
                <a:sym typeface="Arial"/>
              </a:rPr>
              <a:t>XP se define como especialmente adecuada para proyectos con requisitos imprecisos y muy cambiantes, y donde existe un alto riesgo técnico.</a:t>
            </a:r>
            <a:endParaRPr sz="1400">
              <a:solidFill>
                <a:srgbClr val="000000"/>
              </a:solidFill>
              <a:highlight>
                <a:srgbClr val="FFFFFF"/>
              </a:highlight>
              <a:latin typeface="Arial"/>
              <a:ea typeface="Arial"/>
              <a:cs typeface="Arial"/>
              <a:sym typeface="Arial"/>
            </a:endParaRPr>
          </a:p>
          <a:p>
            <a:pPr indent="0" lvl="0" marL="0">
              <a:spcBef>
                <a:spcPts val="1600"/>
              </a:spcBef>
              <a:spcAft>
                <a:spcPts val="1600"/>
              </a:spcAft>
              <a:buNone/>
            </a:pPr>
            <a:r>
              <a:rPr lang="es" sz="1400">
                <a:solidFill>
                  <a:srgbClr val="000000"/>
                </a:solidFill>
                <a:highlight>
                  <a:srgbClr val="FFFFFF"/>
                </a:highlight>
                <a:latin typeface="Arial"/>
                <a:ea typeface="Arial"/>
                <a:cs typeface="Arial"/>
                <a:sym typeface="Arial"/>
              </a:rPr>
              <a:t>Los principios y prácticas son de sentido común pero llevadas al extremo, de ahí proviene su nombre. </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349025"/>
            <a:ext cx="7505700" cy="5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Comunicación</a:t>
            </a:r>
            <a:endParaRPr/>
          </a:p>
        </p:txBody>
      </p:sp>
      <p:sp>
        <p:nvSpPr>
          <p:cNvPr id="148" name="Google Shape;148;p16"/>
          <p:cNvSpPr txBox="1"/>
          <p:nvPr>
            <p:ph idx="1" type="body"/>
          </p:nvPr>
        </p:nvSpPr>
        <p:spPr>
          <a:xfrm>
            <a:off x="819150" y="1102125"/>
            <a:ext cx="7505700" cy="3336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200">
                <a:latin typeface="Arial"/>
                <a:ea typeface="Arial"/>
                <a:cs typeface="Arial"/>
                <a:sym typeface="Arial"/>
              </a:rPr>
              <a:t>Un aspecto muy importante en cualquier modelo de desarrollo de Software es el de la comunicación. Es vital para el proyecto que el cliente brinde toda la información necesaria.</a:t>
            </a:r>
            <a:endParaRPr sz="1200">
              <a:latin typeface="Arial"/>
              <a:ea typeface="Arial"/>
              <a:cs typeface="Arial"/>
              <a:sym typeface="Arial"/>
            </a:endParaRPr>
          </a:p>
          <a:p>
            <a:pPr indent="0" lvl="0" marL="0" rtl="0">
              <a:spcBef>
                <a:spcPts val="1600"/>
              </a:spcBef>
              <a:spcAft>
                <a:spcPts val="0"/>
              </a:spcAft>
              <a:buNone/>
            </a:pPr>
            <a:r>
              <a:rPr lang="es" sz="1200">
                <a:latin typeface="Arial"/>
                <a:ea typeface="Arial"/>
                <a:cs typeface="Arial"/>
                <a:sym typeface="Arial"/>
              </a:rPr>
              <a:t>El modelo XP utiliza una técnica llamada Historias de Usuario para especificar los requisitos de Software. Se trata </a:t>
            </a:r>
            <a:r>
              <a:rPr lang="es" sz="1200">
                <a:solidFill>
                  <a:srgbClr val="000000"/>
                </a:solidFill>
                <a:highlight>
                  <a:srgbClr val="FFFFFF"/>
                </a:highlight>
                <a:latin typeface="Arial"/>
                <a:ea typeface="Arial"/>
                <a:cs typeface="Arial"/>
                <a:sym typeface="Arial"/>
              </a:rPr>
              <a:t>tarjetas de papel en las cuales el cliente describe brevemente las características que el sistema debe poseer, sean requisitos funcionales o no funcionales. </a:t>
            </a:r>
            <a:endParaRPr sz="1200">
              <a:solidFill>
                <a:srgbClr val="000000"/>
              </a:solidFill>
              <a:highlight>
                <a:srgbClr val="FFFFFF"/>
              </a:highlight>
              <a:latin typeface="Arial"/>
              <a:ea typeface="Arial"/>
              <a:cs typeface="Arial"/>
              <a:sym typeface="Arial"/>
            </a:endParaRPr>
          </a:p>
          <a:p>
            <a:pPr indent="0" lvl="0" marL="0" rtl="0">
              <a:spcBef>
                <a:spcPts val="1600"/>
              </a:spcBef>
              <a:spcAft>
                <a:spcPts val="0"/>
              </a:spcAft>
              <a:buNone/>
            </a:pPr>
            <a:r>
              <a:rPr lang="es" sz="1200">
                <a:solidFill>
                  <a:srgbClr val="000000"/>
                </a:solidFill>
                <a:highlight>
                  <a:srgbClr val="FFFFFF"/>
                </a:highlight>
                <a:latin typeface="Arial"/>
                <a:ea typeface="Arial"/>
                <a:cs typeface="Arial"/>
                <a:sym typeface="Arial"/>
              </a:rPr>
              <a:t>El tratamiento de las historias de usuario es muy dinámico y flexible, en cualquier momento historias de usuario pueden romperse, reemplazarse por otras más específicas o generales, añadirse nuevas o ser modificadas. Cada historia de usuario es lo suficientemente comprensible y delimitada para que los programadores puedan implementarla en unas semanas</a:t>
            </a:r>
            <a:endParaRPr sz="1200">
              <a:solidFill>
                <a:srgbClr val="000000"/>
              </a:solidFill>
              <a:highlight>
                <a:srgbClr val="FFFFFF"/>
              </a:highlight>
              <a:latin typeface="Arial"/>
              <a:ea typeface="Arial"/>
              <a:cs typeface="Arial"/>
              <a:sym typeface="Arial"/>
            </a:endParaRPr>
          </a:p>
          <a:p>
            <a:pPr indent="0" lvl="0" marL="0" rtl="0">
              <a:spcBef>
                <a:spcPts val="1600"/>
              </a:spcBef>
              <a:spcAft>
                <a:spcPts val="0"/>
              </a:spcAft>
              <a:buNone/>
            </a:pPr>
            <a:r>
              <a:rPr lang="es" sz="1200">
                <a:solidFill>
                  <a:srgbClr val="000000"/>
                </a:solidFill>
                <a:highlight>
                  <a:srgbClr val="FFFFFF"/>
                </a:highlight>
                <a:latin typeface="Arial"/>
                <a:ea typeface="Arial"/>
                <a:cs typeface="Arial"/>
                <a:sym typeface="Arial"/>
              </a:rPr>
              <a:t>Respecto de la información contenida en la historia de usuario, existen varias plantillas sugeridas pero no existe un consenso al respecto. En muchos casos sólo se propone utilizar un nombre y una descripción </a:t>
            </a:r>
            <a:endParaRPr sz="1200">
              <a:solidFill>
                <a:srgbClr val="000000"/>
              </a:solidFill>
              <a:highlight>
                <a:srgbClr val="FFFFFF"/>
              </a:highlight>
              <a:latin typeface="Arial"/>
              <a:ea typeface="Arial"/>
              <a:cs typeface="Arial"/>
              <a:sym typeface="Arial"/>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262050" y="266450"/>
            <a:ext cx="3734700" cy="532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2400"/>
              <a:t>Historias de usuario</a:t>
            </a:r>
            <a:endParaRPr sz="2400"/>
          </a:p>
        </p:txBody>
      </p:sp>
      <p:sp>
        <p:nvSpPr>
          <p:cNvPr id="154" name="Google Shape;154;p17"/>
          <p:cNvSpPr txBox="1"/>
          <p:nvPr>
            <p:ph idx="1" type="body"/>
          </p:nvPr>
        </p:nvSpPr>
        <p:spPr>
          <a:xfrm>
            <a:off x="395275" y="937050"/>
            <a:ext cx="8373300" cy="350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200">
                <a:solidFill>
                  <a:srgbClr val="000000"/>
                </a:solidFill>
                <a:highlight>
                  <a:srgbClr val="FFFFFF"/>
                </a:highlight>
                <a:latin typeface="Arial"/>
                <a:ea typeface="Arial"/>
                <a:cs typeface="Arial"/>
                <a:sym typeface="Arial"/>
              </a:rPr>
              <a:t>Beck en su libro presenta un ejemplo de ficha (</a:t>
            </a:r>
            <a:r>
              <a:rPr i="1" lang="es" sz="1200">
                <a:solidFill>
                  <a:srgbClr val="000000"/>
                </a:solidFill>
                <a:highlight>
                  <a:srgbClr val="FFFFFF"/>
                </a:highlight>
                <a:latin typeface="Arial"/>
                <a:ea typeface="Arial"/>
                <a:cs typeface="Arial"/>
                <a:sym typeface="Arial"/>
              </a:rPr>
              <a:t>customer story and task card</a:t>
            </a:r>
            <a:r>
              <a:rPr lang="es" sz="1200">
                <a:solidFill>
                  <a:srgbClr val="000000"/>
                </a:solidFill>
                <a:highlight>
                  <a:srgbClr val="FFFFFF"/>
                </a:highlight>
                <a:latin typeface="Arial"/>
                <a:ea typeface="Arial"/>
                <a:cs typeface="Arial"/>
                <a:sym typeface="Arial"/>
              </a:rPr>
              <a:t>) en la cual pueden reconocerse los siguientes contenidos: </a:t>
            </a:r>
            <a:endParaRPr sz="1200">
              <a:solidFill>
                <a:srgbClr val="000000"/>
              </a:solidFill>
              <a:highlight>
                <a:srgbClr val="FFFFFF"/>
              </a:highlight>
              <a:latin typeface="Arial"/>
              <a:ea typeface="Arial"/>
              <a:cs typeface="Arial"/>
              <a:sym typeface="Arial"/>
            </a:endParaRPr>
          </a:p>
          <a:p>
            <a:pPr indent="-304800" lvl="0" marL="457200" rtl="0">
              <a:spcBef>
                <a:spcPts val="1600"/>
              </a:spcBef>
              <a:spcAft>
                <a:spcPts val="0"/>
              </a:spcAft>
              <a:buClr>
                <a:srgbClr val="000000"/>
              </a:buClr>
              <a:buSzPts val="1200"/>
              <a:buFont typeface="Arial"/>
              <a:buAutoNum type="arabicPeriod"/>
            </a:pPr>
            <a:r>
              <a:rPr lang="es" sz="1200">
                <a:solidFill>
                  <a:srgbClr val="000000"/>
                </a:solidFill>
                <a:highlight>
                  <a:srgbClr val="FFFFFF"/>
                </a:highlight>
                <a:latin typeface="Arial"/>
                <a:ea typeface="Arial"/>
                <a:cs typeface="Arial"/>
                <a:sym typeface="Arial"/>
              </a:rPr>
              <a:t>fecha</a:t>
            </a:r>
            <a:endParaRPr sz="1200">
              <a:solidFill>
                <a:srgbClr val="000000"/>
              </a:solidFill>
              <a:highlight>
                <a:srgbClr val="FFFFFF"/>
              </a:highlight>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s" sz="1200">
                <a:solidFill>
                  <a:srgbClr val="000000"/>
                </a:solidFill>
                <a:highlight>
                  <a:srgbClr val="FFFFFF"/>
                </a:highlight>
                <a:latin typeface="Arial"/>
                <a:ea typeface="Arial"/>
                <a:cs typeface="Arial"/>
                <a:sym typeface="Arial"/>
              </a:rPr>
              <a:t>tipo de actividad (nueva, corrección, mejora)</a:t>
            </a:r>
            <a:endParaRPr sz="1200">
              <a:solidFill>
                <a:srgbClr val="000000"/>
              </a:solidFill>
              <a:highlight>
                <a:srgbClr val="FFFFFF"/>
              </a:highlight>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s" sz="1200">
                <a:solidFill>
                  <a:srgbClr val="000000"/>
                </a:solidFill>
                <a:highlight>
                  <a:srgbClr val="FFFFFF"/>
                </a:highlight>
                <a:latin typeface="Arial"/>
                <a:ea typeface="Arial"/>
                <a:cs typeface="Arial"/>
                <a:sym typeface="Arial"/>
              </a:rPr>
              <a:t>prueba funcional</a:t>
            </a:r>
            <a:endParaRPr sz="1200">
              <a:solidFill>
                <a:srgbClr val="000000"/>
              </a:solidFill>
              <a:highlight>
                <a:srgbClr val="FFFFFF"/>
              </a:highlight>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s" sz="1200">
                <a:solidFill>
                  <a:srgbClr val="000000"/>
                </a:solidFill>
                <a:highlight>
                  <a:srgbClr val="FFFFFF"/>
                </a:highlight>
                <a:latin typeface="Arial"/>
                <a:ea typeface="Arial"/>
                <a:cs typeface="Arial"/>
                <a:sym typeface="Arial"/>
              </a:rPr>
              <a:t>número de historia</a:t>
            </a:r>
            <a:endParaRPr sz="1200">
              <a:solidFill>
                <a:srgbClr val="000000"/>
              </a:solidFill>
              <a:highlight>
                <a:srgbClr val="FFFFFF"/>
              </a:highlight>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s" sz="1200">
                <a:solidFill>
                  <a:srgbClr val="000000"/>
                </a:solidFill>
                <a:highlight>
                  <a:srgbClr val="FFFFFF"/>
                </a:highlight>
                <a:latin typeface="Arial"/>
                <a:ea typeface="Arial"/>
                <a:cs typeface="Arial"/>
                <a:sym typeface="Arial"/>
              </a:rPr>
              <a:t>prioridad técnica y del cliente</a:t>
            </a:r>
            <a:endParaRPr sz="1200">
              <a:solidFill>
                <a:srgbClr val="000000"/>
              </a:solidFill>
              <a:highlight>
                <a:srgbClr val="FFFFFF"/>
              </a:highlight>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s" sz="1200">
                <a:solidFill>
                  <a:srgbClr val="000000"/>
                </a:solidFill>
                <a:highlight>
                  <a:srgbClr val="FFFFFF"/>
                </a:highlight>
                <a:latin typeface="Arial"/>
                <a:ea typeface="Arial"/>
                <a:cs typeface="Arial"/>
                <a:sym typeface="Arial"/>
              </a:rPr>
              <a:t>referencia a otra historia previa</a:t>
            </a:r>
            <a:endParaRPr sz="1200">
              <a:solidFill>
                <a:srgbClr val="000000"/>
              </a:solidFill>
              <a:highlight>
                <a:srgbClr val="FFFFFF"/>
              </a:highlight>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s" sz="1200">
                <a:solidFill>
                  <a:srgbClr val="000000"/>
                </a:solidFill>
                <a:highlight>
                  <a:srgbClr val="FFFFFF"/>
                </a:highlight>
                <a:latin typeface="Arial"/>
                <a:ea typeface="Arial"/>
                <a:cs typeface="Arial"/>
                <a:sym typeface="Arial"/>
              </a:rPr>
              <a:t>riesgo</a:t>
            </a:r>
            <a:endParaRPr sz="1200">
              <a:solidFill>
                <a:srgbClr val="000000"/>
              </a:solidFill>
              <a:highlight>
                <a:srgbClr val="FFFFFF"/>
              </a:highlight>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s" sz="1200">
                <a:solidFill>
                  <a:srgbClr val="000000"/>
                </a:solidFill>
                <a:highlight>
                  <a:srgbClr val="FFFFFF"/>
                </a:highlight>
                <a:latin typeface="Arial"/>
                <a:ea typeface="Arial"/>
                <a:cs typeface="Arial"/>
                <a:sym typeface="Arial"/>
              </a:rPr>
              <a:t>estimación técnica</a:t>
            </a:r>
            <a:endParaRPr sz="1200">
              <a:solidFill>
                <a:srgbClr val="000000"/>
              </a:solidFill>
              <a:highlight>
                <a:srgbClr val="FFFFFF"/>
              </a:highlight>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s" sz="1200">
                <a:solidFill>
                  <a:srgbClr val="000000"/>
                </a:solidFill>
                <a:highlight>
                  <a:srgbClr val="FFFFFF"/>
                </a:highlight>
                <a:latin typeface="Arial"/>
                <a:ea typeface="Arial"/>
                <a:cs typeface="Arial"/>
                <a:sym typeface="Arial"/>
              </a:rPr>
              <a:t> descripción</a:t>
            </a:r>
            <a:endParaRPr sz="1200">
              <a:solidFill>
                <a:srgbClr val="000000"/>
              </a:solidFill>
              <a:highlight>
                <a:srgbClr val="FFFFFF"/>
              </a:highlight>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s" sz="1200">
                <a:solidFill>
                  <a:srgbClr val="000000"/>
                </a:solidFill>
                <a:highlight>
                  <a:srgbClr val="FFFFFF"/>
                </a:highlight>
                <a:latin typeface="Arial"/>
                <a:ea typeface="Arial"/>
                <a:cs typeface="Arial"/>
                <a:sym typeface="Arial"/>
              </a:rPr>
              <a:t>notas </a:t>
            </a:r>
            <a:endParaRPr sz="1200">
              <a:solidFill>
                <a:srgbClr val="000000"/>
              </a:solidFill>
              <a:highlight>
                <a:srgbClr val="FFFFFF"/>
              </a:highlight>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s" sz="1200">
                <a:solidFill>
                  <a:srgbClr val="000000"/>
                </a:solidFill>
                <a:highlight>
                  <a:srgbClr val="FFFFFF"/>
                </a:highlight>
                <a:latin typeface="Arial"/>
                <a:ea typeface="Arial"/>
                <a:cs typeface="Arial"/>
                <a:sym typeface="Arial"/>
              </a:rPr>
              <a:t>una lista de seguimiento con la fecha </a:t>
            </a:r>
            <a:endParaRPr sz="1200">
              <a:solidFill>
                <a:srgbClr val="000000"/>
              </a:solidFill>
              <a:highlight>
                <a:srgbClr val="FFFFFF"/>
              </a:highlight>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s" sz="1200">
                <a:solidFill>
                  <a:srgbClr val="000000"/>
                </a:solidFill>
                <a:highlight>
                  <a:srgbClr val="FFFFFF"/>
                </a:highlight>
                <a:latin typeface="Arial"/>
                <a:ea typeface="Arial"/>
                <a:cs typeface="Arial"/>
                <a:sym typeface="Arial"/>
              </a:rPr>
              <a:t>estado cosas por terminar</a:t>
            </a:r>
            <a:endParaRPr sz="1200">
              <a:solidFill>
                <a:srgbClr val="000000"/>
              </a:solidFill>
              <a:highlight>
                <a:srgbClr val="FFFFFF"/>
              </a:highlight>
              <a:latin typeface="Arial"/>
              <a:ea typeface="Arial"/>
              <a:cs typeface="Arial"/>
              <a:sym typeface="Arial"/>
            </a:endParaRPr>
          </a:p>
          <a:p>
            <a:pPr indent="-304800" lvl="0" marL="457200" rtl="0">
              <a:spcBef>
                <a:spcPts val="0"/>
              </a:spcBef>
              <a:spcAft>
                <a:spcPts val="0"/>
              </a:spcAft>
              <a:buClr>
                <a:srgbClr val="000000"/>
              </a:buClr>
              <a:buSzPts val="1200"/>
              <a:buFont typeface="Arial"/>
              <a:buAutoNum type="arabicPeriod"/>
            </a:pPr>
            <a:r>
              <a:rPr lang="es" sz="1200">
                <a:solidFill>
                  <a:srgbClr val="000000"/>
                </a:solidFill>
                <a:highlight>
                  <a:srgbClr val="FFFFFF"/>
                </a:highlight>
                <a:latin typeface="Arial"/>
                <a:ea typeface="Arial"/>
                <a:cs typeface="Arial"/>
                <a:sym typeface="Arial"/>
              </a:rPr>
              <a:t>comentarios.</a:t>
            </a:r>
            <a:endParaRPr sz="1200">
              <a:solidFill>
                <a:srgbClr val="000000"/>
              </a:solidFill>
              <a:highlight>
                <a:srgbClr val="FFFFFF"/>
              </a:highlight>
              <a:latin typeface="Arial"/>
              <a:ea typeface="Arial"/>
              <a:cs typeface="Arial"/>
              <a:sym typeface="Arial"/>
            </a:endParaRPr>
          </a:p>
          <a:p>
            <a:pPr indent="0" lvl="0" marL="0" rtl="0">
              <a:spcBef>
                <a:spcPts val="16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a:spcBef>
                <a:spcPts val="1600"/>
              </a:spcBef>
              <a:spcAft>
                <a:spcPts val="1600"/>
              </a:spcAft>
              <a:buNone/>
            </a:pPr>
            <a:r>
              <a:t/>
            </a:r>
            <a:endParaRPr sz="1200">
              <a:solidFill>
                <a:srgbClr val="000000"/>
              </a:solidFill>
              <a:highlight>
                <a:srgbClr val="FFFFFF"/>
              </a:highlight>
              <a:latin typeface="Arial"/>
              <a:ea typeface="Arial"/>
              <a:cs typeface="Arial"/>
              <a:sym typeface="Arial"/>
            </a:endParaRPr>
          </a:p>
        </p:txBody>
      </p:sp>
      <p:sp>
        <p:nvSpPr>
          <p:cNvPr id="155" name="Google Shape;155;p17"/>
          <p:cNvSpPr txBox="1"/>
          <p:nvPr/>
        </p:nvSpPr>
        <p:spPr>
          <a:xfrm>
            <a:off x="5655950" y="1731900"/>
            <a:ext cx="3112500" cy="2773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1200">
                <a:highlight>
                  <a:srgbClr val="FFFFFF"/>
                </a:highlight>
              </a:rPr>
              <a:t>No hay que preocuparse si en un principio no se identifican todas las historias de usuario. Al comienzo de cada iteración estarán registrados los cambios en las historias de usuario y según eso se planificará la siguiente iteración. Las historias de usuario son descompuestas en tareas de programación y asignadas a los programadores para ser implementadas durante una iteración.</a:t>
            </a:r>
            <a:endParaRPr sz="1200">
              <a:highlight>
                <a:srgbClr val="FFFFFF"/>
              </a:highlight>
            </a:endParaRPr>
          </a:p>
          <a:p>
            <a:pPr indent="0" lvl="0" marL="0">
              <a:spcBef>
                <a:spcPts val="1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2940750" y="242250"/>
            <a:ext cx="3262500" cy="56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Ciclo de vida</a:t>
            </a:r>
            <a:endParaRPr/>
          </a:p>
          <a:p>
            <a:pPr indent="0" lvl="0" marL="0">
              <a:spcBef>
                <a:spcPts val="0"/>
              </a:spcBef>
              <a:spcAft>
                <a:spcPts val="0"/>
              </a:spcAft>
              <a:buNone/>
            </a:pPr>
            <a:r>
              <a:t/>
            </a:r>
            <a:endParaRPr/>
          </a:p>
        </p:txBody>
      </p:sp>
      <p:sp>
        <p:nvSpPr>
          <p:cNvPr id="161" name="Google Shape;161;p18"/>
          <p:cNvSpPr txBox="1"/>
          <p:nvPr>
            <p:ph idx="1" type="body"/>
          </p:nvPr>
        </p:nvSpPr>
        <p:spPr>
          <a:xfrm>
            <a:off x="819150" y="811350"/>
            <a:ext cx="7505700" cy="3627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200">
                <a:solidFill>
                  <a:srgbClr val="000000"/>
                </a:solidFill>
                <a:highlight>
                  <a:srgbClr val="FFFFFF"/>
                </a:highlight>
                <a:latin typeface="Arial"/>
                <a:ea typeface="Arial"/>
                <a:cs typeface="Arial"/>
                <a:sym typeface="Arial"/>
              </a:rPr>
              <a:t>El ciclo de vida ideal de XP consiste de seis fases:</a:t>
            </a:r>
            <a:endParaRPr sz="1200">
              <a:solidFill>
                <a:srgbClr val="000000"/>
              </a:solidFill>
              <a:highlight>
                <a:srgbClr val="FFFFFF"/>
              </a:highlight>
              <a:latin typeface="Arial"/>
              <a:ea typeface="Arial"/>
              <a:cs typeface="Arial"/>
              <a:sym typeface="Arial"/>
            </a:endParaRPr>
          </a:p>
          <a:p>
            <a:pPr indent="-304800" lvl="0" marL="457200" marR="368300" rtl="0" algn="just">
              <a:spcBef>
                <a:spcPts val="1600"/>
              </a:spcBef>
              <a:spcAft>
                <a:spcPts val="0"/>
              </a:spcAft>
              <a:buClr>
                <a:srgbClr val="000000"/>
              </a:buClr>
              <a:buSzPts val="1200"/>
              <a:buFont typeface="Arial"/>
              <a:buAutoNum type="arabicPeriod"/>
            </a:pPr>
            <a:r>
              <a:rPr b="1" lang="es" sz="1200">
                <a:solidFill>
                  <a:srgbClr val="000000"/>
                </a:solidFill>
                <a:latin typeface="Arial"/>
                <a:ea typeface="Arial"/>
                <a:cs typeface="Arial"/>
                <a:sym typeface="Arial"/>
              </a:rPr>
              <a:t>Exploración</a:t>
            </a:r>
            <a:endParaRPr b="1" sz="1200">
              <a:solidFill>
                <a:srgbClr val="000000"/>
              </a:solidFill>
              <a:latin typeface="Arial"/>
              <a:ea typeface="Arial"/>
              <a:cs typeface="Arial"/>
              <a:sym typeface="Arial"/>
            </a:endParaRPr>
          </a:p>
          <a:p>
            <a:pPr indent="0" lvl="0" marL="457200" marR="368300" rtl="0" algn="just">
              <a:spcBef>
                <a:spcPts val="500"/>
              </a:spcBef>
              <a:spcAft>
                <a:spcPts val="0"/>
              </a:spcAft>
              <a:buNone/>
            </a:pPr>
            <a:r>
              <a:rPr lang="es" sz="1200">
                <a:solidFill>
                  <a:srgbClr val="000000"/>
                </a:solidFill>
                <a:latin typeface="Arial"/>
                <a:ea typeface="Arial"/>
                <a:cs typeface="Arial"/>
                <a:sym typeface="Arial"/>
              </a:rPr>
              <a:t>En esta fase, los clientes plantean a grandes rasgos las historias de usuario que son de interés para la primera entrega del producto. Al mismo tiempo el equipo de desarrollo se familiariza con las herramientas, tecnologías y prácticas que se utilizarán en el proyecto. Se prueba la tecnología y se exploran las posibilidades de la arquitectura del sistema construyendo un prototipo. La fase de exploración toma de pocas semanas a pocos meses, dependiendo del tamaño y familiaridad que tengan los programadores con la tecnología.</a:t>
            </a:r>
            <a:endParaRPr sz="1200">
              <a:solidFill>
                <a:srgbClr val="000000"/>
              </a:solidFill>
              <a:latin typeface="Arial"/>
              <a:ea typeface="Arial"/>
              <a:cs typeface="Arial"/>
              <a:sym typeface="Arial"/>
            </a:endParaRPr>
          </a:p>
          <a:p>
            <a:pPr indent="0" lvl="0" marL="0" marR="368300" rtl="0" algn="just">
              <a:spcBef>
                <a:spcPts val="500"/>
              </a:spcBef>
              <a:spcAft>
                <a:spcPts val="0"/>
              </a:spcAft>
              <a:buNone/>
            </a:pPr>
            <a:r>
              <a:rPr lang="es" sz="1200">
                <a:solidFill>
                  <a:srgbClr val="000000"/>
                </a:solidFill>
                <a:latin typeface="Arial"/>
                <a:ea typeface="Arial"/>
                <a:cs typeface="Arial"/>
                <a:sym typeface="Arial"/>
              </a:rPr>
              <a:t>  2. </a:t>
            </a:r>
            <a:r>
              <a:rPr b="1" lang="es" sz="1200">
                <a:solidFill>
                  <a:srgbClr val="000000"/>
                </a:solidFill>
                <a:latin typeface="Arial"/>
                <a:ea typeface="Arial"/>
                <a:cs typeface="Arial"/>
                <a:sym typeface="Arial"/>
              </a:rPr>
              <a:t>Planificación de la Entrega</a:t>
            </a:r>
            <a:endParaRPr b="1" sz="1200">
              <a:solidFill>
                <a:srgbClr val="000000"/>
              </a:solidFill>
              <a:latin typeface="Arial"/>
              <a:ea typeface="Arial"/>
              <a:cs typeface="Arial"/>
              <a:sym typeface="Arial"/>
            </a:endParaRPr>
          </a:p>
          <a:p>
            <a:pPr indent="0" lvl="0" marL="749300" marR="368300" rtl="0" algn="just">
              <a:spcBef>
                <a:spcPts val="500"/>
              </a:spcBef>
              <a:spcAft>
                <a:spcPts val="0"/>
              </a:spcAft>
              <a:buNone/>
            </a:pPr>
            <a:r>
              <a:rPr lang="es" sz="1200">
                <a:solidFill>
                  <a:srgbClr val="000000"/>
                </a:solidFill>
                <a:latin typeface="Arial"/>
                <a:ea typeface="Arial"/>
                <a:cs typeface="Arial"/>
                <a:sym typeface="Arial"/>
              </a:rPr>
              <a:t>En esta fase el cliente establece la prioridad de cada historia de usuario, y correspondientemente, los programadores realizan una estimación del esfuerzo necesario de cada una de ellas. Se toman acuerdos sobre el contenido de la primera entrega y se determina un cronograma en conjunto con el cliente. Una entrega debería obtenerse en no más de tres meses. Esta fase dura unos pocos días.</a:t>
            </a:r>
            <a:endParaRPr sz="1200">
              <a:solidFill>
                <a:srgbClr val="000000"/>
              </a:solidFill>
              <a:latin typeface="Arial"/>
              <a:ea typeface="Arial"/>
              <a:cs typeface="Arial"/>
              <a:sym typeface="Arial"/>
            </a:endParaRPr>
          </a:p>
          <a:p>
            <a:pPr indent="0" lvl="0" marL="0" marR="368300" rtl="0" algn="just">
              <a:spcBef>
                <a:spcPts val="500"/>
              </a:spcBef>
              <a:spcAft>
                <a:spcPts val="0"/>
              </a:spcAft>
              <a:buNone/>
            </a:pPr>
            <a:r>
              <a:rPr lang="es" sz="1000">
                <a:solidFill>
                  <a:srgbClr val="000000"/>
                </a:solidFill>
                <a:latin typeface="Verdana"/>
                <a:ea typeface="Verdana"/>
                <a:cs typeface="Verdana"/>
                <a:sym typeface="Verdana"/>
              </a:rPr>
              <a:t> </a:t>
            </a:r>
            <a:endParaRPr sz="1000">
              <a:solidFill>
                <a:srgbClr val="000000"/>
              </a:solidFill>
              <a:latin typeface="Verdana"/>
              <a:ea typeface="Verdana"/>
              <a:cs typeface="Verdana"/>
              <a:sym typeface="Verdana"/>
            </a:endParaRPr>
          </a:p>
          <a:p>
            <a:pPr indent="0" lvl="0" marL="457200">
              <a:spcBef>
                <a:spcPts val="400"/>
              </a:spcBef>
              <a:spcAft>
                <a:spcPts val="1600"/>
              </a:spcAft>
              <a:buNone/>
            </a:pPr>
            <a:r>
              <a:t/>
            </a:r>
            <a:endParaRPr sz="10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213575" y="240050"/>
            <a:ext cx="2523600" cy="559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Ciclo de vida.</a:t>
            </a:r>
            <a:endParaRPr/>
          </a:p>
        </p:txBody>
      </p:sp>
      <p:sp>
        <p:nvSpPr>
          <p:cNvPr id="167" name="Google Shape;167;p19"/>
          <p:cNvSpPr txBox="1"/>
          <p:nvPr>
            <p:ph idx="1" type="body"/>
          </p:nvPr>
        </p:nvSpPr>
        <p:spPr>
          <a:xfrm>
            <a:off x="605575" y="872000"/>
            <a:ext cx="8029800" cy="356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 </a:t>
            </a:r>
            <a:r>
              <a:rPr lang="es" sz="1200">
                <a:latin typeface="Arial"/>
                <a:ea typeface="Arial"/>
                <a:cs typeface="Arial"/>
                <a:sym typeface="Arial"/>
              </a:rPr>
              <a:t>  3.  </a:t>
            </a:r>
            <a:r>
              <a:rPr b="1" lang="es" sz="1200">
                <a:solidFill>
                  <a:srgbClr val="000000"/>
                </a:solidFill>
                <a:highlight>
                  <a:srgbClr val="FFFFFF"/>
                </a:highlight>
                <a:latin typeface="Arial"/>
                <a:ea typeface="Arial"/>
                <a:cs typeface="Arial"/>
                <a:sym typeface="Arial"/>
              </a:rPr>
              <a:t>Iteraciones</a:t>
            </a:r>
            <a:endParaRPr b="1" sz="1200">
              <a:solidFill>
                <a:srgbClr val="000000"/>
              </a:solidFill>
              <a:highlight>
                <a:srgbClr val="FFFFFF"/>
              </a:highlight>
              <a:latin typeface="Arial"/>
              <a:ea typeface="Arial"/>
              <a:cs typeface="Arial"/>
              <a:sym typeface="Arial"/>
            </a:endParaRPr>
          </a:p>
          <a:p>
            <a:pPr indent="0" lvl="0" marL="749300" marR="368300" rtl="0" algn="just">
              <a:spcBef>
                <a:spcPts val="1600"/>
              </a:spcBef>
              <a:spcAft>
                <a:spcPts val="0"/>
              </a:spcAft>
              <a:buNone/>
            </a:pPr>
            <a:r>
              <a:rPr lang="es" sz="1200">
                <a:solidFill>
                  <a:srgbClr val="000000"/>
                </a:solidFill>
                <a:latin typeface="Arial"/>
                <a:ea typeface="Arial"/>
                <a:cs typeface="Arial"/>
                <a:sym typeface="Arial"/>
              </a:rPr>
              <a:t>Esta fase incluye varias iteraciones sobre el sistema antes de ser entregado. El Plan de Entrega está compuesto por iteraciones de no más de tres semanas. En la primera iteración se puede intentar establecer una arquitectura del sistema que pueda ser utilizada durante el resto del proyecto. Esto se logra escogiendo las historias que fuercen la creación de esta arquitectura, sin embargo, esto no siempre es posible ya que es el cliente quien decide qué historias se implementarán en cada iteración (para maximizar el valor de negocio). Al final de la última iteración el sistema estará listo para entrar en producción.</a:t>
            </a:r>
            <a:endParaRPr sz="1200">
              <a:solidFill>
                <a:srgbClr val="000000"/>
              </a:solidFill>
              <a:latin typeface="Arial"/>
              <a:ea typeface="Arial"/>
              <a:cs typeface="Arial"/>
              <a:sym typeface="Arial"/>
            </a:endParaRPr>
          </a:p>
          <a:p>
            <a:pPr indent="0" lvl="0" marL="749300" marR="368300" rtl="0" algn="just">
              <a:spcBef>
                <a:spcPts val="500"/>
              </a:spcBef>
              <a:spcAft>
                <a:spcPts val="0"/>
              </a:spcAft>
              <a:buNone/>
            </a:pPr>
            <a:r>
              <a:rPr lang="es" sz="1200">
                <a:solidFill>
                  <a:srgbClr val="000000"/>
                </a:solidFill>
                <a:latin typeface="Arial"/>
                <a:ea typeface="Arial"/>
                <a:cs typeface="Arial"/>
                <a:sym typeface="Arial"/>
              </a:rPr>
              <a:t>Los elementos que deben tomarse en cuenta durante la elaboración del Plan de la Iteración son: historias de usuario no abordadas, velocidad del proyecto, pruebas de aceptación no superadas en la iteración anterior y tareas no terminadas en la iteración anterior. </a:t>
            </a:r>
            <a:endParaRPr sz="1200">
              <a:solidFill>
                <a:srgbClr val="000000"/>
              </a:solidFill>
              <a:latin typeface="Arial"/>
              <a:ea typeface="Arial"/>
              <a:cs typeface="Arial"/>
              <a:sym typeface="Arial"/>
            </a:endParaRPr>
          </a:p>
          <a:p>
            <a:pPr indent="0" lvl="0" marL="749300" marR="368300" rtl="0" algn="just">
              <a:spcBef>
                <a:spcPts val="500"/>
              </a:spcBef>
              <a:spcAft>
                <a:spcPts val="400"/>
              </a:spcAft>
              <a:buNone/>
            </a:pPr>
            <a:r>
              <a:rPr lang="es" sz="1200">
                <a:solidFill>
                  <a:srgbClr val="000000"/>
                </a:solidFill>
                <a:latin typeface="Arial"/>
                <a:ea typeface="Arial"/>
                <a:cs typeface="Arial"/>
                <a:sym typeface="Arial"/>
              </a:rPr>
              <a:t>Todo el trabajo de la iteración es expresado en tareas de programación, cada una de ellas es asignada a un programador como responsable, pero llevadas a cabo por parejas de programadores.</a:t>
            </a:r>
            <a:endParaRPr sz="12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idx="1" type="body"/>
          </p:nvPr>
        </p:nvSpPr>
        <p:spPr>
          <a:xfrm>
            <a:off x="819150" y="944675"/>
            <a:ext cx="7505700" cy="3948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200">
                <a:latin typeface="Arial"/>
                <a:ea typeface="Arial"/>
                <a:cs typeface="Arial"/>
                <a:sym typeface="Arial"/>
              </a:rPr>
              <a:t>   4.   </a:t>
            </a:r>
            <a:r>
              <a:rPr b="1" lang="es" sz="1200">
                <a:solidFill>
                  <a:srgbClr val="000000"/>
                </a:solidFill>
                <a:highlight>
                  <a:srgbClr val="FFFFFF"/>
                </a:highlight>
                <a:latin typeface="Arial"/>
                <a:ea typeface="Arial"/>
                <a:cs typeface="Arial"/>
                <a:sym typeface="Arial"/>
              </a:rPr>
              <a:t>Producción</a:t>
            </a:r>
            <a:endParaRPr b="1" sz="1200">
              <a:solidFill>
                <a:srgbClr val="000000"/>
              </a:solidFill>
              <a:highlight>
                <a:srgbClr val="FFFFFF"/>
              </a:highlight>
              <a:latin typeface="Arial"/>
              <a:ea typeface="Arial"/>
              <a:cs typeface="Arial"/>
              <a:sym typeface="Arial"/>
            </a:endParaRPr>
          </a:p>
          <a:p>
            <a:pPr indent="0" lvl="0" marL="749300" marR="368300" rtl="0" algn="just">
              <a:spcBef>
                <a:spcPts val="1600"/>
              </a:spcBef>
              <a:spcAft>
                <a:spcPts val="0"/>
              </a:spcAft>
              <a:buNone/>
            </a:pPr>
            <a:r>
              <a:rPr lang="es" sz="1200">
                <a:solidFill>
                  <a:srgbClr val="000000"/>
                </a:solidFill>
                <a:latin typeface="Arial"/>
                <a:ea typeface="Arial"/>
                <a:cs typeface="Arial"/>
                <a:sym typeface="Arial"/>
              </a:rPr>
              <a:t>La fase de producción requiere de pruebas adicionales y revisiones de rendimiento antes de que el sistema sea trasladado al entorno del cliente. Al mismo tiempo, se deben tomar decisiones sobre la inclusión de nuevas características a la versión actual, debido a cambios durante esta fase.</a:t>
            </a:r>
            <a:endParaRPr sz="1200">
              <a:solidFill>
                <a:srgbClr val="000000"/>
              </a:solidFill>
              <a:latin typeface="Arial"/>
              <a:ea typeface="Arial"/>
              <a:cs typeface="Arial"/>
              <a:sym typeface="Arial"/>
            </a:endParaRPr>
          </a:p>
          <a:p>
            <a:pPr indent="0" lvl="0" marL="749300" marR="368300" rtl="0" algn="just">
              <a:spcBef>
                <a:spcPts val="500"/>
              </a:spcBef>
              <a:spcAft>
                <a:spcPts val="0"/>
              </a:spcAft>
              <a:buNone/>
            </a:pPr>
            <a:r>
              <a:rPr lang="es" sz="1200">
                <a:solidFill>
                  <a:srgbClr val="000000"/>
                </a:solidFill>
                <a:latin typeface="Arial"/>
                <a:ea typeface="Arial"/>
                <a:cs typeface="Arial"/>
                <a:sym typeface="Arial"/>
              </a:rPr>
              <a:t>Es posible que se rebaje el tiempo que toma cada iteración, de tres a una semana. Las ideas que han sido propuestas y las sugerencias son documentadas para su posterior implementación (por ejemplo, durante la fase de mantenimiento).</a:t>
            </a:r>
            <a:endParaRPr sz="1200">
              <a:solidFill>
                <a:srgbClr val="000000"/>
              </a:solidFill>
              <a:latin typeface="Arial"/>
              <a:ea typeface="Arial"/>
              <a:cs typeface="Arial"/>
              <a:sym typeface="Arial"/>
            </a:endParaRPr>
          </a:p>
          <a:p>
            <a:pPr indent="0" lvl="0" marL="0" rtl="0">
              <a:spcBef>
                <a:spcPts val="400"/>
              </a:spcBef>
              <a:spcAft>
                <a:spcPts val="0"/>
              </a:spcAft>
              <a:buNone/>
            </a:pPr>
            <a:r>
              <a:rPr lang="es" sz="1200">
                <a:latin typeface="Arial"/>
                <a:ea typeface="Arial"/>
                <a:cs typeface="Arial"/>
                <a:sym typeface="Arial"/>
              </a:rPr>
              <a:t>   5.   </a:t>
            </a:r>
            <a:r>
              <a:rPr b="1" lang="es" sz="1200">
                <a:solidFill>
                  <a:srgbClr val="000000"/>
                </a:solidFill>
                <a:highlight>
                  <a:srgbClr val="FFFFFF"/>
                </a:highlight>
                <a:latin typeface="Arial"/>
                <a:ea typeface="Arial"/>
                <a:cs typeface="Arial"/>
                <a:sym typeface="Arial"/>
              </a:rPr>
              <a:t>Mantenimiento</a:t>
            </a:r>
            <a:endParaRPr b="1" sz="1200">
              <a:solidFill>
                <a:srgbClr val="000000"/>
              </a:solidFill>
              <a:highlight>
                <a:srgbClr val="FFFFFF"/>
              </a:highlight>
              <a:latin typeface="Arial"/>
              <a:ea typeface="Arial"/>
              <a:cs typeface="Arial"/>
              <a:sym typeface="Arial"/>
            </a:endParaRPr>
          </a:p>
          <a:p>
            <a:pPr indent="0" lvl="0" marL="749300" marR="368300" rtl="0" algn="just">
              <a:spcBef>
                <a:spcPts val="1600"/>
              </a:spcBef>
              <a:spcAft>
                <a:spcPts val="0"/>
              </a:spcAft>
              <a:buNone/>
            </a:pPr>
            <a:r>
              <a:rPr lang="es" sz="1200">
                <a:solidFill>
                  <a:srgbClr val="000000"/>
                </a:solidFill>
                <a:latin typeface="Arial"/>
                <a:ea typeface="Arial"/>
                <a:cs typeface="Arial"/>
                <a:sym typeface="Arial"/>
              </a:rPr>
              <a:t>Mientras la primera versión se encuentra en producción, el proyecto XP debe mantener el sistema en funcionamiento al mismo tiempo que desarrolla nuevas iteraciones. Para realizar esto se requiere de tareas de soporte para el cliente. De esta forma, la velocidad de desarrollo puede bajar después de la puesta del sistema en producción. La fase de mantenimiento puede requerir nuevo personal dentro del equipo y cambios en su estructura.</a:t>
            </a:r>
            <a:endParaRPr sz="1200">
              <a:solidFill>
                <a:srgbClr val="000000"/>
              </a:solidFill>
              <a:latin typeface="Arial"/>
              <a:ea typeface="Arial"/>
              <a:cs typeface="Arial"/>
              <a:sym typeface="Arial"/>
            </a:endParaRPr>
          </a:p>
          <a:p>
            <a:pPr indent="0" lvl="0" marL="0">
              <a:spcBef>
                <a:spcPts val="400"/>
              </a:spcBef>
              <a:spcAft>
                <a:spcPts val="1600"/>
              </a:spcAft>
              <a:buNone/>
            </a:pPr>
            <a:r>
              <a:t/>
            </a:r>
            <a:endParaRPr/>
          </a:p>
        </p:txBody>
      </p:sp>
      <p:sp>
        <p:nvSpPr>
          <p:cNvPr id="173" name="Google Shape;173;p20"/>
          <p:cNvSpPr txBox="1"/>
          <p:nvPr>
            <p:ph type="title"/>
          </p:nvPr>
        </p:nvSpPr>
        <p:spPr>
          <a:xfrm>
            <a:off x="213575" y="240050"/>
            <a:ext cx="2523600" cy="55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Ciclo de vida.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idx="1" type="body"/>
          </p:nvPr>
        </p:nvSpPr>
        <p:spPr>
          <a:xfrm>
            <a:off x="819150" y="1065800"/>
            <a:ext cx="7505700" cy="3372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200">
                <a:latin typeface="Arial"/>
                <a:ea typeface="Arial"/>
                <a:cs typeface="Arial"/>
                <a:sym typeface="Arial"/>
              </a:rPr>
              <a:t>   6.  </a:t>
            </a:r>
            <a:r>
              <a:rPr b="1" lang="es" sz="1200">
                <a:solidFill>
                  <a:srgbClr val="000000"/>
                </a:solidFill>
                <a:highlight>
                  <a:srgbClr val="FFFFFF"/>
                </a:highlight>
                <a:latin typeface="Arial"/>
                <a:ea typeface="Arial"/>
                <a:cs typeface="Arial"/>
                <a:sym typeface="Arial"/>
              </a:rPr>
              <a:t>Muerte del Proyecto</a:t>
            </a:r>
            <a:endParaRPr b="1" sz="1200">
              <a:solidFill>
                <a:srgbClr val="000000"/>
              </a:solidFill>
              <a:highlight>
                <a:srgbClr val="FFFFFF"/>
              </a:highlight>
              <a:latin typeface="Arial"/>
              <a:ea typeface="Arial"/>
              <a:cs typeface="Arial"/>
              <a:sym typeface="Arial"/>
            </a:endParaRPr>
          </a:p>
          <a:p>
            <a:pPr indent="0" lvl="0" marL="749300" marR="368300" rtl="0" algn="just">
              <a:spcBef>
                <a:spcPts val="1600"/>
              </a:spcBef>
              <a:spcAft>
                <a:spcPts val="0"/>
              </a:spcAft>
              <a:buNone/>
            </a:pPr>
            <a:r>
              <a:rPr lang="es" sz="1200">
                <a:solidFill>
                  <a:srgbClr val="000000"/>
                </a:solidFill>
                <a:latin typeface="Arial"/>
                <a:ea typeface="Arial"/>
                <a:cs typeface="Arial"/>
                <a:sym typeface="Arial"/>
              </a:rPr>
              <a:t>Es cuando el cliente no tiene más historias para ser incluidas en el sistema. Esto requiere que se satisfagan las necesidades del cliente en otros aspectos como rendimiento y confiabilidad del sistema. Se genera la documentación final del sistema y no se realizan más cambios en la arquitectura. La muerte del proyecto también ocurre cuando el sistema no genera los beneficios esperados por el cliente o cuando no hay presupuesto para mantenerlo.</a:t>
            </a:r>
            <a:endParaRPr sz="1200">
              <a:solidFill>
                <a:srgbClr val="000000"/>
              </a:solidFill>
              <a:latin typeface="Arial"/>
              <a:ea typeface="Arial"/>
              <a:cs typeface="Arial"/>
              <a:sym typeface="Arial"/>
            </a:endParaRPr>
          </a:p>
          <a:p>
            <a:pPr indent="0" lvl="0" marL="0">
              <a:spcBef>
                <a:spcPts val="400"/>
              </a:spcBef>
              <a:spcAft>
                <a:spcPts val="1600"/>
              </a:spcAft>
              <a:buNone/>
            </a:pPr>
            <a:r>
              <a:t/>
            </a:r>
            <a:endParaRPr/>
          </a:p>
        </p:txBody>
      </p:sp>
      <p:sp>
        <p:nvSpPr>
          <p:cNvPr id="179" name="Google Shape;179;p21"/>
          <p:cNvSpPr txBox="1"/>
          <p:nvPr>
            <p:ph type="title"/>
          </p:nvPr>
        </p:nvSpPr>
        <p:spPr>
          <a:xfrm>
            <a:off x="213575" y="240050"/>
            <a:ext cx="2523600" cy="55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Ciclo de vida.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