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jpeg" ContentType="image/jpeg"/>
  <Override PartName="/ppt/media/image5.png" ContentType="image/png"/>
  <Override PartName="/ppt/media/image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D3E0DC-55C8-44E2-98CC-F9F29DA1C3C0}"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E48F2E3-B23B-4F8C-94E1-9C46357C2178}">
      <dgm:prSet/>
      <dgm:spPr/>
      <dgm:t>
        <a:bodyPr/>
        <a:lstStyle/>
        <a:p>
          <a:r>
            <a:rPr lang="en-US"/>
            <a:t>I-reporter has 2 ways of generating revenue. </a:t>
          </a:r>
        </a:p>
      </dgm:t>
    </dgm:pt>
    <dgm:pt modelId="{2E8A45D5-9D89-4A25-8AA4-9D031E88E0FF}" type="parTrans" cxnId="{A9B42C40-E133-4328-8C8E-1E89796C9308}">
      <dgm:prSet/>
      <dgm:spPr/>
      <dgm:t>
        <a:bodyPr/>
        <a:lstStyle/>
        <a:p>
          <a:endParaRPr lang="en-US"/>
        </a:p>
      </dgm:t>
    </dgm:pt>
    <dgm:pt modelId="{F0C2BB43-9CE6-4BFB-88DF-99F1C5CFC1C6}" type="sibTrans" cxnId="{A9B42C40-E133-4328-8C8E-1E89796C9308}">
      <dgm:prSet/>
      <dgm:spPr/>
      <dgm:t>
        <a:bodyPr/>
        <a:lstStyle/>
        <a:p>
          <a:endParaRPr lang="en-US"/>
        </a:p>
      </dgm:t>
    </dgm:pt>
    <dgm:pt modelId="{58A22ED8-C9A4-4974-9710-4F34EC928C03}">
      <dgm:prSet/>
      <dgm:spPr/>
      <dgm:t>
        <a:bodyPr/>
        <a:lstStyle/>
        <a:p>
          <a:r>
            <a:rPr lang="en-US"/>
            <a:t>1. Paid advertising on the platform</a:t>
          </a:r>
        </a:p>
      </dgm:t>
    </dgm:pt>
    <dgm:pt modelId="{28C8AD5A-00A1-408C-AD2B-35DB38910B7B}" type="parTrans" cxnId="{AC771703-AF2C-45C6-99AD-DF19DD628EF7}">
      <dgm:prSet/>
      <dgm:spPr/>
      <dgm:t>
        <a:bodyPr/>
        <a:lstStyle/>
        <a:p>
          <a:endParaRPr lang="en-US"/>
        </a:p>
      </dgm:t>
    </dgm:pt>
    <dgm:pt modelId="{186EFD2D-295D-465C-B8D4-56C1F4E0EA8A}" type="sibTrans" cxnId="{AC771703-AF2C-45C6-99AD-DF19DD628EF7}">
      <dgm:prSet/>
      <dgm:spPr/>
      <dgm:t>
        <a:bodyPr/>
        <a:lstStyle/>
        <a:p>
          <a:endParaRPr lang="en-US"/>
        </a:p>
      </dgm:t>
    </dgm:pt>
    <dgm:pt modelId="{75DF8229-A5F7-488F-BB6A-D532BB8172A3}">
      <dgm:prSet/>
      <dgm:spPr/>
      <dgm:t>
        <a:bodyPr/>
        <a:lstStyle/>
        <a:p>
          <a:r>
            <a:rPr lang="en-US"/>
            <a:t>2. Standard rate on SMS notification regarding any progress updates to the case</a:t>
          </a:r>
        </a:p>
      </dgm:t>
    </dgm:pt>
    <dgm:pt modelId="{061E9918-C7D8-4574-AFD1-1D69C02C48C7}" type="parTrans" cxnId="{C377F575-AA16-4491-814C-998F7780E7E6}">
      <dgm:prSet/>
      <dgm:spPr/>
      <dgm:t>
        <a:bodyPr/>
        <a:lstStyle/>
        <a:p>
          <a:endParaRPr lang="en-US"/>
        </a:p>
      </dgm:t>
    </dgm:pt>
    <dgm:pt modelId="{86E6C351-7E3C-45A1-9664-8DDD4D2C72F3}" type="sibTrans" cxnId="{C377F575-AA16-4491-814C-998F7780E7E6}">
      <dgm:prSet/>
      <dgm:spPr/>
      <dgm:t>
        <a:bodyPr/>
        <a:lstStyle/>
        <a:p>
          <a:endParaRPr lang="en-US"/>
        </a:p>
      </dgm:t>
    </dgm:pt>
    <dgm:pt modelId="{B05CD9AC-E9F5-424E-AF6C-515B9F19CB22}" type="pres">
      <dgm:prSet presAssocID="{4ED3E0DC-55C8-44E2-98CC-F9F29DA1C3C0}" presName="hierChild1" presStyleCnt="0">
        <dgm:presLayoutVars>
          <dgm:chPref val="1"/>
          <dgm:dir/>
          <dgm:animOne val="branch"/>
          <dgm:animLvl val="lvl"/>
          <dgm:resizeHandles/>
        </dgm:presLayoutVars>
      </dgm:prSet>
      <dgm:spPr/>
    </dgm:pt>
    <dgm:pt modelId="{986A73C9-A4E3-441D-B4C4-9C61D9A3714C}" type="pres">
      <dgm:prSet presAssocID="{5E48F2E3-B23B-4F8C-94E1-9C46357C2178}" presName="hierRoot1" presStyleCnt="0"/>
      <dgm:spPr/>
    </dgm:pt>
    <dgm:pt modelId="{9C565E72-9652-4697-B0D1-8CBE3AF013E2}" type="pres">
      <dgm:prSet presAssocID="{5E48F2E3-B23B-4F8C-94E1-9C46357C2178}" presName="composite" presStyleCnt="0"/>
      <dgm:spPr/>
    </dgm:pt>
    <dgm:pt modelId="{F0265A71-7353-4A39-8769-FE0C97BE7F86}" type="pres">
      <dgm:prSet presAssocID="{5E48F2E3-B23B-4F8C-94E1-9C46357C2178}" presName="background" presStyleLbl="node0" presStyleIdx="0" presStyleCnt="3"/>
      <dgm:spPr/>
    </dgm:pt>
    <dgm:pt modelId="{F870DA78-6EBF-4DA5-A78C-33D870153D55}" type="pres">
      <dgm:prSet presAssocID="{5E48F2E3-B23B-4F8C-94E1-9C46357C2178}" presName="text" presStyleLbl="fgAcc0" presStyleIdx="0" presStyleCnt="3">
        <dgm:presLayoutVars>
          <dgm:chPref val="3"/>
        </dgm:presLayoutVars>
      </dgm:prSet>
      <dgm:spPr/>
    </dgm:pt>
    <dgm:pt modelId="{A7EF09E0-DB4E-44B9-B921-88A7C77E0D2A}" type="pres">
      <dgm:prSet presAssocID="{5E48F2E3-B23B-4F8C-94E1-9C46357C2178}" presName="hierChild2" presStyleCnt="0"/>
      <dgm:spPr/>
    </dgm:pt>
    <dgm:pt modelId="{B96284CE-E74B-4BD3-8EC0-02E1B8E7F667}" type="pres">
      <dgm:prSet presAssocID="{58A22ED8-C9A4-4974-9710-4F34EC928C03}" presName="hierRoot1" presStyleCnt="0"/>
      <dgm:spPr/>
    </dgm:pt>
    <dgm:pt modelId="{BE848A54-AB41-49E0-ABE9-7F7BA3800FF3}" type="pres">
      <dgm:prSet presAssocID="{58A22ED8-C9A4-4974-9710-4F34EC928C03}" presName="composite" presStyleCnt="0"/>
      <dgm:spPr/>
    </dgm:pt>
    <dgm:pt modelId="{C11455B0-15EA-4F0E-B2AC-8A198FC47C80}" type="pres">
      <dgm:prSet presAssocID="{58A22ED8-C9A4-4974-9710-4F34EC928C03}" presName="background" presStyleLbl="node0" presStyleIdx="1" presStyleCnt="3"/>
      <dgm:spPr/>
    </dgm:pt>
    <dgm:pt modelId="{8BED9C98-7F1B-4E3E-B6C5-FFD120281369}" type="pres">
      <dgm:prSet presAssocID="{58A22ED8-C9A4-4974-9710-4F34EC928C03}" presName="text" presStyleLbl="fgAcc0" presStyleIdx="1" presStyleCnt="3">
        <dgm:presLayoutVars>
          <dgm:chPref val="3"/>
        </dgm:presLayoutVars>
      </dgm:prSet>
      <dgm:spPr/>
    </dgm:pt>
    <dgm:pt modelId="{1663D972-0E11-4B79-88FD-ABF053B8D9F7}" type="pres">
      <dgm:prSet presAssocID="{58A22ED8-C9A4-4974-9710-4F34EC928C03}" presName="hierChild2" presStyleCnt="0"/>
      <dgm:spPr/>
    </dgm:pt>
    <dgm:pt modelId="{798D6A5E-B872-4530-BF8F-0F6EA20BF185}" type="pres">
      <dgm:prSet presAssocID="{75DF8229-A5F7-488F-BB6A-D532BB8172A3}" presName="hierRoot1" presStyleCnt="0"/>
      <dgm:spPr/>
    </dgm:pt>
    <dgm:pt modelId="{4AAF7AF2-3717-4906-89E5-10A3B1CBF8E5}" type="pres">
      <dgm:prSet presAssocID="{75DF8229-A5F7-488F-BB6A-D532BB8172A3}" presName="composite" presStyleCnt="0"/>
      <dgm:spPr/>
    </dgm:pt>
    <dgm:pt modelId="{18C717B1-FD1D-4EF3-8110-F71A42D54075}" type="pres">
      <dgm:prSet presAssocID="{75DF8229-A5F7-488F-BB6A-D532BB8172A3}" presName="background" presStyleLbl="node0" presStyleIdx="2" presStyleCnt="3"/>
      <dgm:spPr/>
    </dgm:pt>
    <dgm:pt modelId="{C1234FE5-BC8A-4F2A-BB30-7B6E51504CAF}" type="pres">
      <dgm:prSet presAssocID="{75DF8229-A5F7-488F-BB6A-D532BB8172A3}" presName="text" presStyleLbl="fgAcc0" presStyleIdx="2" presStyleCnt="3">
        <dgm:presLayoutVars>
          <dgm:chPref val="3"/>
        </dgm:presLayoutVars>
      </dgm:prSet>
      <dgm:spPr/>
    </dgm:pt>
    <dgm:pt modelId="{921C4C91-48C4-466B-9F5D-3E4FBBB3BFF4}" type="pres">
      <dgm:prSet presAssocID="{75DF8229-A5F7-488F-BB6A-D532BB8172A3}" presName="hierChild2" presStyleCnt="0"/>
      <dgm:spPr/>
    </dgm:pt>
  </dgm:ptLst>
  <dgm:cxnLst>
    <dgm:cxn modelId="{AC771703-AF2C-45C6-99AD-DF19DD628EF7}" srcId="{4ED3E0DC-55C8-44E2-98CC-F9F29DA1C3C0}" destId="{58A22ED8-C9A4-4974-9710-4F34EC928C03}" srcOrd="1" destOrd="0" parTransId="{28C8AD5A-00A1-408C-AD2B-35DB38910B7B}" sibTransId="{186EFD2D-295D-465C-B8D4-56C1F4E0EA8A}"/>
    <dgm:cxn modelId="{A9B42C40-E133-4328-8C8E-1E89796C9308}" srcId="{4ED3E0DC-55C8-44E2-98CC-F9F29DA1C3C0}" destId="{5E48F2E3-B23B-4F8C-94E1-9C46357C2178}" srcOrd="0" destOrd="0" parTransId="{2E8A45D5-9D89-4A25-8AA4-9D031E88E0FF}" sibTransId="{F0C2BB43-9CE6-4BFB-88DF-99F1C5CFC1C6}"/>
    <dgm:cxn modelId="{E37C7467-A8CD-4AB7-BA1E-3EACA4BF9132}" type="presOf" srcId="{58A22ED8-C9A4-4974-9710-4F34EC928C03}" destId="{8BED9C98-7F1B-4E3E-B6C5-FFD120281369}" srcOrd="0" destOrd="0" presId="urn:microsoft.com/office/officeart/2005/8/layout/hierarchy1"/>
    <dgm:cxn modelId="{C377F575-AA16-4491-814C-998F7780E7E6}" srcId="{4ED3E0DC-55C8-44E2-98CC-F9F29DA1C3C0}" destId="{75DF8229-A5F7-488F-BB6A-D532BB8172A3}" srcOrd="2" destOrd="0" parTransId="{061E9918-C7D8-4574-AFD1-1D69C02C48C7}" sibTransId="{86E6C351-7E3C-45A1-9664-8DDD4D2C72F3}"/>
    <dgm:cxn modelId="{E4ADE983-ABF9-47DB-9A47-8C61DA2594B3}" type="presOf" srcId="{4ED3E0DC-55C8-44E2-98CC-F9F29DA1C3C0}" destId="{B05CD9AC-E9F5-424E-AF6C-515B9F19CB22}" srcOrd="0" destOrd="0" presId="urn:microsoft.com/office/officeart/2005/8/layout/hierarchy1"/>
    <dgm:cxn modelId="{DC91E0D4-6E48-4B8F-916B-F621E717F5CB}" type="presOf" srcId="{5E48F2E3-B23B-4F8C-94E1-9C46357C2178}" destId="{F870DA78-6EBF-4DA5-A78C-33D870153D55}" srcOrd="0" destOrd="0" presId="urn:microsoft.com/office/officeart/2005/8/layout/hierarchy1"/>
    <dgm:cxn modelId="{411405E1-8C13-42EF-A4DF-3B55269018CB}" type="presOf" srcId="{75DF8229-A5F7-488F-BB6A-D532BB8172A3}" destId="{C1234FE5-BC8A-4F2A-BB30-7B6E51504CAF}" srcOrd="0" destOrd="0" presId="urn:microsoft.com/office/officeart/2005/8/layout/hierarchy1"/>
    <dgm:cxn modelId="{BF7858BE-8750-41FB-8004-7F434B3FAD3C}" type="presParOf" srcId="{B05CD9AC-E9F5-424E-AF6C-515B9F19CB22}" destId="{986A73C9-A4E3-441D-B4C4-9C61D9A3714C}" srcOrd="0" destOrd="0" presId="urn:microsoft.com/office/officeart/2005/8/layout/hierarchy1"/>
    <dgm:cxn modelId="{48637247-21D8-4651-B3FD-E2BCD710B965}" type="presParOf" srcId="{986A73C9-A4E3-441D-B4C4-9C61D9A3714C}" destId="{9C565E72-9652-4697-B0D1-8CBE3AF013E2}" srcOrd="0" destOrd="0" presId="urn:microsoft.com/office/officeart/2005/8/layout/hierarchy1"/>
    <dgm:cxn modelId="{B572B1C4-DF92-4D17-9ADA-BC35A61A05A3}" type="presParOf" srcId="{9C565E72-9652-4697-B0D1-8CBE3AF013E2}" destId="{F0265A71-7353-4A39-8769-FE0C97BE7F86}" srcOrd="0" destOrd="0" presId="urn:microsoft.com/office/officeart/2005/8/layout/hierarchy1"/>
    <dgm:cxn modelId="{A4C47FFE-0A8D-49FA-B2A3-52DDBFC3D6BB}" type="presParOf" srcId="{9C565E72-9652-4697-B0D1-8CBE3AF013E2}" destId="{F870DA78-6EBF-4DA5-A78C-33D870153D55}" srcOrd="1" destOrd="0" presId="urn:microsoft.com/office/officeart/2005/8/layout/hierarchy1"/>
    <dgm:cxn modelId="{9EA74239-163B-4007-ADEB-D60F8E438C7F}" type="presParOf" srcId="{986A73C9-A4E3-441D-B4C4-9C61D9A3714C}" destId="{A7EF09E0-DB4E-44B9-B921-88A7C77E0D2A}" srcOrd="1" destOrd="0" presId="urn:microsoft.com/office/officeart/2005/8/layout/hierarchy1"/>
    <dgm:cxn modelId="{0C3A31BA-FB13-44A6-BFC4-72356A19C487}" type="presParOf" srcId="{B05CD9AC-E9F5-424E-AF6C-515B9F19CB22}" destId="{B96284CE-E74B-4BD3-8EC0-02E1B8E7F667}" srcOrd="1" destOrd="0" presId="urn:microsoft.com/office/officeart/2005/8/layout/hierarchy1"/>
    <dgm:cxn modelId="{30A75AB5-0204-4B7C-BC27-47CD4570C9F8}" type="presParOf" srcId="{B96284CE-E74B-4BD3-8EC0-02E1B8E7F667}" destId="{BE848A54-AB41-49E0-ABE9-7F7BA3800FF3}" srcOrd="0" destOrd="0" presId="urn:microsoft.com/office/officeart/2005/8/layout/hierarchy1"/>
    <dgm:cxn modelId="{6BB8663C-9A32-4AA7-98BF-4D7202FF0078}" type="presParOf" srcId="{BE848A54-AB41-49E0-ABE9-7F7BA3800FF3}" destId="{C11455B0-15EA-4F0E-B2AC-8A198FC47C80}" srcOrd="0" destOrd="0" presId="urn:microsoft.com/office/officeart/2005/8/layout/hierarchy1"/>
    <dgm:cxn modelId="{C14C7B12-26A1-4F58-A77F-FD8DA746E09C}" type="presParOf" srcId="{BE848A54-AB41-49E0-ABE9-7F7BA3800FF3}" destId="{8BED9C98-7F1B-4E3E-B6C5-FFD120281369}" srcOrd="1" destOrd="0" presId="urn:microsoft.com/office/officeart/2005/8/layout/hierarchy1"/>
    <dgm:cxn modelId="{D1B356F3-817A-42BE-9650-05E00AADD773}" type="presParOf" srcId="{B96284CE-E74B-4BD3-8EC0-02E1B8E7F667}" destId="{1663D972-0E11-4B79-88FD-ABF053B8D9F7}" srcOrd="1" destOrd="0" presId="urn:microsoft.com/office/officeart/2005/8/layout/hierarchy1"/>
    <dgm:cxn modelId="{B10D61C8-5814-4837-8A5D-EC3152085770}" type="presParOf" srcId="{B05CD9AC-E9F5-424E-AF6C-515B9F19CB22}" destId="{798D6A5E-B872-4530-BF8F-0F6EA20BF185}" srcOrd="2" destOrd="0" presId="urn:microsoft.com/office/officeart/2005/8/layout/hierarchy1"/>
    <dgm:cxn modelId="{D97151FC-8A82-4B90-A890-2AF629335AEA}" type="presParOf" srcId="{798D6A5E-B872-4530-BF8F-0F6EA20BF185}" destId="{4AAF7AF2-3717-4906-89E5-10A3B1CBF8E5}" srcOrd="0" destOrd="0" presId="urn:microsoft.com/office/officeart/2005/8/layout/hierarchy1"/>
    <dgm:cxn modelId="{1487E1C3-F94E-4F9B-86AF-BC8126A30C1E}" type="presParOf" srcId="{4AAF7AF2-3717-4906-89E5-10A3B1CBF8E5}" destId="{18C717B1-FD1D-4EF3-8110-F71A42D54075}" srcOrd="0" destOrd="0" presId="urn:microsoft.com/office/officeart/2005/8/layout/hierarchy1"/>
    <dgm:cxn modelId="{B359813C-EE03-40AB-AE4D-9B248F10662C}" type="presParOf" srcId="{4AAF7AF2-3717-4906-89E5-10A3B1CBF8E5}" destId="{C1234FE5-BC8A-4F2A-BB30-7B6E51504CAF}" srcOrd="1" destOrd="0" presId="urn:microsoft.com/office/officeart/2005/8/layout/hierarchy1"/>
    <dgm:cxn modelId="{65C3C7BA-BCBA-4AC3-95D7-D459B3BF307E}" type="presParOf" srcId="{798D6A5E-B872-4530-BF8F-0F6EA20BF185}" destId="{921C4C91-48C4-466B-9F5D-3E4FBBB3BFF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65A71-7353-4A39-8769-FE0C97BE7F86}">
      <dsp:nvSpPr>
        <dsp:cNvPr id="0" name=""/>
        <dsp:cNvSpPr/>
      </dsp:nvSpPr>
      <dsp:spPr>
        <a:xfrm>
          <a:off x="0"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0DA78-6EBF-4DA5-A78C-33D870153D55}">
      <dsp:nvSpPr>
        <dsp:cNvPr id="0" name=""/>
        <dsp:cNvSpPr/>
      </dsp:nvSpPr>
      <dsp:spPr>
        <a:xfrm>
          <a:off x="316230"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I-reporter has 2 ways of generating revenue. </a:t>
          </a:r>
        </a:p>
      </dsp:txBody>
      <dsp:txXfrm>
        <a:off x="369163" y="865197"/>
        <a:ext cx="2740203" cy="1701388"/>
      </dsp:txXfrm>
    </dsp:sp>
    <dsp:sp modelId="{C11455B0-15EA-4F0E-B2AC-8A198FC47C80}">
      <dsp:nvSpPr>
        <dsp:cNvPr id="0" name=""/>
        <dsp:cNvSpPr/>
      </dsp:nvSpPr>
      <dsp:spPr>
        <a:xfrm>
          <a:off x="3478529"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D9C98-7F1B-4E3E-B6C5-FFD120281369}">
      <dsp:nvSpPr>
        <dsp:cNvPr id="0" name=""/>
        <dsp:cNvSpPr/>
      </dsp:nvSpPr>
      <dsp:spPr>
        <a:xfrm>
          <a:off x="3794759"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1. Paid advertising on the platform</a:t>
          </a:r>
        </a:p>
      </dsp:txBody>
      <dsp:txXfrm>
        <a:off x="3847692" y="865197"/>
        <a:ext cx="2740203" cy="1701388"/>
      </dsp:txXfrm>
    </dsp:sp>
    <dsp:sp modelId="{18C717B1-FD1D-4EF3-8110-F71A42D54075}">
      <dsp:nvSpPr>
        <dsp:cNvPr id="0" name=""/>
        <dsp:cNvSpPr/>
      </dsp:nvSpPr>
      <dsp:spPr>
        <a:xfrm>
          <a:off x="6957059"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234FE5-BC8A-4F2A-BB30-7B6E51504CAF}">
      <dsp:nvSpPr>
        <dsp:cNvPr id="0" name=""/>
        <dsp:cNvSpPr/>
      </dsp:nvSpPr>
      <dsp:spPr>
        <a:xfrm>
          <a:off x="7273289"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2. Standard rate on SMS notification regarding any progress updates to the case</a:t>
          </a:r>
        </a:p>
      </dsp:txBody>
      <dsp:txXfrm>
        <a:off x="7326222" y="865197"/>
        <a:ext cx="2740203" cy="17013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90686832-DB93-4261-B96C-FC2A0D285452}" type="datetime">
              <a:rPr b="0" lang="en-US" sz="1200" spc="-1" strike="noStrike">
                <a:solidFill>
                  <a:srgbClr val="8b8b8b"/>
                </a:solidFill>
                <a:latin typeface="Calibri"/>
              </a:rPr>
              <a:t>11/24/20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B1927DE-250A-46E3-AE7D-15F882A0B2D5}"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2B642427-CAB8-4C26-8A86-CFB11B2A8DF4}" type="datetime">
              <a:rPr b="0" lang="en-US" sz="1200" spc="-1" strike="noStrike">
                <a:solidFill>
                  <a:srgbClr val="8b8b8b"/>
                </a:solidFill>
                <a:latin typeface="Calibri"/>
              </a:rPr>
              <a:t>11/24/20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A302E6A-C8E4-4D6B-B258-F8105A350C1D}"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3240"/>
            <a:ext cx="12191760" cy="6860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321840" y="321840"/>
            <a:ext cx="11573280" cy="6214320"/>
          </a:xfrm>
          <a:prstGeom prst="rect">
            <a:avLst/>
          </a:prstGeom>
          <a:solidFill>
            <a:schemeClr val="bg1">
              <a:lumMod val="75000"/>
              <a:lumOff val="25000"/>
            </a:schemeClr>
          </a:solidFill>
          <a:ln cap="sq" w="12708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84" name="TextShape 3"/>
          <p:cNvSpPr txBox="1"/>
          <p:nvPr/>
        </p:nvSpPr>
        <p:spPr>
          <a:xfrm>
            <a:off x="1523880" y="1122480"/>
            <a:ext cx="9143640" cy="2839680"/>
          </a:xfrm>
          <a:prstGeom prst="rect">
            <a:avLst/>
          </a:prstGeom>
          <a:noFill/>
          <a:ln>
            <a:noFill/>
          </a:ln>
        </p:spPr>
        <p:txBody>
          <a:bodyPr anchor="b">
            <a:normAutofit/>
          </a:bodyPr>
          <a:p>
            <a:pPr algn="ctr">
              <a:lnSpc>
                <a:spcPct val="90000"/>
              </a:lnSpc>
            </a:pPr>
            <a:r>
              <a:rPr b="0" lang="en-US" sz="5800" spc="-1" strike="noStrike">
                <a:solidFill>
                  <a:srgbClr val="ffffff"/>
                </a:solidFill>
                <a:latin typeface="Calibri Light"/>
              </a:rPr>
              <a:t>X-FILES</a:t>
            </a:r>
            <a:endParaRPr b="0" lang="en-US" sz="5800" spc="-1" strike="noStrike">
              <a:solidFill>
                <a:srgbClr val="000000"/>
              </a:solidFill>
              <a:latin typeface="Calibri"/>
            </a:endParaRPr>
          </a:p>
        </p:txBody>
      </p:sp>
      <p:sp>
        <p:nvSpPr>
          <p:cNvPr id="85" name="TextShape 4"/>
          <p:cNvSpPr txBox="1"/>
          <p:nvPr/>
        </p:nvSpPr>
        <p:spPr>
          <a:xfrm>
            <a:off x="1523880" y="4256280"/>
            <a:ext cx="9143640" cy="1600560"/>
          </a:xfrm>
          <a:prstGeom prst="rect">
            <a:avLst/>
          </a:prstGeom>
          <a:noFill/>
          <a:ln>
            <a:noFill/>
          </a:ln>
        </p:spPr>
        <p:txBody>
          <a:bodyPr>
            <a:normAutofit/>
          </a:bodyPr>
          <a:p>
            <a:pPr algn="ctr">
              <a:lnSpc>
                <a:spcPct val="90000"/>
              </a:lnSpc>
              <a:spcBef>
                <a:spcPts val="1001"/>
              </a:spcBef>
              <a:tabLst>
                <a:tab algn="l" pos="0"/>
              </a:tabLst>
            </a:pPr>
            <a:r>
              <a:rPr b="0" lang="en-US" sz="2400" spc="-1" strike="noStrike">
                <a:solidFill>
                  <a:srgbClr val="8faadc"/>
                </a:solidFill>
                <a:latin typeface="Calibri"/>
              </a:rPr>
              <a:t>PITCH DECK</a:t>
            </a:r>
            <a:endParaRPr b="0" lang="en-US" sz="2400" spc="-1" strike="noStrike">
              <a:latin typeface="Arial"/>
            </a:endParaRPr>
          </a:p>
        </p:txBody>
      </p:sp>
      <p:sp>
        <p:nvSpPr>
          <p:cNvPr id="86" name="Line 5"/>
          <p:cNvSpPr/>
          <p:nvPr/>
        </p:nvSpPr>
        <p:spPr>
          <a:xfrm>
            <a:off x="4724280" y="4109400"/>
            <a:ext cx="274320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CustomShape 1"/>
          <p:cNvSpPr/>
          <p:nvPr/>
        </p:nvSpPr>
        <p:spPr>
          <a:xfrm>
            <a:off x="0" y="0"/>
            <a:ext cx="1219140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29" name="CustomShape 2"/>
          <p:cNvSpPr/>
          <p:nvPr/>
        </p:nvSpPr>
        <p:spPr>
          <a:xfrm>
            <a:off x="360" y="0"/>
            <a:ext cx="121914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TextShape 3"/>
          <p:cNvSpPr txBox="1"/>
          <p:nvPr/>
        </p:nvSpPr>
        <p:spPr>
          <a:xfrm>
            <a:off x="1179360" y="320400"/>
            <a:ext cx="9833040" cy="1325160"/>
          </a:xfrm>
          <a:prstGeom prst="rect">
            <a:avLst/>
          </a:prstGeom>
          <a:noFill/>
          <a:ln>
            <a:noFill/>
          </a:ln>
        </p:spPr>
        <p:txBody>
          <a:bodyPr anchor="ctr">
            <a:normAutofit/>
          </a:bodyPr>
          <a:p>
            <a:pPr algn="ctr">
              <a:lnSpc>
                <a:spcPct val="90000"/>
              </a:lnSpc>
            </a:pPr>
            <a:r>
              <a:rPr b="0" lang="en-US" sz="4000" spc="-1" strike="noStrike">
                <a:solidFill>
                  <a:srgbClr val="44546a"/>
                </a:solidFill>
                <a:latin typeface="Calibri Light"/>
              </a:rPr>
              <a:t>BUSINESS MODEL</a:t>
            </a:r>
            <a:endParaRPr b="0" lang="en-US" sz="4000" spc="-1" strike="noStrike">
              <a:solidFill>
                <a:srgbClr val="000000"/>
              </a:solidFill>
              <a:latin typeface="Calibri"/>
            </a:endParaRPr>
          </a:p>
        </p:txBody>
      </p:sp>
      <p:grpSp>
        <p:nvGrpSpPr>
          <p:cNvPr id="131" name="Group 4"/>
          <p:cNvGrpSpPr/>
          <p:nvPr/>
        </p:nvGrpSpPr>
        <p:grpSpPr>
          <a:xfrm>
            <a:off x="0" y="0"/>
            <a:ext cx="2915280" cy="2187360"/>
            <a:chOff x="0" y="0"/>
            <a:chExt cx="2915280" cy="2187360"/>
          </a:xfrm>
        </p:grpSpPr>
        <p:sp>
          <p:nvSpPr>
            <p:cNvPr id="132" name="CustomShape 5"/>
            <p:cNvSpPr/>
            <p:nvPr/>
          </p:nvSpPr>
          <p:spPr>
            <a:xfrm>
              <a:off x="360" y="0"/>
              <a:ext cx="2901960" cy="2018160"/>
            </a:xfrm>
            <a:custGeom>
              <a:avLst/>
              <a:gdLst/>
              <a:ah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33" name="CustomShape 6"/>
            <p:cNvSpPr/>
            <p:nvPr/>
          </p:nvSpPr>
          <p:spPr>
            <a:xfrm>
              <a:off x="360" y="0"/>
              <a:ext cx="2901960" cy="2018160"/>
            </a:xfrm>
            <a:custGeom>
              <a:avLst/>
              <a:gdLst/>
              <a:ah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34" name="CustomShape 7"/>
            <p:cNvSpPr/>
            <p:nvPr/>
          </p:nvSpPr>
          <p:spPr>
            <a:xfrm>
              <a:off x="0" y="0"/>
              <a:ext cx="2902320" cy="2035080"/>
            </a:xfrm>
            <a:custGeom>
              <a:avLst/>
              <a:gdLst/>
              <a:ah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sp>
          <p:nvSpPr>
            <p:cNvPr id="135" name="CustomShape 8"/>
            <p:cNvSpPr/>
            <p:nvPr/>
          </p:nvSpPr>
          <p:spPr>
            <a:xfrm>
              <a:off x="360" y="0"/>
              <a:ext cx="2914920" cy="2187360"/>
            </a:xfrm>
            <a:custGeom>
              <a:avLst/>
              <a:gdLst/>
              <a:ah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rotWithShape="0">
              <a:gsLst>
                <a:gs pos="0">
                  <a:srgbClr val="70ad47">
                    <a:alpha val="10196"/>
                  </a:srgbClr>
                </a:gs>
                <a:gs pos="100000">
                  <a:srgbClr val="4472c4">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sp>
      </p:grpSp>
      <p:graphicFrame>
        <p:nvGraphicFramePr>
          <p:cNvPr id="1" name="Diagram1"/>
          <p:cNvGraphicFramePr/>
          <p:nvPr>
            <p:extLst>
              <p:ext uri="{D42A27DB-BD31-4B8C-83A1-F6EECF244321}">
                <p14:modId xmlns:p14="http://schemas.microsoft.com/office/powerpoint/2010/main" val="3203088761"/>
              </p:ext>
            </p:extLst>
          </p:nvPr>
        </p:nvGraphicFramePr>
        <p:xfrm>
          <a:off x="762480" y="1715400"/>
          <a:ext cx="10118880" cy="3130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6" name="CustomShape 1"/>
          <p:cNvSpPr/>
          <p:nvPr/>
        </p:nvSpPr>
        <p:spPr>
          <a:xfrm>
            <a:off x="770400" y="0"/>
            <a:ext cx="6487920" cy="3036240"/>
          </a:xfrm>
          <a:custGeom>
            <a:avLst/>
            <a:gdLst/>
            <a:ah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37" name="CustomShape 2"/>
          <p:cNvSpPr/>
          <p:nvPr/>
        </p:nvSpPr>
        <p:spPr>
          <a:xfrm>
            <a:off x="979920" y="0"/>
            <a:ext cx="6068880" cy="2839320"/>
          </a:xfrm>
          <a:custGeom>
            <a:avLst/>
            <a:gdLst/>
            <a:ah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138" name="CustomShape 3"/>
          <p:cNvSpPr/>
          <p:nvPr/>
        </p:nvSpPr>
        <p:spPr>
          <a:xfrm>
            <a:off x="0" y="2900880"/>
            <a:ext cx="5197680" cy="3956760"/>
          </a:xfrm>
          <a:custGeom>
            <a:avLst/>
            <a:gdLst/>
            <a:ah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39" name="CustomShape 4"/>
          <p:cNvSpPr/>
          <p:nvPr/>
        </p:nvSpPr>
        <p:spPr>
          <a:xfrm>
            <a:off x="0" y="3124800"/>
            <a:ext cx="5001120" cy="3732840"/>
          </a:xfrm>
          <a:custGeom>
            <a:avLst/>
            <a:gdLst/>
            <a:ah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0" name="CustomShape 5"/>
          <p:cNvSpPr/>
          <p:nvPr/>
        </p:nvSpPr>
        <p:spPr>
          <a:xfrm>
            <a:off x="5760000" y="500400"/>
            <a:ext cx="6428160" cy="6357240"/>
          </a:xfrm>
          <a:custGeom>
            <a:avLst/>
            <a:gdLst/>
            <a:ah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41" name="CustomShape 6"/>
          <p:cNvSpPr/>
          <p:nvPr/>
        </p:nvSpPr>
        <p:spPr>
          <a:xfrm>
            <a:off x="5924520" y="664920"/>
            <a:ext cx="6263640" cy="6192720"/>
          </a:xfrm>
          <a:custGeom>
            <a:avLst/>
            <a:gdLst/>
            <a:ah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42" name="TextShape 7"/>
          <p:cNvSpPr txBox="1"/>
          <p:nvPr/>
        </p:nvSpPr>
        <p:spPr>
          <a:xfrm>
            <a:off x="6789600" y="2530080"/>
            <a:ext cx="4996080" cy="1936440"/>
          </a:xfrm>
          <a:prstGeom prst="rect">
            <a:avLst/>
          </a:prstGeom>
          <a:noFill/>
          <a:ln>
            <a:noFill/>
          </a:ln>
        </p:spPr>
        <p:txBody>
          <a:bodyPr anchor="b">
            <a:normAutofit/>
          </a:bodyPr>
          <a:p>
            <a:pPr algn="ctr">
              <a:lnSpc>
                <a:spcPct val="90000"/>
              </a:lnSpc>
            </a:pPr>
            <a:r>
              <a:rPr b="0" lang="en-US" sz="6000" spc="-1" strike="noStrike">
                <a:solidFill>
                  <a:srgbClr val="ffffff"/>
                </a:solidFill>
                <a:latin typeface="Calibri Light"/>
              </a:rPr>
              <a:t>KEY PLAYERS</a:t>
            </a:r>
            <a:endParaRPr b="0" lang="en-US" sz="6000" spc="-1" strike="noStrike">
              <a:solidFill>
                <a:srgbClr val="000000"/>
              </a:solidFill>
              <a:latin typeface="Calibri"/>
            </a:endParaRPr>
          </a:p>
        </p:txBody>
      </p:sp>
      <p:sp>
        <p:nvSpPr>
          <p:cNvPr id="143" name="TextShape 8"/>
          <p:cNvSpPr txBox="1"/>
          <p:nvPr/>
        </p:nvSpPr>
        <p:spPr>
          <a:xfrm>
            <a:off x="6789600" y="4632120"/>
            <a:ext cx="4996080" cy="1067760"/>
          </a:xfrm>
          <a:prstGeom prst="rect">
            <a:avLst/>
          </a:prstGeom>
          <a:noFill/>
          <a:ln>
            <a:noFill/>
          </a:ln>
        </p:spPr>
        <p:txBody>
          <a:bodyPr>
            <a:normAutofit/>
          </a:bodyPr>
          <a:p>
            <a:pPr algn="ctr">
              <a:lnSpc>
                <a:spcPct val="90000"/>
              </a:lnSpc>
              <a:spcBef>
                <a:spcPts val="1001"/>
              </a:spcBef>
              <a:tabLst>
                <a:tab algn="l" pos="0"/>
              </a:tabLst>
            </a:pPr>
            <a:r>
              <a:rPr b="0" lang="en-US" sz="2400" spc="-1" strike="noStrike">
                <a:solidFill>
                  <a:srgbClr val="ffffff"/>
                </a:solidFill>
                <a:latin typeface="Calibri"/>
              </a:rPr>
              <a:t>Our Team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44" name="TextShape 1"/>
          <p:cNvSpPr txBox="1"/>
          <p:nvPr/>
        </p:nvSpPr>
        <p:spPr>
          <a:xfrm>
            <a:off x="6746760" y="1783800"/>
            <a:ext cx="4644720" cy="2888640"/>
          </a:xfrm>
          <a:prstGeom prst="rect">
            <a:avLst/>
          </a:prstGeom>
          <a:noFill/>
          <a:ln>
            <a:noFill/>
          </a:ln>
        </p:spPr>
        <p:txBody>
          <a:bodyPr anchor="b">
            <a:normAutofit fontScale="71000"/>
          </a:bodyPr>
          <a:p>
            <a:pPr>
              <a:lnSpc>
                <a:spcPct val="90000"/>
              </a:lnSpc>
            </a:pPr>
            <a:r>
              <a:rPr b="0" lang="en-US" sz="2000" spc="-1" strike="noStrike">
                <a:solidFill>
                  <a:srgbClr val="ffffff"/>
                </a:solidFill>
                <a:latin typeface="Calibri Light"/>
              </a:rPr>
              <a:t>SHANNON MUJERA</a:t>
            </a:r>
            <a:br/>
            <a:r>
              <a:rPr b="0" lang="en-US" sz="2000" spc="-1" strike="noStrike">
                <a:solidFill>
                  <a:srgbClr val="ffffff"/>
                </a:solidFill>
                <a:latin typeface="Calibri Light"/>
              </a:rPr>
              <a:t>Shannon is an Informatics and Computer Science student at Strathmore university. She is seasoned leader having served as a student leader, youth ambassador for the UNDESA among other roles. She is a passionate innovator who believes in the power of technology changing lives. She is also skilled in entepreneurship and business development.</a:t>
            </a:r>
            <a:endParaRPr b="0" lang="en-US" sz="2000" spc="-1" strike="noStrike">
              <a:solidFill>
                <a:srgbClr val="000000"/>
              </a:solidFill>
              <a:latin typeface="Calibri"/>
            </a:endParaRPr>
          </a:p>
        </p:txBody>
      </p:sp>
      <p:sp>
        <p:nvSpPr>
          <p:cNvPr id="145" name="CustomShape 2"/>
          <p:cNvSpPr/>
          <p:nvPr/>
        </p:nvSpPr>
        <p:spPr>
          <a:xfrm flipH="1">
            <a:off x="0" y="0"/>
            <a:ext cx="6172560" cy="6857640"/>
          </a:xfrm>
          <a:custGeom>
            <a:avLst/>
            <a:gdLst/>
            <a:ah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146" name="Content Placeholder 4" descr=""/>
          <p:cNvPicPr/>
          <p:nvPr/>
        </p:nvPicPr>
        <p:blipFill>
          <a:blip r:embed="rId1"/>
          <a:srcRect l="0" t="9144" r="0" b="1767"/>
          <a:stretch/>
        </p:blipFill>
        <p:spPr>
          <a:xfrm>
            <a:off x="0" y="0"/>
            <a:ext cx="6023880" cy="6857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47" name="TextShape 1"/>
          <p:cNvSpPr txBox="1"/>
          <p:nvPr/>
        </p:nvSpPr>
        <p:spPr>
          <a:xfrm>
            <a:off x="652680" y="658080"/>
            <a:ext cx="4806000" cy="4281480"/>
          </a:xfrm>
          <a:prstGeom prst="rect">
            <a:avLst/>
          </a:prstGeom>
          <a:noFill/>
          <a:ln>
            <a:noFill/>
          </a:ln>
        </p:spPr>
        <p:txBody>
          <a:bodyPr anchor="b">
            <a:normAutofit/>
          </a:bodyPr>
          <a:p>
            <a:pPr>
              <a:lnSpc>
                <a:spcPct val="90000"/>
              </a:lnSpc>
            </a:pPr>
            <a:r>
              <a:rPr b="0" lang="en-US" sz="2800" spc="-1" strike="noStrike">
                <a:solidFill>
                  <a:srgbClr val="ffffff"/>
                </a:solidFill>
                <a:latin typeface="Calibri Light"/>
              </a:rPr>
              <a:t>ARTHUR EARL</a:t>
            </a:r>
            <a:br/>
            <a:r>
              <a:rPr b="0" lang="en-US" sz="2800" spc="-1" strike="noStrike">
                <a:solidFill>
                  <a:srgbClr val="ffffff"/>
                </a:solidFill>
                <a:latin typeface="Calibri Light"/>
              </a:rPr>
              <a:t>Arthur Earl is a student at Moringa school. He is a full stack developer skilled in flask, Django , javascript among other web technologies. He is passionate about problem solving and loves to take on new challenges.</a:t>
            </a:r>
            <a:endParaRPr b="0" lang="en-US" sz="2800" spc="-1" strike="noStrike">
              <a:solidFill>
                <a:srgbClr val="000000"/>
              </a:solidFill>
              <a:latin typeface="Calibri"/>
            </a:endParaRPr>
          </a:p>
        </p:txBody>
      </p:sp>
      <p:pic>
        <p:nvPicPr>
          <p:cNvPr id="148" name="Content Placeholder 4" descr=""/>
          <p:cNvPicPr/>
          <p:nvPr/>
        </p:nvPicPr>
        <p:blipFill>
          <a:blip r:embed="rId1"/>
          <a:srcRect l="6107" t="0" r="4861" b="0"/>
          <a:stretch/>
        </p:blipFill>
        <p:spPr>
          <a:xfrm>
            <a:off x="6095880" y="0"/>
            <a:ext cx="6105240" cy="6857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CustomShape 1"/>
          <p:cNvSpPr/>
          <p:nvPr/>
        </p:nvSpPr>
        <p:spPr>
          <a:xfrm>
            <a:off x="0" y="0"/>
            <a:ext cx="12191760" cy="685764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sp>
      <p:sp>
        <p:nvSpPr>
          <p:cNvPr id="150" name="TextShape 2"/>
          <p:cNvSpPr txBox="1"/>
          <p:nvPr/>
        </p:nvSpPr>
        <p:spPr>
          <a:xfrm>
            <a:off x="1014120" y="1450800"/>
            <a:ext cx="4746600" cy="4127040"/>
          </a:xfrm>
          <a:prstGeom prst="rect">
            <a:avLst/>
          </a:prstGeom>
          <a:noFill/>
          <a:ln>
            <a:noFill/>
          </a:ln>
        </p:spPr>
        <p:txBody>
          <a:bodyPr anchor="ctr">
            <a:normAutofit/>
          </a:bodyPr>
          <a:p>
            <a:pPr>
              <a:lnSpc>
                <a:spcPct val="90000"/>
              </a:lnSpc>
            </a:pPr>
            <a:r>
              <a:rPr b="0" lang="en-US" sz="6800" spc="-1" strike="noStrike">
                <a:solidFill>
                  <a:srgbClr val="ffffff"/>
                </a:solidFill>
                <a:latin typeface="Calibri Light"/>
              </a:rPr>
              <a:t>KEY POINTS SUMMARY</a:t>
            </a:r>
            <a:endParaRPr b="0" lang="en-US" sz="6800" spc="-1" strike="noStrike">
              <a:solidFill>
                <a:srgbClr val="000000"/>
              </a:solidFill>
              <a:latin typeface="Calibri"/>
            </a:endParaRPr>
          </a:p>
        </p:txBody>
      </p:sp>
      <p:sp>
        <p:nvSpPr>
          <p:cNvPr id="151" name="Line 3"/>
          <p:cNvSpPr/>
          <p:nvPr/>
        </p:nvSpPr>
        <p:spPr>
          <a:xfrm flipH="1">
            <a:off x="1014120" y="1450440"/>
            <a:ext cx="3931920" cy="0"/>
          </a:xfrm>
          <a:prstGeom prst="line">
            <a:avLst/>
          </a:prstGeom>
          <a:ln w="12600">
            <a:solidFill>
              <a:schemeClr val="accent2"/>
            </a:solidFill>
          </a:ln>
        </p:spPr>
        <p:style>
          <a:lnRef idx="1">
            <a:schemeClr val="accent1"/>
          </a:lnRef>
          <a:fillRef idx="0">
            <a:schemeClr val="accent1"/>
          </a:fillRef>
          <a:effectRef idx="0">
            <a:schemeClr val="accent1"/>
          </a:effectRef>
          <a:fontRef idx="minor"/>
        </p:style>
      </p:sp>
      <p:sp>
        <p:nvSpPr>
          <p:cNvPr id="152" name="Line 4"/>
          <p:cNvSpPr/>
          <p:nvPr/>
        </p:nvSpPr>
        <p:spPr>
          <a:xfrm flipH="1">
            <a:off x="1014120" y="5408280"/>
            <a:ext cx="3931920" cy="0"/>
          </a:xfrm>
          <a:prstGeom prst="line">
            <a:avLst/>
          </a:prstGeom>
          <a:ln w="12600">
            <a:solidFill>
              <a:schemeClr val="accent2"/>
            </a:solidFill>
          </a:ln>
        </p:spPr>
        <p:style>
          <a:lnRef idx="1">
            <a:schemeClr val="accent1"/>
          </a:lnRef>
          <a:fillRef idx="0">
            <a:schemeClr val="accent1"/>
          </a:fillRef>
          <a:effectRef idx="0">
            <a:schemeClr val="accent1"/>
          </a:effectRef>
          <a:fontRef idx="minor"/>
        </p:style>
      </p:sp>
      <p:sp>
        <p:nvSpPr>
          <p:cNvPr id="153" name="TextShape 5"/>
          <p:cNvSpPr txBox="1"/>
          <p:nvPr/>
        </p:nvSpPr>
        <p:spPr>
          <a:xfrm>
            <a:off x="6095880" y="-2011680"/>
            <a:ext cx="6797160" cy="8583480"/>
          </a:xfrm>
          <a:prstGeom prst="rect">
            <a:avLst/>
          </a:prstGeom>
          <a:noFill/>
          <a:ln>
            <a:noFill/>
          </a:ln>
        </p:spPr>
        <p:txBody>
          <a:bodyPr anchor="ctr">
            <a:normAutofit/>
          </a:bodyPr>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1400" spc="-1" strike="noStrike">
                <a:solidFill>
                  <a:srgbClr val="ffffff"/>
                </a:solidFill>
                <a:latin typeface="Calibri"/>
              </a:rPr>
              <a:t>Corruption is a  rampant  menace in Africa and beyond. Courts and other law enforcement agencies often rule in favor of accused persons due to tampering of evidence that results in insufficient grounds to take legal action.</a:t>
            </a:r>
            <a:endParaRPr b="0" lang="en-US" sz="1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1400" spc="-1" strike="noStrike">
                <a:solidFill>
                  <a:srgbClr val="ffffff"/>
                </a:solidFill>
                <a:latin typeface="Calibri"/>
              </a:rPr>
              <a:t>Hence the need of I-reporter. I-Reporter is  a web-based application platform that aims to ensure integrity and accountability in corruption reporting.</a:t>
            </a:r>
            <a:endParaRPr b="0" lang="en-US" sz="1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1400" spc="-1" strike="noStrike">
                <a:solidFill>
                  <a:srgbClr val="ffffff"/>
                </a:solidFill>
                <a:latin typeface="Calibri"/>
              </a:rPr>
              <a:t>It does this by employing smart contracts to ensure whistle blower evidence is not tampered with.</a:t>
            </a:r>
            <a:endParaRPr b="0" lang="en-US" sz="1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1400" spc="-1" strike="noStrike">
                <a:solidFill>
                  <a:srgbClr val="ffffff"/>
                </a:solidFill>
                <a:latin typeface="Calibri"/>
              </a:rPr>
              <a:t>The smart contracts deployed on the block chain network ensures transparency and integrity.</a:t>
            </a:r>
            <a:endParaRPr b="0" lang="en-US" sz="1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1400" spc="-1" strike="noStrike">
                <a:solidFill>
                  <a:srgbClr val="ffffff"/>
                </a:solidFill>
                <a:latin typeface="Calibri"/>
              </a:rPr>
              <a:t>I –reporter will drastically reduce corruption incidents by up to 50%.  Its potential goes beyond the borders to ensure justice is served and integrity in the judicial systems is upheld.</a:t>
            </a:r>
            <a:endParaRPr b="0" lang="en-US" sz="1400" spc="-1" strike="noStrike">
              <a:solidFill>
                <a:srgbClr val="000000"/>
              </a:solidFill>
              <a:latin typeface="Calibri"/>
            </a:endParaRPr>
          </a:p>
          <a:p>
            <a:pPr>
              <a:lnSpc>
                <a:spcPct val="90000"/>
              </a:lnSpc>
              <a:spcBef>
                <a:spcPts val="1001"/>
              </a:spcBef>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0" y="0"/>
            <a:ext cx="1219176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155" name="Graphic 6" descr="Money"/>
          <p:cNvPicPr/>
          <p:nvPr/>
        </p:nvPicPr>
        <p:blipFill>
          <a:blip r:embed="rId1"/>
          <a:stretch/>
        </p:blipFill>
        <p:spPr>
          <a:xfrm>
            <a:off x="680400" y="1061640"/>
            <a:ext cx="4734720" cy="4734720"/>
          </a:xfrm>
          <a:prstGeom prst="rect">
            <a:avLst/>
          </a:prstGeom>
          <a:ln>
            <a:noFill/>
          </a:ln>
        </p:spPr>
      </p:pic>
      <p:sp>
        <p:nvSpPr>
          <p:cNvPr id="156" name="CustomShape 2"/>
          <p:cNvSpPr/>
          <p:nvPr/>
        </p:nvSpPr>
        <p:spPr>
          <a:xfrm>
            <a:off x="6095880" y="0"/>
            <a:ext cx="6095520" cy="685764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p:style>
      </p:sp>
      <p:sp>
        <p:nvSpPr>
          <p:cNvPr id="157" name="TextShape 3"/>
          <p:cNvSpPr txBox="1"/>
          <p:nvPr/>
        </p:nvSpPr>
        <p:spPr>
          <a:xfrm>
            <a:off x="6967440" y="775800"/>
            <a:ext cx="4352760" cy="2965320"/>
          </a:xfrm>
          <a:prstGeom prst="rect">
            <a:avLst/>
          </a:prstGeom>
          <a:noFill/>
          <a:ln>
            <a:noFill/>
          </a:ln>
        </p:spPr>
        <p:txBody>
          <a:bodyPr anchor="b">
            <a:normAutofit fontScale="84000"/>
          </a:bodyPr>
          <a:p>
            <a:pPr algn="ctr">
              <a:lnSpc>
                <a:spcPct val="90000"/>
              </a:lnSpc>
            </a:pPr>
            <a:r>
              <a:rPr b="1" lang="en-US" sz="2000" spc="-1" strike="noStrike">
                <a:solidFill>
                  <a:srgbClr val="ffffff"/>
                </a:solidFill>
                <a:latin typeface="Calibri Light"/>
              </a:rPr>
              <a:t>USE OF PROCEEDS</a:t>
            </a:r>
            <a:br/>
            <a:br/>
            <a:r>
              <a:rPr b="0" lang="en-US" sz="2000" spc="-1" strike="noStrike">
                <a:solidFill>
                  <a:srgbClr val="ffffff"/>
                </a:solidFill>
                <a:latin typeface="Calibri Light"/>
              </a:rPr>
              <a:t>Proceeds will be used in building the team. A larger and skilled team is needed to ensure large scale development and deployment of the system.</a:t>
            </a:r>
            <a:br/>
            <a:br/>
            <a:r>
              <a:rPr b="0" lang="en-US" sz="2000" spc="-1" strike="noStrike">
                <a:solidFill>
                  <a:srgbClr val="ffffff"/>
                </a:solidFill>
                <a:latin typeface="Calibri Light"/>
              </a:rPr>
              <a:t>In addition proceeds will be required in business development ,marketing and establishing partnerships.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9" name="TextShape 2"/>
          <p:cNvSpPr txBox="1"/>
          <p:nvPr/>
        </p:nvSpPr>
        <p:spPr>
          <a:xfrm>
            <a:off x="1848600" y="3298680"/>
            <a:ext cx="8494560" cy="1784160"/>
          </a:xfrm>
          <a:prstGeom prst="rect">
            <a:avLst/>
          </a:prstGeom>
          <a:noFill/>
          <a:ln>
            <a:noFill/>
          </a:ln>
        </p:spPr>
        <p:txBody>
          <a:bodyPr anchor="b">
            <a:normAutofit fontScale="57000"/>
          </a:bodyPr>
          <a:p>
            <a:pPr algn="ctr">
              <a:lnSpc>
                <a:spcPct val="90000"/>
              </a:lnSpc>
            </a:pPr>
            <a:r>
              <a:rPr b="0" lang="en-US" sz="6000" spc="-1" strike="noStrike">
                <a:solidFill>
                  <a:srgbClr val="ffffff"/>
                </a:solidFill>
                <a:latin typeface="Calibri Light"/>
              </a:rPr>
              <a:t>THANK YOU FOR CHOOSING i-Reporter!</a:t>
            </a:r>
            <a:endParaRPr b="0" lang="en-US" sz="6000" spc="-1" strike="noStrike">
              <a:solidFill>
                <a:srgbClr val="000000"/>
              </a:solidFill>
              <a:latin typeface="Calibri"/>
            </a:endParaRPr>
          </a:p>
        </p:txBody>
      </p:sp>
      <p:sp>
        <p:nvSpPr>
          <p:cNvPr id="160" name="CustomShape 3"/>
          <p:cNvSpPr/>
          <p:nvPr/>
        </p:nvSpPr>
        <p:spPr>
          <a:xfrm>
            <a:off x="5025960" y="889200"/>
            <a:ext cx="2139840" cy="2139840"/>
          </a:xfrm>
          <a:prstGeom prst="ellipse">
            <a:avLst/>
          </a:prstGeom>
          <a:solidFill>
            <a:srgbClr val="ffffff"/>
          </a:solidFill>
          <a:ln w="19080">
            <a:solidFill>
              <a:schemeClr val="accent1"/>
            </a:solidFill>
          </a:ln>
        </p:spPr>
        <p:style>
          <a:lnRef idx="2">
            <a:schemeClr val="accent1">
              <a:shade val="50000"/>
            </a:schemeClr>
          </a:lnRef>
          <a:fillRef idx="1">
            <a:schemeClr val="accent1"/>
          </a:fillRef>
          <a:effectRef idx="0">
            <a:schemeClr val="accent1"/>
          </a:effectRef>
          <a:fontRef idx="minor"/>
        </p:style>
      </p:sp>
      <p:pic>
        <p:nvPicPr>
          <p:cNvPr id="161" name="Graphic 6" descr="Web Components"/>
          <p:cNvPicPr/>
          <p:nvPr/>
        </p:nvPicPr>
        <p:blipFill>
          <a:blip r:embed="rId1"/>
          <a:stretch/>
        </p:blipFill>
        <p:spPr>
          <a:xfrm>
            <a:off x="5508360" y="1371600"/>
            <a:ext cx="1175040" cy="11750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8" name="CustomShape 2"/>
          <p:cNvSpPr/>
          <p:nvPr/>
        </p:nvSpPr>
        <p:spPr>
          <a:xfrm>
            <a:off x="243720" y="256680"/>
            <a:ext cx="11703960" cy="636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89" name="Line 3"/>
          <p:cNvSpPr/>
          <p:nvPr/>
        </p:nvSpPr>
        <p:spPr>
          <a:xfrm>
            <a:off x="2895480" y="5767920"/>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p:style>
      </p:sp>
      <p:sp>
        <p:nvSpPr>
          <p:cNvPr id="90" name="TextShape 4"/>
          <p:cNvSpPr txBox="1"/>
          <p:nvPr/>
        </p:nvSpPr>
        <p:spPr>
          <a:xfrm>
            <a:off x="1109880" y="4277520"/>
            <a:ext cx="9966600" cy="1559880"/>
          </a:xfrm>
          <a:prstGeom prst="rect">
            <a:avLst/>
          </a:prstGeom>
          <a:noFill/>
          <a:ln>
            <a:noFill/>
          </a:ln>
        </p:spPr>
        <p:txBody>
          <a:bodyPr anchor="b">
            <a:normAutofit/>
          </a:bodyPr>
          <a:p>
            <a:pPr algn="ctr">
              <a:lnSpc>
                <a:spcPct val="90000"/>
              </a:lnSpc>
            </a:pPr>
            <a:r>
              <a:rPr b="0" lang="en-US" sz="5800" spc="-1" strike="noStrike">
                <a:solidFill>
                  <a:srgbClr val="4472c4"/>
                </a:solidFill>
                <a:latin typeface="Calibri Light"/>
              </a:rPr>
              <a:t>YOUR INTEGRITY PARTNER</a:t>
            </a:r>
            <a:endParaRPr b="0" lang="en-US" sz="5800" spc="-1" strike="noStrike">
              <a:solidFill>
                <a:srgbClr val="000000"/>
              </a:solidFill>
              <a:latin typeface="Calibri"/>
            </a:endParaRPr>
          </a:p>
        </p:txBody>
      </p:sp>
      <p:pic>
        <p:nvPicPr>
          <p:cNvPr id="91" name="Content Placeholder 4" descr="A picture containing text&#10;&#10;Description automatically generated"/>
          <p:cNvPicPr/>
          <p:nvPr/>
        </p:nvPicPr>
        <p:blipFill>
          <a:blip r:embed="rId1"/>
          <a:srcRect l="6990" t="0" r="3613" b="0"/>
          <a:stretch/>
        </p:blipFill>
        <p:spPr>
          <a:xfrm>
            <a:off x="243720" y="256680"/>
            <a:ext cx="11703960" cy="3763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0" y="0"/>
            <a:ext cx="2013120" cy="685764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93" name="CustomShape 2"/>
          <p:cNvSpPr/>
          <p:nvPr/>
        </p:nvSpPr>
        <p:spPr>
          <a:xfrm flipH="1">
            <a:off x="2013480" y="0"/>
            <a:ext cx="1017792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94" name="TextShape 3"/>
          <p:cNvSpPr txBox="1"/>
          <p:nvPr/>
        </p:nvSpPr>
        <p:spPr>
          <a:xfrm>
            <a:off x="623880" y="1635480"/>
            <a:ext cx="2751840" cy="2706120"/>
          </a:xfrm>
          <a:prstGeom prst="rect">
            <a:avLst/>
          </a:prstGeom>
          <a:solidFill>
            <a:srgbClr val="ffffff"/>
          </a:solidFill>
          <a:ln w="174600">
            <a:solidFill>
              <a:srgbClr val="ffffff"/>
            </a:solidFill>
            <a:round/>
          </a:ln>
        </p:spPr>
        <p:txBody>
          <a:bodyPr anchor="ctr">
            <a:normAutofit/>
          </a:bodyPr>
          <a:p>
            <a:pPr algn="ctr">
              <a:lnSpc>
                <a:spcPct val="90000"/>
              </a:lnSpc>
            </a:pPr>
            <a:r>
              <a:rPr b="0" lang="en-US" sz="2600" spc="-1" strike="noStrike">
                <a:solidFill>
                  <a:srgbClr val="000000"/>
                </a:solidFill>
                <a:latin typeface="Calibri Light"/>
              </a:rPr>
              <a:t>MISSION</a:t>
            </a:r>
            <a:endParaRPr b="0" lang="en-US" sz="2600" spc="-1" strike="noStrike">
              <a:solidFill>
                <a:srgbClr val="000000"/>
              </a:solidFill>
              <a:latin typeface="Calibri"/>
            </a:endParaRPr>
          </a:p>
        </p:txBody>
      </p:sp>
      <p:sp>
        <p:nvSpPr>
          <p:cNvPr id="95" name="TextShape 4"/>
          <p:cNvSpPr txBox="1"/>
          <p:nvPr/>
        </p:nvSpPr>
        <p:spPr>
          <a:xfrm>
            <a:off x="4256640" y="1088280"/>
            <a:ext cx="6179760" cy="3800880"/>
          </a:xfrm>
          <a:prstGeom prst="rect">
            <a:avLst/>
          </a:prstGeom>
          <a:noFill/>
          <a:ln>
            <a:noFill/>
          </a:ln>
        </p:spPr>
        <p:txBody>
          <a:bodyPr anchor="ctr">
            <a:normAutofit/>
          </a:bodyPr>
          <a:p>
            <a:pPr marL="228600" indent="-228240">
              <a:lnSpc>
                <a:spcPct val="90000"/>
              </a:lnSpc>
              <a:spcBef>
                <a:spcPts val="1001"/>
              </a:spcBef>
              <a:buClr>
                <a:srgbClr val="ffffff"/>
              </a:buClr>
              <a:buFont typeface="Arial"/>
              <a:buChar char="•"/>
            </a:pPr>
            <a:r>
              <a:rPr b="0" lang="en-US" sz="2000" spc="-1" strike="noStrike">
                <a:solidFill>
                  <a:srgbClr val="ffffff"/>
                </a:solidFill>
                <a:latin typeface="Calibri"/>
              </a:rPr>
              <a:t> </a:t>
            </a:r>
            <a:r>
              <a:rPr b="0" lang="en-US" sz="2000" spc="-1" strike="noStrike">
                <a:solidFill>
                  <a:srgbClr val="ffffff"/>
                </a:solidFill>
                <a:latin typeface="Calibri"/>
              </a:rPr>
              <a:t>I – Reporters mission is to fight corruption by strengthening integrity. Corruption is a major menace from  government institutions to large companies and even small businesses. The consequences are dire from public distrust, embezzlement of funds, increase in violence and even in extreme cases death.  I-Reporter exists to change the narrative by upholding integrity into the broken systems.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TextShape 1"/>
          <p:cNvSpPr txBox="1"/>
          <p:nvPr/>
        </p:nvSpPr>
        <p:spPr>
          <a:xfrm>
            <a:off x="1653480" y="365760"/>
            <a:ext cx="9366840" cy="11883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OPPORTUNITY</a:t>
            </a:r>
            <a:endParaRPr b="0" lang="en-US" sz="4400" spc="-1" strike="noStrike">
              <a:solidFill>
                <a:srgbClr val="000000"/>
              </a:solidFill>
              <a:latin typeface="Calibri"/>
            </a:endParaRPr>
          </a:p>
        </p:txBody>
      </p:sp>
      <p:sp>
        <p:nvSpPr>
          <p:cNvPr id="97" name="CustomShape 2"/>
          <p:cNvSpPr/>
          <p:nvPr/>
        </p:nvSpPr>
        <p:spPr>
          <a:xfrm>
            <a:off x="0" y="0"/>
            <a:ext cx="1763640" cy="1557720"/>
          </a:xfrm>
          <a:custGeom>
            <a:avLst/>
            <a:gdLst/>
            <a:ah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8" name="CustomShape 3"/>
          <p:cNvSpPr/>
          <p:nvPr/>
        </p:nvSpPr>
        <p:spPr>
          <a:xfrm>
            <a:off x="0" y="1691640"/>
            <a:ext cx="12191760" cy="5166000"/>
          </a:xfrm>
          <a:custGeom>
            <a:avLst/>
            <a:gdLst/>
            <a:ah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p:style>
      </p:sp>
      <p:sp>
        <p:nvSpPr>
          <p:cNvPr id="99" name="CustomShape 4"/>
          <p:cNvSpPr/>
          <p:nvPr/>
        </p:nvSpPr>
        <p:spPr>
          <a:xfrm>
            <a:off x="0" y="1691640"/>
            <a:ext cx="971280" cy="2096640"/>
          </a:xfrm>
          <a:custGeom>
            <a:avLst/>
            <a:gdLst/>
            <a:ah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0" name="TextShape 5"/>
          <p:cNvSpPr txBox="1"/>
          <p:nvPr/>
        </p:nvSpPr>
        <p:spPr>
          <a:xfrm>
            <a:off x="1653480" y="2176200"/>
            <a:ext cx="9366840" cy="4041360"/>
          </a:xfrm>
          <a:prstGeom prst="rect">
            <a:avLst/>
          </a:prstGeom>
          <a:noFill/>
          <a:ln>
            <a:noFill/>
          </a:ln>
        </p:spPr>
        <p:txBody>
          <a:bodyPr>
            <a:normAutofit fontScale="77000"/>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Corruption cases are rampant in Africa and the world beyond. Top government officials and other prominent leaders who take part in acts of corruption seldom get reprimanded for their actions.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This is attributed to their power to influence evidence presented against them.</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Whistle blowers may come forth to report acts of corruption. However, their efforts can be thwarted if the accused parties get their hands into evidence presented against them. Once they succeed in modification of the evidence, courts and other judicial systems have no option but to acquit them. The laws of the land dictate that one can only face legal action if sufficient evidence is presented against them in court.</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This hence creates a need to ensure evidence is not tampered with and integrity is retained. This ensures sufficient evidence is presented in the courts and the guilty persons face the necessary legal action.</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1" name="CustomShape 1"/>
          <p:cNvSpPr/>
          <p:nvPr/>
        </p:nvSpPr>
        <p:spPr>
          <a:xfrm>
            <a:off x="1440" y="0"/>
            <a:ext cx="12188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flipH="1" flipV="1">
            <a:off x="959760" y="-360"/>
            <a:ext cx="11218320" cy="6857640"/>
          </a:xfrm>
          <a:custGeom>
            <a:avLst/>
            <a:gdLst/>
            <a:ah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103" name="CustomShape 3"/>
          <p:cNvSpPr/>
          <p:nvPr/>
        </p:nvSpPr>
        <p:spPr>
          <a:xfrm flipH="1" flipV="1">
            <a:off x="1419120" y="-360"/>
            <a:ext cx="10771560" cy="6857640"/>
          </a:xfrm>
          <a:custGeom>
            <a:avLst/>
            <a:gdLst/>
            <a:ah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04" name="TextShape 4"/>
          <p:cNvSpPr txBox="1"/>
          <p:nvPr/>
        </p:nvSpPr>
        <p:spPr>
          <a:xfrm>
            <a:off x="4384080" y="365040"/>
            <a:ext cx="7164000" cy="1325160"/>
          </a:xfrm>
          <a:prstGeom prst="rect">
            <a:avLst/>
          </a:prstGeom>
          <a:noFill/>
          <a:ln>
            <a:noFill/>
          </a:ln>
        </p:spPr>
        <p:txBody>
          <a:bodyPr anchor="ctr">
            <a:normAutofit fontScale="97000"/>
          </a:bodyPr>
          <a:p>
            <a:pPr>
              <a:lnSpc>
                <a:spcPct val="90000"/>
              </a:lnSpc>
            </a:pPr>
            <a:r>
              <a:rPr b="0" lang="en-US" sz="4400" spc="-1" strike="noStrike">
                <a:solidFill>
                  <a:srgbClr val="ffffff"/>
                </a:solidFill>
                <a:latin typeface="Calibri Light"/>
              </a:rPr>
              <a:t>TARGET CUSTOMERS</a:t>
            </a:r>
            <a:br/>
            <a:endParaRPr b="0" lang="en-US" sz="4400" spc="-1" strike="noStrike">
              <a:solidFill>
                <a:srgbClr val="000000"/>
              </a:solidFill>
              <a:latin typeface="Calibri"/>
            </a:endParaRPr>
          </a:p>
        </p:txBody>
      </p:sp>
      <p:pic>
        <p:nvPicPr>
          <p:cNvPr id="105" name="Graphic 6" descr="Group"/>
          <p:cNvPicPr/>
          <p:nvPr/>
        </p:nvPicPr>
        <p:blipFill>
          <a:blip r:embed="rId1"/>
          <a:stretch/>
        </p:blipFill>
        <p:spPr>
          <a:xfrm>
            <a:off x="480240" y="1715760"/>
            <a:ext cx="3425760" cy="3425760"/>
          </a:xfrm>
          <a:prstGeom prst="rect">
            <a:avLst/>
          </a:prstGeom>
          <a:ln>
            <a:noFill/>
          </a:ln>
        </p:spPr>
      </p:pic>
      <p:sp>
        <p:nvSpPr>
          <p:cNvPr id="106" name="CustomShape 5"/>
          <p:cNvSpPr/>
          <p:nvPr/>
        </p:nvSpPr>
        <p:spPr>
          <a:xfrm>
            <a:off x="4387680" y="2022480"/>
            <a:ext cx="7160760" cy="4154040"/>
          </a:xfrm>
          <a:prstGeom prst="rect">
            <a:avLst/>
          </a:prstGeom>
          <a:noFill/>
          <a:ln>
            <a:noFill/>
          </a:ln>
        </p:spPr>
        <p:style>
          <a:lnRef idx="0"/>
          <a:fillRef idx="0"/>
          <a:effectRef idx="0"/>
          <a:fontRef idx="minor"/>
        </p:style>
        <p:txBody>
          <a:bodyPr>
            <a:normAutofit/>
          </a:bodyPr>
          <a:p>
            <a:pPr marL="571680" indent="-228240">
              <a:lnSpc>
                <a:spcPct val="90000"/>
              </a:lnSpc>
              <a:spcAft>
                <a:spcPts val="601"/>
              </a:spcAft>
              <a:buClr>
                <a:srgbClr val="ffffff"/>
              </a:buClr>
              <a:buFont typeface="Arial"/>
              <a:buChar char="•"/>
            </a:pPr>
            <a:r>
              <a:rPr b="0" lang="en-US" sz="2000" spc="-1" strike="noStrike">
                <a:solidFill>
                  <a:srgbClr val="ffffff"/>
                </a:solidFill>
                <a:latin typeface="Calibri"/>
              </a:rPr>
              <a:t>Whistle blowers</a:t>
            </a:r>
            <a:endParaRPr b="0" lang="en-US" sz="2000" spc="-1" strike="noStrike">
              <a:latin typeface="Arial"/>
            </a:endParaRPr>
          </a:p>
          <a:p>
            <a:pPr marL="571680" indent="-228240">
              <a:lnSpc>
                <a:spcPct val="90000"/>
              </a:lnSpc>
              <a:spcAft>
                <a:spcPts val="601"/>
              </a:spcAft>
              <a:buClr>
                <a:srgbClr val="ffffff"/>
              </a:buClr>
              <a:buFont typeface="Arial"/>
              <a:buChar char="•"/>
            </a:pPr>
            <a:r>
              <a:rPr b="0" lang="en-US" sz="2000" spc="-1" strike="noStrike">
                <a:solidFill>
                  <a:srgbClr val="ffffff"/>
                </a:solidFill>
                <a:latin typeface="Calibri"/>
              </a:rPr>
              <a:t>Anti-corruption commission offices</a:t>
            </a:r>
            <a:endParaRPr b="0" lang="en-US" sz="2000" spc="-1" strike="noStrike">
              <a:latin typeface="Arial"/>
            </a:endParaRPr>
          </a:p>
          <a:p>
            <a:pPr marL="571680" indent="-228240">
              <a:lnSpc>
                <a:spcPct val="90000"/>
              </a:lnSpc>
              <a:spcAft>
                <a:spcPts val="601"/>
              </a:spcAft>
              <a:buClr>
                <a:srgbClr val="ffffff"/>
              </a:buClr>
              <a:buFont typeface="Arial"/>
              <a:buChar char="•"/>
            </a:pPr>
            <a:r>
              <a:rPr b="0" lang="en-US" sz="2000" spc="-1" strike="noStrike">
                <a:solidFill>
                  <a:srgbClr val="ffffff"/>
                </a:solidFill>
                <a:latin typeface="Calibri"/>
              </a:rPr>
              <a:t>Courts</a:t>
            </a:r>
            <a:endParaRPr b="0" lang="en-US" sz="2000" spc="-1" strike="noStrike">
              <a:latin typeface="Arial"/>
            </a:endParaRPr>
          </a:p>
          <a:p>
            <a:pPr marL="571680" indent="-228240">
              <a:lnSpc>
                <a:spcPct val="90000"/>
              </a:lnSpc>
              <a:spcAft>
                <a:spcPts val="601"/>
              </a:spcAft>
              <a:buClr>
                <a:srgbClr val="ffffff"/>
              </a:buClr>
              <a:buFont typeface="Arial"/>
              <a:buChar char="•"/>
            </a:pPr>
            <a:r>
              <a:rPr b="0" lang="en-US" sz="2000" spc="-1" strike="noStrike">
                <a:solidFill>
                  <a:srgbClr val="ffffff"/>
                </a:solidFill>
                <a:latin typeface="Calibri"/>
              </a:rPr>
              <a:t>Journalists</a:t>
            </a:r>
            <a:endParaRPr b="0" lang="en-US" sz="2000" spc="-1" strike="noStrike">
              <a:latin typeface="Arial"/>
            </a:endParaRPr>
          </a:p>
          <a:p>
            <a:pPr marL="571680" indent="-228240">
              <a:lnSpc>
                <a:spcPct val="90000"/>
              </a:lnSpc>
              <a:spcAft>
                <a:spcPts val="601"/>
              </a:spcAft>
              <a:buClr>
                <a:srgbClr val="ffffff"/>
              </a:buClr>
              <a:buFont typeface="Arial"/>
              <a:buChar char="•"/>
            </a:pPr>
            <a:r>
              <a:rPr b="0" lang="en-US" sz="2000" spc="-1" strike="noStrike">
                <a:solidFill>
                  <a:srgbClr val="ffffff"/>
                </a:solidFill>
                <a:latin typeface="Calibri"/>
              </a:rPr>
              <a:t>Netizens</a:t>
            </a:r>
            <a:endParaRPr b="0" lang="en-US" sz="2000" spc="-1" strike="noStrike">
              <a:latin typeface="Arial"/>
            </a:endParaRPr>
          </a:p>
          <a:p>
            <a:pPr marL="571680" indent="-228240">
              <a:lnSpc>
                <a:spcPct val="90000"/>
              </a:lnSpc>
              <a:spcAft>
                <a:spcPts val="601"/>
              </a:spcAft>
              <a:buClr>
                <a:srgbClr val="ffffff"/>
              </a:buClr>
              <a:buFont typeface="Arial"/>
              <a:buChar char="•"/>
            </a:pPr>
            <a:r>
              <a:rPr b="0" lang="en-US" sz="2000" spc="-1" strike="noStrike">
                <a:solidFill>
                  <a:srgbClr val="ffffff"/>
                </a:solidFill>
                <a:latin typeface="Calibri"/>
              </a:rPr>
              <a:t>Citizens </a:t>
            </a:r>
            <a:br/>
            <a:r>
              <a:rPr b="0" lang="en-US" sz="2000" spc="-1" strike="noStrike">
                <a:solidFill>
                  <a:srgbClr val="ffffff"/>
                </a:solidFill>
                <a:latin typeface="Calibri"/>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TextShape 1"/>
          <p:cNvSpPr txBox="1"/>
          <p:nvPr/>
        </p:nvSpPr>
        <p:spPr>
          <a:xfrm>
            <a:off x="841320" y="365760"/>
            <a:ext cx="9911880" cy="118800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SOLUTION</a:t>
            </a:r>
            <a:endParaRPr b="0" lang="en-US" sz="4400" spc="-1" strike="noStrike">
              <a:solidFill>
                <a:srgbClr val="000000"/>
              </a:solidFill>
              <a:latin typeface="Calibri"/>
            </a:endParaRPr>
          </a:p>
        </p:txBody>
      </p:sp>
      <p:sp>
        <p:nvSpPr>
          <p:cNvPr id="108" name="CustomShape 2"/>
          <p:cNvSpPr/>
          <p:nvPr/>
        </p:nvSpPr>
        <p:spPr>
          <a:xfrm>
            <a:off x="11000520" y="0"/>
            <a:ext cx="1190880" cy="1510920"/>
          </a:xfrm>
          <a:custGeom>
            <a:avLst/>
            <a:gdLst/>
            <a:ah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9" name="CustomShape 3"/>
          <p:cNvSpPr/>
          <p:nvPr/>
        </p:nvSpPr>
        <p:spPr>
          <a:xfrm>
            <a:off x="8524080" y="1690560"/>
            <a:ext cx="3667680" cy="5167080"/>
          </a:xfrm>
          <a:custGeom>
            <a:avLst/>
            <a:gdLst/>
            <a:ah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1690560"/>
            <a:ext cx="10752840" cy="5167080"/>
          </a:xfrm>
          <a:custGeom>
            <a:avLst/>
            <a:gdLst/>
            <a:ah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111" name="TextShape 5"/>
          <p:cNvSpPr txBox="1"/>
          <p:nvPr/>
        </p:nvSpPr>
        <p:spPr>
          <a:xfrm>
            <a:off x="841320" y="2174400"/>
            <a:ext cx="7731360" cy="4044960"/>
          </a:xfrm>
          <a:prstGeom prst="rect">
            <a:avLst/>
          </a:prstGeom>
          <a:noFill/>
          <a:ln>
            <a:noFill/>
          </a:ln>
        </p:spPr>
        <p:txBody>
          <a:bodyPr>
            <a:normAutofit fontScale="97000"/>
          </a:bodyPr>
          <a:p>
            <a:pPr marL="228600" indent="-228240">
              <a:lnSpc>
                <a:spcPct val="90000"/>
              </a:lnSpc>
              <a:spcBef>
                <a:spcPts val="1001"/>
              </a:spcBef>
              <a:buClr>
                <a:srgbClr val="ffffff"/>
              </a:buClr>
              <a:buFont typeface="Arial"/>
              <a:buChar char="•"/>
            </a:pPr>
            <a:r>
              <a:rPr b="0" lang="en-US" sz="2000" spc="-1" strike="noStrike">
                <a:solidFill>
                  <a:srgbClr val="ffffff"/>
                </a:solidFill>
                <a:latin typeface="Calibri"/>
              </a:rPr>
              <a:t>I-reporter is a web -based application that allows whistle-blowers to report incidents of corruption.</a:t>
            </a:r>
            <a:endParaRPr b="0" lang="en-US" sz="20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000" spc="-1" strike="noStrike">
                <a:solidFill>
                  <a:srgbClr val="ffffff"/>
                </a:solidFill>
                <a:latin typeface="Calibri"/>
              </a:rPr>
              <a:t>The whistle blower can  feed in specific details such as location, nature of corruption, date, duration and so on.</a:t>
            </a:r>
            <a:endParaRPr b="0" lang="en-US" sz="20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000" spc="-1" strike="noStrike">
                <a:solidFill>
                  <a:srgbClr val="ffffff"/>
                </a:solidFill>
                <a:latin typeface="Calibri"/>
              </a:rPr>
              <a:t>They can also upload an evidence file in form of images, video or audio. The evidence presented is used in the   smart contract that runs on the distributed ledger.</a:t>
            </a:r>
            <a:endParaRPr b="0" lang="en-US" sz="20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000" spc="-1" strike="noStrike">
                <a:solidFill>
                  <a:srgbClr val="ffffff"/>
                </a:solidFill>
                <a:latin typeface="Calibri"/>
              </a:rPr>
              <a:t>It is given a private key and each node in the network can view the status of the evidence presented hence preventing alteration.</a:t>
            </a:r>
            <a:endParaRPr b="0" lang="en-US" sz="20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000" spc="-1" strike="noStrike">
                <a:solidFill>
                  <a:srgbClr val="ffffff"/>
                </a:solidFill>
                <a:latin typeface="Calibri"/>
              </a:rPr>
              <a:t>The users are able to monitor the status of the corruption claim they made whether its being investigated, or it has been rejected or resolved.</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CustomShape 1"/>
          <p:cNvSpPr/>
          <p:nvPr/>
        </p:nvSpPr>
        <p:spPr>
          <a:xfrm>
            <a:off x="321480" y="320040"/>
            <a:ext cx="11548440" cy="6217560"/>
          </a:xfrm>
          <a:prstGeom prst="rect">
            <a:avLst/>
          </a:prstGeom>
          <a:solidFill>
            <a:schemeClr val="tx1">
              <a:lumMod val="75000"/>
              <a:lumOff val="25000"/>
            </a:schemeClr>
          </a:solidFill>
          <a:ln cap="sq" w="12708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13" name="TextShape 2"/>
          <p:cNvSpPr txBox="1"/>
          <p:nvPr/>
        </p:nvSpPr>
        <p:spPr>
          <a:xfrm>
            <a:off x="838080" y="631800"/>
            <a:ext cx="10515240" cy="13251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TOTAL MARKET SIZE</a:t>
            </a:r>
            <a:endParaRPr b="0" lang="en-US" sz="4400" spc="-1" strike="noStrike">
              <a:solidFill>
                <a:srgbClr val="000000"/>
              </a:solidFill>
              <a:latin typeface="Calibri"/>
            </a:endParaRPr>
          </a:p>
        </p:txBody>
      </p:sp>
      <p:sp>
        <p:nvSpPr>
          <p:cNvPr id="114" name="Line 3"/>
          <p:cNvSpPr/>
          <p:nvPr/>
        </p:nvSpPr>
        <p:spPr>
          <a:xfrm>
            <a:off x="897480" y="1957320"/>
            <a:ext cx="10396800" cy="0"/>
          </a:xfrm>
          <a:prstGeom prst="line">
            <a:avLst/>
          </a:prstGeom>
          <a:ln w="22320">
            <a:solidFill>
              <a:schemeClr val="bg1"/>
            </a:solidFill>
          </a:ln>
        </p:spPr>
        <p:style>
          <a:lnRef idx="1">
            <a:schemeClr val="accent1"/>
          </a:lnRef>
          <a:fillRef idx="0">
            <a:schemeClr val="accent1"/>
          </a:fillRef>
          <a:effectRef idx="0">
            <a:schemeClr val="accent1"/>
          </a:effectRef>
          <a:fontRef idx="minor"/>
        </p:style>
      </p:sp>
      <p:sp>
        <p:nvSpPr>
          <p:cNvPr id="115" name="TextShape 4"/>
          <p:cNvSpPr txBox="1"/>
          <p:nvPr/>
        </p:nvSpPr>
        <p:spPr>
          <a:xfrm>
            <a:off x="838080" y="2269080"/>
            <a:ext cx="10515240" cy="365976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Calibri"/>
              </a:rPr>
              <a:t>I- reporter can be used for different </a:t>
            </a:r>
            <a:r>
              <a:rPr b="0" lang="en-US" sz="2400" spc="-1" strike="noStrike">
                <a:solidFill>
                  <a:srgbClr val="ffffff"/>
                </a:solidFill>
                <a:latin typeface="Calibri"/>
              </a:rPr>
              <a:t>customer segments due to its </a:t>
            </a:r>
            <a:r>
              <a:rPr b="0" lang="en-US" sz="2400" spc="-1" strike="noStrike">
                <a:solidFill>
                  <a:srgbClr val="ffffff"/>
                </a:solidFill>
                <a:latin typeface="Calibri"/>
              </a:rPr>
              <a:t>robust nature.</a:t>
            </a:r>
            <a:endParaRPr b="0" lang="en-US" sz="2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Calibri"/>
              </a:rPr>
              <a:t>It can be used in every government </a:t>
            </a:r>
            <a:r>
              <a:rPr b="0" lang="en-US" sz="2400" spc="-1" strike="noStrike">
                <a:solidFill>
                  <a:srgbClr val="ffffff"/>
                </a:solidFill>
                <a:latin typeface="Calibri"/>
              </a:rPr>
              <a:t>agency, judicial courts, private </a:t>
            </a:r>
            <a:r>
              <a:rPr b="0" lang="en-US" sz="2400" spc="-1" strike="noStrike">
                <a:solidFill>
                  <a:srgbClr val="ffffff"/>
                </a:solidFill>
                <a:latin typeface="Calibri"/>
              </a:rPr>
              <a:t>enterprises, schools, small </a:t>
            </a:r>
            <a:r>
              <a:rPr b="0" lang="en-US" sz="2400" spc="-1" strike="noStrike">
                <a:solidFill>
                  <a:srgbClr val="ffffff"/>
                </a:solidFill>
                <a:latin typeface="Calibri"/>
              </a:rPr>
              <a:t>businesses to mention just but a </a:t>
            </a:r>
            <a:r>
              <a:rPr b="0" lang="en-US" sz="2400" spc="-1" strike="noStrike">
                <a:solidFill>
                  <a:srgbClr val="ffffff"/>
                </a:solidFill>
                <a:latin typeface="Calibri"/>
              </a:rPr>
              <a:t>few</a:t>
            </a:r>
            <a:endParaRPr b="0" lang="en-US" sz="2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Calibri"/>
              </a:rPr>
              <a:t>This accounts up to at least 10 </a:t>
            </a:r>
            <a:r>
              <a:rPr b="0" lang="en-US" sz="2400" spc="-1" strike="noStrike">
                <a:solidFill>
                  <a:srgbClr val="ffffff"/>
                </a:solidFill>
                <a:latin typeface="Calibri"/>
              </a:rPr>
              <a:t>million users in Kenya alone where </a:t>
            </a:r>
            <a:r>
              <a:rPr b="0" lang="en-US" sz="2400" spc="-1" strike="noStrike">
                <a:solidFill>
                  <a:srgbClr val="ffffff"/>
                </a:solidFill>
                <a:latin typeface="Calibri"/>
              </a:rPr>
              <a:t>corruption cases are rampant in </a:t>
            </a:r>
            <a:r>
              <a:rPr b="0" lang="en-US" sz="2400" spc="-1" strike="noStrike">
                <a:solidFill>
                  <a:srgbClr val="ffffff"/>
                </a:solidFill>
                <a:latin typeface="Calibri"/>
              </a:rPr>
              <a:t>almost every institution.</a:t>
            </a:r>
            <a:endParaRPr b="0" lang="en-US" sz="2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Calibri"/>
              </a:rPr>
              <a:t>The market size  extends to Africa </a:t>
            </a:r>
            <a:r>
              <a:rPr b="0" lang="en-US" sz="2400" spc="-1" strike="noStrike">
                <a:solidFill>
                  <a:srgbClr val="ffffff"/>
                </a:solidFill>
                <a:latin typeface="Calibri"/>
              </a:rPr>
              <a:t>and the world beyond where </a:t>
            </a:r>
            <a:r>
              <a:rPr b="0" lang="en-US" sz="2400" spc="-1" strike="noStrike">
                <a:solidFill>
                  <a:srgbClr val="ffffff"/>
                </a:solidFill>
                <a:latin typeface="Calibri"/>
              </a:rPr>
              <a:t>countries have high corruption </a:t>
            </a:r>
            <a:r>
              <a:rPr b="0" lang="en-US" sz="2400" spc="-1" strike="noStrike">
                <a:solidFill>
                  <a:srgbClr val="ffffff"/>
                </a:solidFill>
                <a:latin typeface="Calibri"/>
              </a:rPr>
              <a:t>indices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16" name="CustomShape 1"/>
          <p:cNvSpPr/>
          <p:nvPr/>
        </p:nvSpPr>
        <p:spPr>
          <a:xfrm>
            <a:off x="879480" y="0"/>
            <a:ext cx="10432440" cy="6857640"/>
          </a:xfrm>
          <a:custGeom>
            <a:avLst/>
            <a:gdLst/>
            <a:ah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1135080" y="0"/>
            <a:ext cx="9921600" cy="6857640"/>
          </a:xfrm>
          <a:custGeom>
            <a:avLst/>
            <a:gdLst/>
            <a:ah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18" name="TextShape 3"/>
          <p:cNvSpPr txBox="1"/>
          <p:nvPr/>
        </p:nvSpPr>
        <p:spPr>
          <a:xfrm>
            <a:off x="2311200" y="365760"/>
            <a:ext cx="7569360" cy="1287720"/>
          </a:xfrm>
          <a:prstGeom prst="rect">
            <a:avLst/>
          </a:prstGeom>
          <a:noFill/>
          <a:ln>
            <a:noFill/>
          </a:ln>
        </p:spPr>
        <p:txBody>
          <a:bodyPr anchor="ctr">
            <a:normAutofit/>
          </a:bodyPr>
          <a:p>
            <a:pPr algn="ctr">
              <a:lnSpc>
                <a:spcPct val="90000"/>
              </a:lnSpc>
            </a:pPr>
            <a:r>
              <a:rPr b="0" lang="en-US" sz="4400" spc="-1" strike="noStrike">
                <a:solidFill>
                  <a:srgbClr val="ffffff"/>
                </a:solidFill>
                <a:latin typeface="Calibri Light"/>
              </a:rPr>
              <a:t>THE BIG PICTURE</a:t>
            </a:r>
            <a:endParaRPr b="0" lang="en-US" sz="4400" spc="-1" strike="noStrike">
              <a:solidFill>
                <a:srgbClr val="000000"/>
              </a:solidFill>
              <a:latin typeface="Calibri"/>
            </a:endParaRPr>
          </a:p>
        </p:txBody>
      </p:sp>
      <p:sp>
        <p:nvSpPr>
          <p:cNvPr id="119" name="TextShape 4"/>
          <p:cNvSpPr txBox="1"/>
          <p:nvPr/>
        </p:nvSpPr>
        <p:spPr>
          <a:xfrm>
            <a:off x="2165400" y="1956960"/>
            <a:ext cx="7860600" cy="4024440"/>
          </a:xfrm>
          <a:prstGeom prst="rect">
            <a:avLst/>
          </a:prstGeom>
          <a:noFill/>
          <a:ln>
            <a:noFill/>
          </a:ln>
        </p:spPr>
        <p:txBody>
          <a:bodyPr>
            <a:normAutofit fontScale="83000"/>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Calibri"/>
              </a:rPr>
              <a:t>I-reporter’s competitive edge is in the use of block chain smart contracts in assuring evidence integrity.</a:t>
            </a:r>
            <a:endParaRPr b="0" lang="en-US" sz="2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Calibri"/>
              </a:rPr>
              <a:t>It seeks to build a community of trust where whistle blowers are assured their claims will be looked into without any fear of alterations.</a:t>
            </a:r>
            <a:endParaRPr b="0" lang="en-US" sz="24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400" spc="-1" strike="noStrike">
                <a:solidFill>
                  <a:srgbClr val="ffffff"/>
                </a:solidFill>
                <a:latin typeface="Calibri"/>
              </a:rPr>
              <a:t>Unlike other corruption reporting systems available in the market today such as India’s ipaidabribe.com, i-reporters approach is different and not only allows users to report corruption cases but also monitor the status of the case they reported i.e whether it is under investigation or has been resolved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20" name="CustomShape 1"/>
          <p:cNvSpPr/>
          <p:nvPr/>
        </p:nvSpPr>
        <p:spPr>
          <a:xfrm>
            <a:off x="0" y="0"/>
            <a:ext cx="1219176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grpSp>
        <p:nvGrpSpPr>
          <p:cNvPr id="121" name="Group 2"/>
          <p:cNvGrpSpPr/>
          <p:nvPr/>
        </p:nvGrpSpPr>
        <p:grpSpPr>
          <a:xfrm>
            <a:off x="1155600" y="498240"/>
            <a:ext cx="9902160" cy="5860800"/>
            <a:chOff x="1155600" y="498240"/>
            <a:chExt cx="9902160" cy="5860800"/>
          </a:xfrm>
        </p:grpSpPr>
        <p:sp>
          <p:nvSpPr>
            <p:cNvPr id="122" name="CustomShape 3"/>
            <p:cNvSpPr/>
            <p:nvPr/>
          </p:nvSpPr>
          <p:spPr>
            <a:xfrm>
              <a:off x="1155600" y="498240"/>
              <a:ext cx="5860800" cy="5860800"/>
            </a:xfrm>
            <a:prstGeom prst="ellipse">
              <a:avLst/>
            </a:prstGeom>
            <a:solidFill>
              <a:schemeClr val="accent1">
                <a:alpha val="55000"/>
              </a:schemeClr>
            </a:solidFill>
            <a:ln>
              <a:noFill/>
            </a:ln>
          </p:spPr>
          <p:style>
            <a:lnRef idx="0"/>
            <a:fillRef idx="0"/>
            <a:effectRef idx="0"/>
            <a:fontRef idx="minor"/>
          </p:style>
        </p:sp>
        <p:sp>
          <p:nvSpPr>
            <p:cNvPr id="123" name="CustomShape 4"/>
            <p:cNvSpPr/>
            <p:nvPr/>
          </p:nvSpPr>
          <p:spPr>
            <a:xfrm>
              <a:off x="5196960" y="498240"/>
              <a:ext cx="5860800" cy="5860800"/>
            </a:xfrm>
            <a:prstGeom prst="ellipse">
              <a:avLst/>
            </a:prstGeom>
            <a:solidFill>
              <a:schemeClr val="accent1">
                <a:alpha val="55000"/>
              </a:schemeClr>
            </a:solidFill>
            <a:ln>
              <a:noFill/>
            </a:ln>
          </p:spPr>
          <p:style>
            <a:lnRef idx="0"/>
            <a:fillRef idx="0"/>
            <a:effectRef idx="0"/>
            <a:fontRef idx="minor"/>
          </p:style>
        </p:sp>
        <p:sp>
          <p:nvSpPr>
            <p:cNvPr id="124" name="CustomShape 5"/>
            <p:cNvSpPr/>
            <p:nvPr/>
          </p:nvSpPr>
          <p:spPr>
            <a:xfrm>
              <a:off x="3165480" y="498240"/>
              <a:ext cx="5860800" cy="5860800"/>
            </a:xfrm>
            <a:prstGeom prst="ellipse">
              <a:avLst/>
            </a:prstGeom>
            <a:solidFill>
              <a:schemeClr val="accent1">
                <a:alpha val="70000"/>
              </a:schemeClr>
            </a:solidFill>
            <a:ln>
              <a:noFill/>
            </a:ln>
          </p:spPr>
          <p:style>
            <a:lnRef idx="0"/>
            <a:fillRef idx="0"/>
            <a:effectRef idx="0"/>
            <a:fontRef idx="minor"/>
          </p:style>
        </p:sp>
      </p:grpSp>
      <p:sp>
        <p:nvSpPr>
          <p:cNvPr id="125" name="CustomShape 6"/>
          <p:cNvSpPr/>
          <p:nvPr/>
        </p:nvSpPr>
        <p:spPr>
          <a:xfrm>
            <a:off x="0" y="1438920"/>
            <a:ext cx="12191760" cy="3980160"/>
          </a:xfrm>
          <a:prstGeom prst="rect">
            <a:avLst/>
          </a:prstGeom>
          <a:solidFill>
            <a:schemeClr val="bg1">
              <a:tint val="95000"/>
              <a:satMod val="170000"/>
            </a:schemeClr>
          </a:solidFill>
          <a:ln>
            <a:noFill/>
          </a:ln>
        </p:spPr>
        <p:style>
          <a:lnRef idx="2">
            <a:schemeClr val="accent1">
              <a:shade val="50000"/>
            </a:schemeClr>
          </a:lnRef>
          <a:fillRef idx="1">
            <a:schemeClr val="accent1"/>
          </a:fillRef>
          <a:effectRef idx="0">
            <a:schemeClr val="accent1"/>
          </a:effectRef>
          <a:fontRef idx="minor"/>
        </p:style>
      </p:sp>
      <p:sp>
        <p:nvSpPr>
          <p:cNvPr id="126" name="TextShape 7"/>
          <p:cNvSpPr txBox="1"/>
          <p:nvPr/>
        </p:nvSpPr>
        <p:spPr>
          <a:xfrm>
            <a:off x="838080" y="1760400"/>
            <a:ext cx="10515240" cy="934560"/>
          </a:xfrm>
          <a:prstGeom prst="rect">
            <a:avLst/>
          </a:prstGeom>
          <a:noFill/>
          <a:ln>
            <a:noFill/>
          </a:ln>
        </p:spPr>
        <p:txBody>
          <a:bodyPr anchor="ctr">
            <a:normAutofit/>
          </a:bodyPr>
          <a:p>
            <a:pPr algn="ctr">
              <a:lnSpc>
                <a:spcPct val="90000"/>
              </a:lnSpc>
            </a:pPr>
            <a:r>
              <a:rPr b="0" lang="en-US" sz="3200" spc="-1" strike="noStrike">
                <a:solidFill>
                  <a:srgbClr val="e7e6e6"/>
                </a:solidFill>
                <a:latin typeface="Calibri Light"/>
              </a:rPr>
              <a:t>ROAD MAP</a:t>
            </a:r>
            <a:endParaRPr b="0" lang="en-US" sz="3200" spc="-1" strike="noStrike">
              <a:solidFill>
                <a:srgbClr val="000000"/>
              </a:solidFill>
              <a:latin typeface="Calibri"/>
            </a:endParaRPr>
          </a:p>
        </p:txBody>
      </p:sp>
      <p:sp>
        <p:nvSpPr>
          <p:cNvPr id="127" name="TextShape 8"/>
          <p:cNvSpPr txBox="1"/>
          <p:nvPr/>
        </p:nvSpPr>
        <p:spPr>
          <a:xfrm>
            <a:off x="2385000" y="3012840"/>
            <a:ext cx="7421760" cy="2109240"/>
          </a:xfrm>
          <a:prstGeom prst="rect">
            <a:avLst/>
          </a:prstGeom>
          <a:noFill/>
          <a:ln>
            <a:noFill/>
          </a:ln>
        </p:spPr>
        <p:txBody>
          <a:bodyPr>
            <a:normAutofit fontScale="88000"/>
          </a:bodyPr>
          <a:p>
            <a:pPr marL="228600" indent="-228240">
              <a:lnSpc>
                <a:spcPct val="90000"/>
              </a:lnSpc>
              <a:spcBef>
                <a:spcPts val="1001"/>
              </a:spcBef>
              <a:buClr>
                <a:srgbClr val="e7e6e6"/>
              </a:buClr>
              <a:buFont typeface="Arial"/>
              <a:buChar char="•"/>
            </a:pPr>
            <a:r>
              <a:rPr b="0" lang="en-US" sz="1800" spc="-1" strike="noStrike">
                <a:solidFill>
                  <a:srgbClr val="e7e6e6"/>
                </a:solidFill>
                <a:latin typeface="Calibri"/>
              </a:rPr>
              <a:t>In the next 3 months we aim to have brought on board at least 5 government agencies and 2 international agencies into using I-reporter.</a:t>
            </a:r>
            <a:endParaRPr b="0" lang="en-US" sz="1800" spc="-1" strike="noStrike">
              <a:solidFill>
                <a:srgbClr val="000000"/>
              </a:solidFill>
              <a:latin typeface="Calibri"/>
            </a:endParaRPr>
          </a:p>
          <a:p>
            <a:pPr marL="228600" indent="-228240">
              <a:lnSpc>
                <a:spcPct val="90000"/>
              </a:lnSpc>
              <a:spcBef>
                <a:spcPts val="1001"/>
              </a:spcBef>
              <a:buClr>
                <a:srgbClr val="e7e6e6"/>
              </a:buClr>
              <a:buFont typeface="Arial"/>
              <a:buChar char="•"/>
            </a:pPr>
            <a:r>
              <a:rPr b="0" lang="en-US" sz="1800" spc="-1" strike="noStrike">
                <a:solidFill>
                  <a:srgbClr val="e7e6e6"/>
                </a:solidFill>
                <a:latin typeface="Calibri"/>
              </a:rPr>
              <a:t>We aim to partner with other organizations to sensitize the public on corruption reporting and whistle blower protection. </a:t>
            </a:r>
            <a:endParaRPr b="0" lang="en-US" sz="1800" spc="-1" strike="noStrike">
              <a:solidFill>
                <a:srgbClr val="000000"/>
              </a:solidFill>
              <a:latin typeface="Calibri"/>
            </a:endParaRPr>
          </a:p>
          <a:p>
            <a:pPr marL="228600" indent="-228240">
              <a:lnSpc>
                <a:spcPct val="90000"/>
              </a:lnSpc>
              <a:spcBef>
                <a:spcPts val="1001"/>
              </a:spcBef>
              <a:buClr>
                <a:srgbClr val="e7e6e6"/>
              </a:buClr>
              <a:buFont typeface="Arial"/>
              <a:buChar char="•"/>
            </a:pPr>
            <a:r>
              <a:rPr b="0" lang="en-US" sz="1800" spc="-1" strike="noStrike">
                <a:solidFill>
                  <a:srgbClr val="e7e6e6"/>
                </a:solidFill>
                <a:latin typeface="Calibri"/>
              </a:rPr>
              <a:t>In 2 years we aim to have covered the entire East African region as we plan to scale into the rest of sub –Saharan Africa and the world a large.</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LibreOffice/6.4.6.2$Linux_X86_64 LibreOffice_project/40$Build-2</Application>
  <Words>936</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2020-11-24T06:55:53Z</dcterms:created>
  <dc:creator>Shannon Mujera</dc:creator>
  <dc:description/>
  <dc:language>en-US</dc:language>
  <cp:lastModifiedBy/>
  <dcterms:modified xsi:type="dcterms:W3CDTF">2020-11-24T11:36:39Z</dcterms:modified>
  <cp:revision>2</cp:revision>
  <dc:subject/>
  <dc:title>X-FILES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