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5122525" cy="213868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FFCC"/>
    <a:srgbClr val="CC6600"/>
    <a:srgbClr val="808080"/>
    <a:srgbClr val="FFCC66"/>
    <a:srgbClr val="F99163"/>
    <a:srgbClr val="FF9933"/>
    <a:srgbClr val="EAEAEA"/>
    <a:srgbClr val="F8F8F8"/>
    <a:srgbClr val="F6662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5" autoAdjust="0"/>
    <p:restoredTop sz="90929"/>
  </p:normalViewPr>
  <p:slideViewPr>
    <p:cSldViewPr>
      <p:cViewPr>
        <p:scale>
          <a:sx n="66" d="100"/>
          <a:sy n="66" d="100"/>
        </p:scale>
        <p:origin x="-1764" y="-78"/>
      </p:cViewPr>
      <p:guideLst>
        <p:guide orient="horz" pos="6736"/>
        <p:guide pos="47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B26C5-CFDA-4911-97B6-DA2D6C4250B5}" type="datetimeFigureOut">
              <a:rPr lang="ca-ES" smtClean="0"/>
              <a:pPr/>
              <a:t>29/07/2020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5A54B-470A-47C2-848F-0181ADAB8FEF}" type="slidenum">
              <a:rPr lang="ca-ES" smtClean="0"/>
              <a:pPr/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5A54B-470A-47C2-848F-0181ADAB8FEF}" type="slidenum">
              <a:rPr lang="ca-ES" smtClean="0"/>
              <a:pPr/>
              <a:t>1</a:t>
            </a:fld>
            <a:endParaRPr lang="ca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70125" y="13296900"/>
            <a:ext cx="25734963" cy="91757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541838" y="24255413"/>
            <a:ext cx="21191537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1572538" y="3805238"/>
            <a:ext cx="6432550" cy="342423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270125" y="3805238"/>
            <a:ext cx="19150013" cy="342423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90775" y="27505025"/>
            <a:ext cx="25734963" cy="8501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390775" y="18141950"/>
            <a:ext cx="25734963" cy="93630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270125" y="12365038"/>
            <a:ext cx="12790488" cy="2568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5213013" y="12365038"/>
            <a:ext cx="12792075" cy="2568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46263" cy="7134225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514475" y="9580563"/>
            <a:ext cx="13376275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514475" y="13574713"/>
            <a:ext cx="13376275" cy="24661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5379700" y="9580563"/>
            <a:ext cx="13381038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5379700" y="13574713"/>
            <a:ext cx="13381038" cy="24661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59975" cy="7251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36400" y="1704975"/>
            <a:ext cx="16924338" cy="36531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514475" y="8956675"/>
            <a:ext cx="9959975" cy="292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34075" y="29962475"/>
            <a:ext cx="18165763" cy="353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934075" y="3824288"/>
            <a:ext cx="18165763" cy="25682575"/>
          </a:xfrm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934075" y="33499425"/>
            <a:ext cx="18165763" cy="50244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857250"/>
            <a:ext cx="136112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74" tIns="22837" rIns="45674" bIns="228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defTabSz="2084388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Calibri" pitchFamily="34" charset="0"/>
          <a:ea typeface="MS PGothic" pitchFamily="34" charset="-128"/>
          <a:cs typeface="+mj-cs"/>
        </a:defRPr>
      </a:lvl1pPr>
      <a:lvl2pPr algn="l" defTabSz="2084388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Calibri" pitchFamily="34" charset="0"/>
          <a:ea typeface="MS PGothic" pitchFamily="34" charset="-128"/>
        </a:defRPr>
      </a:lvl2pPr>
      <a:lvl3pPr algn="l" defTabSz="2084388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Calibri" pitchFamily="34" charset="0"/>
          <a:ea typeface="MS PGothic" pitchFamily="34" charset="-128"/>
        </a:defRPr>
      </a:lvl3pPr>
      <a:lvl4pPr algn="l" defTabSz="2084388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Calibri" pitchFamily="34" charset="0"/>
          <a:ea typeface="MS PGothic" pitchFamily="34" charset="-128"/>
        </a:defRPr>
      </a:lvl4pPr>
      <a:lvl5pPr algn="l" defTabSz="2084388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Calibri" pitchFamily="34" charset="0"/>
          <a:ea typeface="MS PGothic" pitchFamily="34" charset="-128"/>
        </a:defRPr>
      </a:lvl5pPr>
      <a:lvl6pPr marL="457200" algn="ctr" defTabSz="4175125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pitchFamily="-96" charset="-128"/>
        </a:defRPr>
      </a:lvl6pPr>
      <a:lvl7pPr marL="914400" algn="ctr" defTabSz="4175125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pitchFamily="-96" charset="-128"/>
        </a:defRPr>
      </a:lvl7pPr>
      <a:lvl8pPr marL="1371600" algn="ctr" defTabSz="4175125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pitchFamily="-96" charset="-128"/>
        </a:defRPr>
      </a:lvl8pPr>
      <a:lvl9pPr marL="1828800" algn="ctr" defTabSz="4175125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pitchFamily="-96" charset="-128"/>
        </a:defRPr>
      </a:lvl9pPr>
    </p:titleStyle>
    <p:bodyStyle>
      <a:lvl1pPr marL="782638" indent="-782638" algn="l" defTabSz="2084388" rtl="0" eaLnBrk="1" fontAlgn="base" hangingPunct="1">
        <a:spcBef>
          <a:spcPct val="20000"/>
        </a:spcBef>
        <a:spcAft>
          <a:spcPct val="0"/>
        </a:spcAft>
        <a:buChar char="•"/>
        <a:defRPr sz="73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1693863" indent="-650875" algn="l" defTabSz="2084388" rtl="0" eaLnBrk="1" fontAlgn="base" hangingPunct="1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  <a:ea typeface="MS PGothic" pitchFamily="34" charset="-128"/>
        </a:defRPr>
      </a:lvl2pPr>
      <a:lvl3pPr marL="2606675" indent="-522288" algn="l" defTabSz="2084388" rtl="0" eaLnBrk="1" fontAlgn="base" hangingPunct="1">
        <a:spcBef>
          <a:spcPct val="20000"/>
        </a:spcBef>
        <a:spcAft>
          <a:spcPct val="0"/>
        </a:spcAft>
        <a:buChar char="•"/>
        <a:defRPr sz="5500">
          <a:solidFill>
            <a:schemeClr val="tx1"/>
          </a:solidFill>
          <a:latin typeface="+mn-lt"/>
          <a:ea typeface="MS PGothic" pitchFamily="34" charset="-128"/>
        </a:defRPr>
      </a:lvl3pPr>
      <a:lvl4pPr marL="3649663" indent="-520700" algn="l" defTabSz="2084388" rtl="0" eaLnBrk="1" fontAlgn="base" hangingPunct="1">
        <a:spcBef>
          <a:spcPct val="20000"/>
        </a:spcBef>
        <a:spcAft>
          <a:spcPct val="0"/>
        </a:spcAft>
        <a:buChar char="–"/>
        <a:defRPr sz="4600">
          <a:solidFill>
            <a:schemeClr val="tx1"/>
          </a:solidFill>
          <a:latin typeface="+mn-lt"/>
          <a:ea typeface="MS PGothic" pitchFamily="34" charset="-128"/>
        </a:defRPr>
      </a:lvl4pPr>
      <a:lvl5pPr marL="4694238" indent="-522288" algn="l" defTabSz="2084388" rtl="0" eaLnBrk="1" fontAlgn="base" hangingPunct="1">
        <a:spcBef>
          <a:spcPct val="20000"/>
        </a:spcBef>
        <a:spcAft>
          <a:spcPct val="0"/>
        </a:spcAft>
        <a:buChar char="»"/>
        <a:defRPr sz="4600">
          <a:solidFill>
            <a:schemeClr val="tx1"/>
          </a:solidFill>
          <a:latin typeface="+mn-lt"/>
          <a:ea typeface="MS PGothic" pitchFamily="34" charset="-128"/>
        </a:defRPr>
      </a:lvl5pPr>
      <a:lvl6pPr marL="9853613" indent="-1044575" algn="l" defTabSz="4175125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6pPr>
      <a:lvl7pPr marL="10310813" indent="-1044575" algn="l" defTabSz="4175125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7pPr>
      <a:lvl8pPr marL="10768013" indent="-1044575" algn="l" defTabSz="4175125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8pPr>
      <a:lvl9pPr marL="11225213" indent="-1044575" algn="l" defTabSz="4175125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260350" y="260350"/>
            <a:ext cx="14589125" cy="20786725"/>
          </a:xfrm>
          <a:prstGeom prst="rect">
            <a:avLst/>
          </a:prstGeom>
          <a:solidFill>
            <a:srgbClr val="EAEAEA"/>
          </a:solidFill>
          <a:ln w="9525">
            <a:solidFill>
              <a:srgbClr val="FF9933"/>
            </a:solidFill>
            <a:miter lim="800000"/>
            <a:headEnd/>
            <a:tailEnd/>
          </a:ln>
        </p:spPr>
        <p:txBody>
          <a:bodyPr wrap="none" lIns="45674" tIns="22837" rIns="45674" bIns="22837" anchor="ctr"/>
          <a:lstStyle/>
          <a:p>
            <a:pPr defTabSz="457200"/>
            <a:endParaRPr lang="es-ES">
              <a:latin typeface="Calibri" pitchFamily="34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265113" y="20012025"/>
            <a:ext cx="14589125" cy="1119188"/>
          </a:xfrm>
          <a:prstGeom prst="rect">
            <a:avLst/>
          </a:prstGeom>
          <a:solidFill>
            <a:srgbClr val="FFCC66"/>
          </a:solidFill>
          <a:ln w="9525">
            <a:solidFill>
              <a:srgbClr val="FF9933"/>
            </a:solidFill>
            <a:miter lim="800000"/>
            <a:headEnd/>
            <a:tailEnd/>
          </a:ln>
        </p:spPr>
        <p:txBody>
          <a:bodyPr wrap="none" lIns="45674" tIns="22837" rIns="45674" bIns="22837" anchor="ctr"/>
          <a:lstStyle/>
          <a:p>
            <a:pPr defTabSz="457200"/>
            <a:endParaRPr lang="es-ES">
              <a:latin typeface="Calibri" pitchFamily="34" charset="0"/>
            </a:endParaRPr>
          </a:p>
        </p:txBody>
      </p:sp>
      <p:sp>
        <p:nvSpPr>
          <p:cNvPr id="2063" name="Rectangle 6"/>
          <p:cNvSpPr>
            <a:spLocks noChangeArrowheads="1"/>
          </p:cNvSpPr>
          <p:nvPr/>
        </p:nvSpPr>
        <p:spPr bwMode="auto">
          <a:xfrm>
            <a:off x="260350" y="260350"/>
            <a:ext cx="14589125" cy="3633788"/>
          </a:xfrm>
          <a:prstGeom prst="rect">
            <a:avLst/>
          </a:prstGeom>
          <a:solidFill>
            <a:srgbClr val="FFCC66"/>
          </a:solidFill>
          <a:ln w="9525">
            <a:solidFill>
              <a:srgbClr val="FF9933"/>
            </a:solidFill>
            <a:miter lim="800000"/>
            <a:headEnd/>
            <a:tailEnd/>
          </a:ln>
        </p:spPr>
        <p:txBody>
          <a:bodyPr wrap="none" lIns="45674" tIns="22837" rIns="45674" bIns="22837" anchor="ctr"/>
          <a:lstStyle/>
          <a:p>
            <a:pPr defTabSz="457200"/>
            <a:endParaRPr lang="es-ES" dirty="0">
              <a:latin typeface="Calibri" pitchFamily="34" charset="0"/>
            </a:endParaRPr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846138" y="2958974"/>
            <a:ext cx="8523287" cy="46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674" tIns="22837" rIns="45674" bIns="22837">
            <a:spAutoFit/>
          </a:bodyPr>
          <a:lstStyle/>
          <a:p>
            <a:pPr defTabSz="457200"/>
            <a:r>
              <a:rPr lang="ca-ES" sz="2700" b="1" dirty="0" smtClean="0">
                <a:latin typeface="Calibri" pitchFamily="34" charset="0"/>
              </a:rPr>
              <a:t>Nom i cognoms de l’estudiant</a:t>
            </a:r>
            <a:endParaRPr lang="ca-ES" sz="2700" b="1" dirty="0">
              <a:latin typeface="Calibri" pitchFamily="34" charset="0"/>
            </a:endParaRPr>
          </a:p>
        </p:txBody>
      </p:sp>
      <p:sp>
        <p:nvSpPr>
          <p:cNvPr id="2054" name="Text Box 11"/>
          <p:cNvSpPr txBox="1">
            <a:spLocks noChangeArrowheads="1"/>
          </p:cNvSpPr>
          <p:nvPr/>
        </p:nvSpPr>
        <p:spPr bwMode="auto">
          <a:xfrm>
            <a:off x="846138" y="690563"/>
            <a:ext cx="10963596" cy="127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674" tIns="22837" rIns="45674" bIns="22837">
            <a:spAutoFit/>
          </a:bodyPr>
          <a:lstStyle/>
          <a:p>
            <a:pPr defTabSz="457200">
              <a:spcBef>
                <a:spcPct val="50000"/>
              </a:spcBef>
            </a:pPr>
            <a:r>
              <a:rPr lang="ca-ES" sz="4000" b="1" dirty="0" smtClean="0">
                <a:latin typeface="Calibri" pitchFamily="34" charset="0"/>
              </a:rPr>
              <a:t>Títol del treball, aquest títol tindrà aquesta mida o superior en funció del nombre de línies necessari</a:t>
            </a:r>
            <a:endParaRPr lang="ca-ES" sz="4000" b="1" dirty="0">
              <a:latin typeface="Calibri" pitchFamily="34" charset="0"/>
            </a:endParaRPr>
          </a:p>
        </p:txBody>
      </p:sp>
      <p:sp>
        <p:nvSpPr>
          <p:cNvPr id="2066" name="Text Box 15"/>
          <p:cNvSpPr txBox="1">
            <a:spLocks noChangeArrowheads="1"/>
          </p:cNvSpPr>
          <p:nvPr/>
        </p:nvSpPr>
        <p:spPr bwMode="auto">
          <a:xfrm>
            <a:off x="6734175" y="20293013"/>
            <a:ext cx="6329363" cy="66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674" tIns="22837" rIns="45674" bIns="22837">
            <a:spAutoFit/>
          </a:bodyPr>
          <a:lstStyle/>
          <a:p>
            <a:pPr algn="r" defTabSz="457200"/>
            <a:r>
              <a:rPr lang="ca-ES" sz="2000" b="1" dirty="0" smtClean="0">
                <a:latin typeface="Calibri" pitchFamily="34" charset="0"/>
              </a:rPr>
              <a:t>Tutor: </a:t>
            </a:r>
            <a:r>
              <a:rPr lang="ca-ES" sz="2000" dirty="0" smtClean="0">
                <a:latin typeface="Calibri" pitchFamily="34" charset="0"/>
              </a:rPr>
              <a:t>Sr(a). / </a:t>
            </a:r>
            <a:r>
              <a:rPr lang="ca-ES" sz="2000" dirty="0" err="1" smtClean="0">
                <a:latin typeface="Calibri" pitchFamily="34" charset="0"/>
              </a:rPr>
              <a:t>Dr</a:t>
            </a:r>
            <a:r>
              <a:rPr lang="ca-ES" sz="2000" dirty="0" smtClean="0">
                <a:latin typeface="Calibri" pitchFamily="34" charset="0"/>
              </a:rPr>
              <a:t>(a).  Nom i Cognoms del tutor/a extern</a:t>
            </a:r>
          </a:p>
          <a:p>
            <a:pPr algn="r" defTabSz="457200"/>
            <a:r>
              <a:rPr lang="ca-ES" sz="2000" b="1" dirty="0" smtClean="0">
                <a:solidFill>
                  <a:srgbClr val="663300"/>
                </a:solidFill>
                <a:latin typeface="Calibri" pitchFamily="34" charset="0"/>
              </a:rPr>
              <a:t>Empresa: </a:t>
            </a:r>
            <a:r>
              <a:rPr lang="ca-ES" sz="2000" dirty="0" smtClean="0">
                <a:solidFill>
                  <a:srgbClr val="663300"/>
                </a:solidFill>
                <a:latin typeface="Calibri" pitchFamily="34" charset="0"/>
              </a:rPr>
              <a:t>Nom del centre de recerca o empresa</a:t>
            </a:r>
            <a:endParaRPr lang="ca-ES" sz="2000" dirty="0">
              <a:solidFill>
                <a:srgbClr val="663300"/>
              </a:solidFill>
              <a:latin typeface="Calibri" pitchFamily="34" charset="0"/>
            </a:endParaRPr>
          </a:p>
        </p:txBody>
      </p:sp>
      <p:sp>
        <p:nvSpPr>
          <p:cNvPr id="2072" name="Text Box 15"/>
          <p:cNvSpPr txBox="1">
            <a:spLocks noChangeArrowheads="1"/>
          </p:cNvSpPr>
          <p:nvPr/>
        </p:nvSpPr>
        <p:spPr bwMode="auto">
          <a:xfrm>
            <a:off x="8353350" y="2958974"/>
            <a:ext cx="6336704" cy="46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674" tIns="22837" rIns="45674" bIns="22837">
            <a:spAutoFit/>
          </a:bodyPr>
          <a:lstStyle/>
          <a:p>
            <a:pPr defTabSz="457200"/>
            <a:r>
              <a:rPr lang="ca-ES" sz="2700" b="1" dirty="0" smtClean="0">
                <a:latin typeface="Calibri" pitchFamily="34" charset="0"/>
              </a:rPr>
              <a:t>Treball Final de Grau Enginyeria Informàtica</a:t>
            </a:r>
            <a:endParaRPr lang="ca-ES" sz="2700" b="1" dirty="0">
              <a:latin typeface="Calibri" pitchFamily="34" charset="0"/>
            </a:endParaRPr>
          </a:p>
        </p:txBody>
      </p:sp>
      <p:sp>
        <p:nvSpPr>
          <p:cNvPr id="2073" name="Text Box 15"/>
          <p:cNvSpPr txBox="1">
            <a:spLocks noChangeArrowheads="1"/>
          </p:cNvSpPr>
          <p:nvPr/>
        </p:nvSpPr>
        <p:spPr bwMode="auto">
          <a:xfrm>
            <a:off x="846138" y="3423103"/>
            <a:ext cx="3622675" cy="46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674" tIns="22837" rIns="45674" bIns="22837">
            <a:spAutoFit/>
          </a:bodyPr>
          <a:lstStyle/>
          <a:p>
            <a:pPr defTabSz="457200"/>
            <a:r>
              <a:rPr lang="en-US" sz="2700" b="1" dirty="0">
                <a:latin typeface="Calibri" pitchFamily="34" charset="0"/>
              </a:rPr>
              <a:t>Curs </a:t>
            </a:r>
            <a:r>
              <a:rPr lang="en-US" sz="2700" b="1" dirty="0" smtClean="0">
                <a:latin typeface="Calibri" pitchFamily="34" charset="0"/>
              </a:rPr>
              <a:t>2020 </a:t>
            </a:r>
            <a:r>
              <a:rPr lang="en-US" sz="2700" b="1" dirty="0" smtClean="0">
                <a:latin typeface="Calibri" pitchFamily="34" charset="0"/>
              </a:rPr>
              <a:t>- </a:t>
            </a:r>
            <a:r>
              <a:rPr lang="en-US" sz="2700" b="1" dirty="0" smtClean="0">
                <a:latin typeface="Calibri" pitchFamily="34" charset="0"/>
              </a:rPr>
              <a:t>2021</a:t>
            </a:r>
            <a:endParaRPr lang="en-US" sz="2700" b="1" dirty="0">
              <a:latin typeface="Calibri" pitchFamily="34" charset="0"/>
            </a:endParaRPr>
          </a:p>
        </p:txBody>
      </p:sp>
      <p:sp>
        <p:nvSpPr>
          <p:cNvPr id="2075" name="Text Box 8"/>
          <p:cNvSpPr txBox="1">
            <a:spLocks noChangeArrowheads="1"/>
          </p:cNvSpPr>
          <p:nvPr/>
        </p:nvSpPr>
        <p:spPr bwMode="auto">
          <a:xfrm>
            <a:off x="1698625" y="20293013"/>
            <a:ext cx="5502275" cy="66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674" tIns="22837" rIns="45674" bIns="22837">
            <a:spAutoFit/>
          </a:bodyPr>
          <a:lstStyle/>
          <a:p>
            <a:pPr defTabSz="457200"/>
            <a:r>
              <a:rPr lang="ca-ES" sz="2000" b="1" dirty="0" smtClean="0">
                <a:latin typeface="Calibri" pitchFamily="34" charset="0"/>
              </a:rPr>
              <a:t>Tutor:</a:t>
            </a:r>
            <a:r>
              <a:rPr lang="ca-ES" sz="2000" dirty="0" smtClean="0">
                <a:latin typeface="Calibri" pitchFamily="34" charset="0"/>
              </a:rPr>
              <a:t> [Dr. ] Nom i cognoms del tutor/a </a:t>
            </a:r>
          </a:p>
          <a:p>
            <a:pPr defTabSz="457200"/>
            <a:r>
              <a:rPr lang="ca-ES" sz="2000" b="1" dirty="0" smtClean="0">
                <a:solidFill>
                  <a:srgbClr val="663300"/>
                </a:solidFill>
                <a:latin typeface="Calibri" pitchFamily="34" charset="0"/>
              </a:rPr>
              <a:t>Departament: </a:t>
            </a:r>
            <a:r>
              <a:rPr lang="ca-ES" sz="2000" dirty="0" smtClean="0">
                <a:solidFill>
                  <a:srgbClr val="663300"/>
                </a:solidFill>
                <a:latin typeface="Calibri" pitchFamily="34" charset="0"/>
              </a:rPr>
              <a:t>Nom del departament</a:t>
            </a:r>
            <a:endParaRPr lang="ca-ES" sz="2000" dirty="0">
              <a:solidFill>
                <a:srgbClr val="663300"/>
              </a:solidFill>
              <a:latin typeface="Calibri" pitchFamily="34" charset="0"/>
            </a:endParaRPr>
          </a:p>
        </p:txBody>
      </p:sp>
      <p:grpSp>
        <p:nvGrpSpPr>
          <p:cNvPr id="2104" name="Group 56"/>
          <p:cNvGrpSpPr>
            <a:grpSpLocks/>
          </p:cNvGrpSpPr>
          <p:nvPr/>
        </p:nvGrpSpPr>
        <p:grpSpPr bwMode="auto">
          <a:xfrm>
            <a:off x="719138" y="4068664"/>
            <a:ext cx="3235325" cy="4525963"/>
            <a:chOff x="499" y="9960"/>
            <a:chExt cx="2038" cy="2851"/>
          </a:xfrm>
          <a:solidFill>
            <a:srgbClr val="FFC000"/>
          </a:solidFill>
        </p:grpSpPr>
        <p:sp>
          <p:nvSpPr>
            <p:cNvPr id="2098" name="Text Box 16"/>
            <p:cNvSpPr txBox="1">
              <a:spLocks noChangeArrowheads="1"/>
            </p:cNvSpPr>
            <p:nvPr/>
          </p:nvSpPr>
          <p:spPr bwMode="auto">
            <a:xfrm>
              <a:off x="499" y="10343"/>
              <a:ext cx="2038" cy="2468"/>
            </a:xfrm>
            <a:prstGeom prst="rect">
              <a:avLst/>
            </a:prstGeom>
            <a:noFill/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1400" dirty="0" smtClean="0">
                  <a:latin typeface="Calibri" pitchFamily="34" charset="0"/>
                </a:rPr>
                <a:t>Calibri 14: Aquesta és la lletra mínima que podeu utilitzar a les vostres explicacions.</a:t>
              </a:r>
            </a:p>
            <a:p>
              <a:pPr defTabSz="457200">
                <a:spcBef>
                  <a:spcPct val="50000"/>
                </a:spcBef>
              </a:pPr>
              <a:r>
                <a:rPr lang="ca-ES" sz="1400" dirty="0" smtClean="0">
                  <a:latin typeface="Calibri" pitchFamily="34" charset="0"/>
                </a:rPr>
                <a:t>orem </a:t>
              </a:r>
              <a:r>
                <a:rPr lang="ca-ES" sz="1400" dirty="0" err="1" smtClean="0">
                  <a:latin typeface="Calibri" pitchFamily="34" charset="0"/>
                </a:rPr>
                <a:t>ipsum</a:t>
              </a:r>
              <a:r>
                <a:rPr lang="ca-ES" sz="1400" dirty="0" smtClean="0">
                  <a:latin typeface="Calibri" pitchFamily="34" charset="0"/>
                </a:rPr>
                <a:t> ad </a:t>
              </a:r>
              <a:r>
                <a:rPr lang="ca-ES" sz="1400" dirty="0" err="1" smtClean="0">
                  <a:latin typeface="Calibri" pitchFamily="34" charset="0"/>
                </a:rPr>
                <a:t>his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scripta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blandit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partiendo</a:t>
              </a:r>
              <a:r>
                <a:rPr lang="ca-ES" sz="1400" dirty="0" smtClean="0">
                  <a:latin typeface="Calibri" pitchFamily="34" charset="0"/>
                </a:rPr>
                <a:t>, </a:t>
              </a:r>
              <a:r>
                <a:rPr lang="ca-ES" sz="1400" dirty="0" err="1" smtClean="0">
                  <a:latin typeface="Calibri" pitchFamily="34" charset="0"/>
                </a:rPr>
                <a:t>eum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fastidii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accumsan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euripidis</a:t>
              </a:r>
              <a:r>
                <a:rPr lang="ca-ES" sz="1400" dirty="0" smtClean="0">
                  <a:latin typeface="Calibri" pitchFamily="34" charset="0"/>
                </a:rPr>
                <a:t> in, </a:t>
              </a:r>
              <a:r>
                <a:rPr lang="ca-ES" sz="1400" dirty="0" err="1" smtClean="0">
                  <a:latin typeface="Calibri" pitchFamily="34" charset="0"/>
                </a:rPr>
                <a:t>eum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liber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hendrerit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an</a:t>
              </a:r>
              <a:r>
                <a:rPr lang="ca-ES" sz="1400" dirty="0" smtClean="0">
                  <a:latin typeface="Calibri" pitchFamily="34" charset="0"/>
                </a:rPr>
                <a:t>. Qui ut </a:t>
              </a:r>
              <a:r>
                <a:rPr lang="ca-ES" sz="1400" dirty="0" err="1" smtClean="0">
                  <a:latin typeface="Calibri" pitchFamily="34" charset="0"/>
                </a:rPr>
                <a:t>wisi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vocibus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suscipiantur</a:t>
              </a:r>
              <a:r>
                <a:rPr lang="ca-ES" sz="1400" dirty="0" smtClean="0">
                  <a:latin typeface="Calibri" pitchFamily="34" charset="0"/>
                </a:rPr>
                <a:t>, quo </a:t>
              </a:r>
              <a:r>
                <a:rPr lang="ca-ES" sz="1400" dirty="0" err="1" smtClean="0">
                  <a:latin typeface="Calibri" pitchFamily="34" charset="0"/>
                </a:rPr>
                <a:t>dicit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ridens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inciderint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id</a:t>
              </a:r>
              <a:r>
                <a:rPr lang="ca-ES" sz="1400" dirty="0" smtClean="0">
                  <a:latin typeface="Calibri" pitchFamily="34" charset="0"/>
                </a:rPr>
                <a:t>. Quo mundi </a:t>
              </a:r>
              <a:r>
                <a:rPr lang="ca-ES" sz="1400" dirty="0" err="1" smtClean="0">
                  <a:latin typeface="Calibri" pitchFamily="34" charset="0"/>
                </a:rPr>
                <a:t>lobortis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reformidans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eu</a:t>
              </a:r>
              <a:r>
                <a:rPr lang="ca-ES" sz="1400" dirty="0" smtClean="0">
                  <a:latin typeface="Calibri" pitchFamily="34" charset="0"/>
                </a:rPr>
                <a:t>, </a:t>
              </a:r>
              <a:r>
                <a:rPr lang="ca-ES" sz="1400" dirty="0" err="1" smtClean="0">
                  <a:latin typeface="Calibri" pitchFamily="34" charset="0"/>
                </a:rPr>
                <a:t>legimus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senserit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definiebas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an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eos</a:t>
              </a:r>
              <a:r>
                <a:rPr lang="ca-ES" sz="1400" dirty="0" smtClean="0">
                  <a:latin typeface="Calibri" pitchFamily="34" charset="0"/>
                </a:rPr>
                <a:t>. </a:t>
              </a:r>
              <a:r>
                <a:rPr lang="ca-ES" sz="1400" dirty="0" err="1" smtClean="0">
                  <a:latin typeface="Calibri" pitchFamily="34" charset="0"/>
                </a:rPr>
                <a:t>Eu</a:t>
              </a:r>
              <a:r>
                <a:rPr lang="ca-ES" sz="1400" dirty="0" smtClean="0">
                  <a:latin typeface="Calibri" pitchFamily="34" charset="0"/>
                </a:rPr>
                <a:t> sit </a:t>
              </a:r>
              <a:r>
                <a:rPr lang="ca-ES" sz="1400" dirty="0" err="1" smtClean="0">
                  <a:latin typeface="Calibri" pitchFamily="34" charset="0"/>
                </a:rPr>
                <a:t>tincidunt</a:t>
              </a:r>
              <a:r>
                <a:rPr lang="ca-ES" sz="1400" dirty="0" smtClean="0">
                  <a:latin typeface="Calibri" pitchFamily="34" charset="0"/>
                </a:rPr>
                <a:t> incorrupte </a:t>
              </a:r>
              <a:r>
                <a:rPr lang="ca-ES" sz="1400" dirty="0" err="1" smtClean="0">
                  <a:latin typeface="Calibri" pitchFamily="34" charset="0"/>
                </a:rPr>
                <a:t>definitionem</a:t>
              </a:r>
              <a:r>
                <a:rPr lang="ca-ES" sz="1400" dirty="0" smtClean="0">
                  <a:latin typeface="Calibri" pitchFamily="34" charset="0"/>
                </a:rPr>
                <a:t>, vis </a:t>
              </a:r>
              <a:r>
                <a:rPr lang="ca-ES" sz="1400" dirty="0" err="1" smtClean="0">
                  <a:latin typeface="Calibri" pitchFamily="34" charset="0"/>
                </a:rPr>
                <a:t>mutat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affert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percipit</a:t>
              </a:r>
              <a:r>
                <a:rPr lang="ca-ES" sz="1400" dirty="0" smtClean="0">
                  <a:latin typeface="Calibri" pitchFamily="34" charset="0"/>
                </a:rPr>
                <a:t> cu, </a:t>
              </a:r>
              <a:r>
                <a:rPr lang="ca-ES" sz="1400" dirty="0" err="1" smtClean="0">
                  <a:latin typeface="Calibri" pitchFamily="34" charset="0"/>
                </a:rPr>
                <a:t>eirmod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consectetuer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signiferumque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eu</a:t>
              </a:r>
              <a:r>
                <a:rPr lang="ca-ES" sz="1400" dirty="0" smtClean="0">
                  <a:latin typeface="Calibri" pitchFamily="34" charset="0"/>
                </a:rPr>
                <a:t> per. In </a:t>
              </a:r>
              <a:r>
                <a:rPr lang="ca-ES" sz="1400" dirty="0" err="1" smtClean="0">
                  <a:latin typeface="Calibri" pitchFamily="34" charset="0"/>
                </a:rPr>
                <a:t>usu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latine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equidem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dolores</a:t>
              </a:r>
              <a:r>
                <a:rPr lang="ca-ES" sz="1400" dirty="0" smtClean="0">
                  <a:latin typeface="Calibri" pitchFamily="34" charset="0"/>
                </a:rPr>
                <a:t>. Quo no falli viris </a:t>
              </a:r>
              <a:r>
                <a:rPr lang="ca-ES" sz="1400" dirty="0" err="1" smtClean="0">
                  <a:latin typeface="Calibri" pitchFamily="34" charset="0"/>
                </a:rPr>
                <a:t>intellegam</a:t>
              </a:r>
              <a:r>
                <a:rPr lang="ca-ES" sz="1400" dirty="0" smtClean="0">
                  <a:latin typeface="Calibri" pitchFamily="34" charset="0"/>
                </a:rPr>
                <a:t>, ut fugit </a:t>
              </a:r>
              <a:r>
                <a:rPr lang="ca-ES" sz="1400" dirty="0" err="1" smtClean="0">
                  <a:latin typeface="Calibri" pitchFamily="34" charset="0"/>
                </a:rPr>
                <a:t>veritus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placerat</a:t>
              </a:r>
              <a:r>
                <a:rPr lang="ca-ES" sz="1400" dirty="0" smtClean="0">
                  <a:latin typeface="Calibri" pitchFamily="34" charset="0"/>
                </a:rPr>
                <a:t> per. </a:t>
              </a:r>
              <a:r>
                <a:rPr lang="ca-ES" sz="1400" dirty="0" err="1" smtClean="0">
                  <a:latin typeface="Calibri" pitchFamily="34" charset="0"/>
                </a:rPr>
                <a:t>Ius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id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vidit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volumus</a:t>
              </a:r>
              <a:r>
                <a:rPr lang="ca-ES" sz="1400" dirty="0" smtClean="0">
                  <a:latin typeface="Calibri" pitchFamily="34" charset="0"/>
                </a:rPr>
                <a:t> </a:t>
              </a:r>
              <a:r>
                <a:rPr lang="ca-ES" sz="1400" dirty="0" err="1" smtClean="0">
                  <a:latin typeface="Calibri" pitchFamily="34" charset="0"/>
                </a:rPr>
                <a:t>mandamus</a:t>
              </a:r>
              <a:r>
                <a:rPr lang="ca-ES" sz="1400" dirty="0" smtClean="0">
                  <a:latin typeface="Calibri" pitchFamily="34" charset="0"/>
                </a:rPr>
                <a:t>, </a:t>
              </a:r>
              <a:r>
                <a:rPr lang="ca-ES" sz="1400" dirty="0" err="1" smtClean="0">
                  <a:latin typeface="Calibri" pitchFamily="34" charset="0"/>
                </a:rPr>
                <a:t>vide</a:t>
              </a:r>
              <a:endParaRPr lang="ca-ES" sz="1400" dirty="0">
                <a:latin typeface="Calibri" pitchFamily="34" charset="0"/>
              </a:endParaRPr>
            </a:p>
          </p:txBody>
        </p:sp>
        <p:sp>
          <p:nvSpPr>
            <p:cNvPr id="2099" name="Text Box 17"/>
            <p:cNvSpPr txBox="1">
              <a:spLocks noChangeArrowheads="1"/>
            </p:cNvSpPr>
            <p:nvPr/>
          </p:nvSpPr>
          <p:spPr bwMode="auto">
            <a:xfrm>
              <a:off x="499" y="9960"/>
              <a:ext cx="2038" cy="42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2000" b="1" dirty="0" smtClean="0">
                  <a:latin typeface="Calibri" pitchFamily="34" charset="0"/>
                </a:rPr>
                <a:t>INTRODUCCIÓ</a:t>
              </a:r>
              <a:endParaRPr lang="ca-ES" sz="2000" b="1" dirty="0">
                <a:latin typeface="Calibri" pitchFamily="34" charset="0"/>
              </a:endParaRPr>
            </a:p>
          </p:txBody>
        </p:sp>
      </p:grpSp>
      <p:grpSp>
        <p:nvGrpSpPr>
          <p:cNvPr id="2105" name="Group 57"/>
          <p:cNvGrpSpPr>
            <a:grpSpLocks/>
          </p:cNvGrpSpPr>
          <p:nvPr/>
        </p:nvGrpSpPr>
        <p:grpSpPr bwMode="auto">
          <a:xfrm>
            <a:off x="6234113" y="4068663"/>
            <a:ext cx="3235325" cy="4541838"/>
            <a:chOff x="3947" y="9412"/>
            <a:chExt cx="2038" cy="2861"/>
          </a:xfrm>
        </p:grpSpPr>
        <p:sp>
          <p:nvSpPr>
            <p:cNvPr id="2100" name="Text Box 16"/>
            <p:cNvSpPr txBox="1">
              <a:spLocks noChangeArrowheads="1"/>
            </p:cNvSpPr>
            <p:nvPr/>
          </p:nvSpPr>
          <p:spPr bwMode="auto">
            <a:xfrm>
              <a:off x="3947" y="9795"/>
              <a:ext cx="2038" cy="24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1600" dirty="0" smtClean="0">
                  <a:latin typeface="Calibri" pitchFamily="34" charset="0"/>
                </a:rPr>
                <a:t>Calibri 16. Aquesta seria una altra possible mida de lletra.</a:t>
              </a:r>
            </a:p>
            <a:p>
              <a:pPr defTabSz="457200">
                <a:spcBef>
                  <a:spcPct val="50000"/>
                </a:spcBef>
              </a:pPr>
              <a:r>
                <a:rPr lang="ca-ES" sz="1600" dirty="0" err="1" smtClean="0">
                  <a:latin typeface="Calibri" pitchFamily="34" charset="0"/>
                </a:rPr>
                <a:t>Lorem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ipsum</a:t>
              </a:r>
              <a:r>
                <a:rPr lang="ca-ES" sz="1600" dirty="0" smtClean="0">
                  <a:latin typeface="Calibri" pitchFamily="34" charset="0"/>
                </a:rPr>
                <a:t> ad </a:t>
              </a:r>
              <a:r>
                <a:rPr lang="ca-ES" sz="1600" dirty="0" err="1" smtClean="0">
                  <a:latin typeface="Calibri" pitchFamily="34" charset="0"/>
                </a:rPr>
                <a:t>his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scripta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blandit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partiendo</a:t>
              </a:r>
              <a:r>
                <a:rPr lang="ca-ES" sz="1600" dirty="0" smtClean="0">
                  <a:latin typeface="Calibri" pitchFamily="34" charset="0"/>
                </a:rPr>
                <a:t>, </a:t>
              </a:r>
              <a:r>
                <a:rPr lang="ca-ES" sz="1600" dirty="0" err="1" smtClean="0">
                  <a:latin typeface="Calibri" pitchFamily="34" charset="0"/>
                </a:rPr>
                <a:t>eum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fastidii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accumsan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euripidis</a:t>
              </a:r>
              <a:r>
                <a:rPr lang="ca-ES" sz="1600" dirty="0" smtClean="0">
                  <a:latin typeface="Calibri" pitchFamily="34" charset="0"/>
                </a:rPr>
                <a:t> in, </a:t>
              </a:r>
              <a:r>
                <a:rPr lang="ca-ES" sz="1600" dirty="0" err="1" smtClean="0">
                  <a:latin typeface="Calibri" pitchFamily="34" charset="0"/>
                </a:rPr>
                <a:t>eum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liber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hendrerit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an</a:t>
              </a:r>
              <a:r>
                <a:rPr lang="ca-ES" sz="1600" dirty="0" smtClean="0">
                  <a:latin typeface="Calibri" pitchFamily="34" charset="0"/>
                </a:rPr>
                <a:t>. Qui ut </a:t>
              </a:r>
              <a:r>
                <a:rPr lang="ca-ES" sz="1600" dirty="0" err="1" smtClean="0">
                  <a:latin typeface="Calibri" pitchFamily="34" charset="0"/>
                </a:rPr>
                <a:t>wisi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vocibus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suscipiantur</a:t>
              </a:r>
              <a:r>
                <a:rPr lang="ca-ES" sz="1600" dirty="0" smtClean="0">
                  <a:latin typeface="Calibri" pitchFamily="34" charset="0"/>
                </a:rPr>
                <a:t>, quo </a:t>
              </a:r>
              <a:r>
                <a:rPr lang="ca-ES" sz="1600" dirty="0" err="1" smtClean="0">
                  <a:latin typeface="Calibri" pitchFamily="34" charset="0"/>
                </a:rPr>
                <a:t>dicit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ridens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inciderint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id</a:t>
              </a:r>
              <a:r>
                <a:rPr lang="ca-ES" sz="1600" dirty="0" smtClean="0">
                  <a:latin typeface="Calibri" pitchFamily="34" charset="0"/>
                </a:rPr>
                <a:t>. Quo mundi </a:t>
              </a:r>
              <a:r>
                <a:rPr lang="ca-ES" sz="1600" dirty="0" err="1" smtClean="0">
                  <a:latin typeface="Calibri" pitchFamily="34" charset="0"/>
                </a:rPr>
                <a:t>lobortis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reformidans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eu</a:t>
              </a:r>
              <a:r>
                <a:rPr lang="ca-ES" sz="1600" dirty="0" smtClean="0">
                  <a:latin typeface="Calibri" pitchFamily="34" charset="0"/>
                </a:rPr>
                <a:t>, </a:t>
              </a:r>
              <a:r>
                <a:rPr lang="ca-ES" sz="1600" dirty="0" err="1" smtClean="0">
                  <a:latin typeface="Calibri" pitchFamily="34" charset="0"/>
                </a:rPr>
                <a:t>legimus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senserit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definiebas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an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eos</a:t>
              </a:r>
              <a:r>
                <a:rPr lang="ca-ES" sz="1600" dirty="0" smtClean="0">
                  <a:latin typeface="Calibri" pitchFamily="34" charset="0"/>
                </a:rPr>
                <a:t>. </a:t>
              </a:r>
              <a:r>
                <a:rPr lang="ca-ES" sz="1600" dirty="0" err="1" smtClean="0">
                  <a:latin typeface="Calibri" pitchFamily="34" charset="0"/>
                </a:rPr>
                <a:t>Eu</a:t>
              </a:r>
              <a:r>
                <a:rPr lang="ca-ES" sz="1600" dirty="0" smtClean="0">
                  <a:latin typeface="Calibri" pitchFamily="34" charset="0"/>
                </a:rPr>
                <a:t> sit </a:t>
              </a:r>
              <a:r>
                <a:rPr lang="ca-ES" sz="1600" dirty="0" err="1" smtClean="0">
                  <a:latin typeface="Calibri" pitchFamily="34" charset="0"/>
                </a:rPr>
                <a:t>tincidunt</a:t>
              </a:r>
              <a:r>
                <a:rPr lang="ca-ES" sz="1600" dirty="0" smtClean="0">
                  <a:latin typeface="Calibri" pitchFamily="34" charset="0"/>
                </a:rPr>
                <a:t> incorrupte </a:t>
              </a:r>
              <a:r>
                <a:rPr lang="ca-ES" sz="1600" dirty="0" err="1" smtClean="0">
                  <a:latin typeface="Calibri" pitchFamily="34" charset="0"/>
                </a:rPr>
                <a:t>definitionem</a:t>
              </a:r>
              <a:r>
                <a:rPr lang="ca-ES" sz="1600" dirty="0" smtClean="0">
                  <a:latin typeface="Calibri" pitchFamily="34" charset="0"/>
                </a:rPr>
                <a:t>, vis </a:t>
              </a:r>
              <a:r>
                <a:rPr lang="ca-ES" sz="1600" dirty="0" err="1" smtClean="0">
                  <a:latin typeface="Calibri" pitchFamily="34" charset="0"/>
                </a:rPr>
                <a:t>mutat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affert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percipit</a:t>
              </a:r>
              <a:r>
                <a:rPr lang="ca-ES" sz="1600" dirty="0" smtClean="0">
                  <a:latin typeface="Calibri" pitchFamily="34" charset="0"/>
                </a:rPr>
                <a:t> cu, </a:t>
              </a:r>
              <a:r>
                <a:rPr lang="ca-ES" sz="1600" dirty="0" err="1" smtClean="0">
                  <a:latin typeface="Calibri" pitchFamily="34" charset="0"/>
                </a:rPr>
                <a:t>eirmod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consectetuer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signiferumque</a:t>
              </a:r>
              <a:r>
                <a:rPr lang="ca-ES" sz="1600" dirty="0" smtClean="0">
                  <a:latin typeface="Calibri" pitchFamily="34" charset="0"/>
                </a:rPr>
                <a:t> </a:t>
              </a:r>
              <a:r>
                <a:rPr lang="ca-ES" sz="1600" dirty="0" err="1" smtClean="0">
                  <a:latin typeface="Calibri" pitchFamily="34" charset="0"/>
                </a:rPr>
                <a:t>eu</a:t>
              </a:r>
              <a:r>
                <a:rPr lang="ca-ES" sz="1600" dirty="0" smtClean="0">
                  <a:latin typeface="Calibri" pitchFamily="34" charset="0"/>
                </a:rPr>
                <a:t> per. </a:t>
              </a:r>
              <a:endParaRPr lang="ca-ES" sz="1600" dirty="0">
                <a:latin typeface="Calibri" pitchFamily="34" charset="0"/>
              </a:endParaRPr>
            </a:p>
          </p:txBody>
        </p:sp>
        <p:sp>
          <p:nvSpPr>
            <p:cNvPr id="2101" name="Text Box 17"/>
            <p:cNvSpPr txBox="1">
              <a:spLocks noChangeArrowheads="1"/>
            </p:cNvSpPr>
            <p:nvPr/>
          </p:nvSpPr>
          <p:spPr bwMode="auto">
            <a:xfrm>
              <a:off x="3947" y="9412"/>
              <a:ext cx="2038" cy="462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en-US" sz="2400" b="1" dirty="0">
                  <a:latin typeface="Calibri" pitchFamily="34" charset="0"/>
                </a:rPr>
                <a:t>INTRODUCCIÓ</a:t>
              </a:r>
            </a:p>
          </p:txBody>
        </p:sp>
      </p:grpSp>
      <p:grpSp>
        <p:nvGrpSpPr>
          <p:cNvPr id="2106" name="Group 58"/>
          <p:cNvGrpSpPr>
            <a:grpSpLocks/>
          </p:cNvGrpSpPr>
          <p:nvPr/>
        </p:nvGrpSpPr>
        <p:grpSpPr bwMode="auto">
          <a:xfrm>
            <a:off x="11090275" y="4069455"/>
            <a:ext cx="3235325" cy="6911977"/>
            <a:chOff x="6986" y="8732"/>
            <a:chExt cx="2038" cy="4354"/>
          </a:xfrm>
        </p:grpSpPr>
        <p:sp>
          <p:nvSpPr>
            <p:cNvPr id="2102" name="Text Box 16"/>
            <p:cNvSpPr txBox="1">
              <a:spLocks noChangeArrowheads="1"/>
            </p:cNvSpPr>
            <p:nvPr/>
          </p:nvSpPr>
          <p:spPr bwMode="auto">
            <a:xfrm>
              <a:off x="6986" y="9193"/>
              <a:ext cx="2038" cy="38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1800" dirty="0" smtClean="0">
                  <a:latin typeface="Calibri" pitchFamily="34" charset="0"/>
                </a:rPr>
                <a:t>Calibri 18.  Aquesta és una tercera opció de mida</a:t>
              </a:r>
            </a:p>
            <a:p>
              <a:pPr defTabSz="457200">
                <a:spcBef>
                  <a:spcPct val="50000"/>
                </a:spcBef>
              </a:pPr>
              <a:endParaRPr lang="ca-ES" sz="1800" dirty="0" smtClean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r>
                <a:rPr lang="ca-ES" sz="1800" dirty="0" err="1" smtClean="0">
                  <a:latin typeface="Calibri" pitchFamily="34" charset="0"/>
                </a:rPr>
                <a:t>Lorem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ipsum</a:t>
              </a:r>
              <a:r>
                <a:rPr lang="ca-ES" sz="1800" dirty="0" smtClean="0">
                  <a:latin typeface="Calibri" pitchFamily="34" charset="0"/>
                </a:rPr>
                <a:t> ad </a:t>
              </a:r>
              <a:r>
                <a:rPr lang="ca-ES" sz="1800" dirty="0" err="1" smtClean="0">
                  <a:latin typeface="Calibri" pitchFamily="34" charset="0"/>
                </a:rPr>
                <a:t>his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scripta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blandit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partiendo</a:t>
              </a:r>
              <a:r>
                <a:rPr lang="ca-ES" sz="1800" dirty="0" smtClean="0">
                  <a:latin typeface="Calibri" pitchFamily="34" charset="0"/>
                </a:rPr>
                <a:t>, </a:t>
              </a:r>
              <a:r>
                <a:rPr lang="ca-ES" sz="1800" dirty="0" err="1" smtClean="0">
                  <a:latin typeface="Calibri" pitchFamily="34" charset="0"/>
                </a:rPr>
                <a:t>eum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fastidii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accumsan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euripidis</a:t>
              </a:r>
              <a:r>
                <a:rPr lang="ca-ES" sz="1800" dirty="0" smtClean="0">
                  <a:latin typeface="Calibri" pitchFamily="34" charset="0"/>
                </a:rPr>
                <a:t> in, </a:t>
              </a:r>
              <a:r>
                <a:rPr lang="ca-ES" sz="1800" dirty="0" err="1" smtClean="0">
                  <a:latin typeface="Calibri" pitchFamily="34" charset="0"/>
                </a:rPr>
                <a:t>eum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liber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hendrerit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an</a:t>
              </a:r>
              <a:r>
                <a:rPr lang="ca-ES" sz="1800" dirty="0" smtClean="0">
                  <a:latin typeface="Calibri" pitchFamily="34" charset="0"/>
                </a:rPr>
                <a:t>. Qui ut </a:t>
              </a:r>
              <a:r>
                <a:rPr lang="ca-ES" sz="1800" dirty="0" err="1" smtClean="0">
                  <a:latin typeface="Calibri" pitchFamily="34" charset="0"/>
                </a:rPr>
                <a:t>wisi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vocibus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suscipiantur</a:t>
              </a:r>
              <a:r>
                <a:rPr lang="ca-ES" sz="1800" dirty="0" smtClean="0">
                  <a:latin typeface="Calibri" pitchFamily="34" charset="0"/>
                </a:rPr>
                <a:t>, quo </a:t>
              </a:r>
              <a:r>
                <a:rPr lang="ca-ES" sz="1800" dirty="0" err="1" smtClean="0">
                  <a:latin typeface="Calibri" pitchFamily="34" charset="0"/>
                </a:rPr>
                <a:t>dicit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ridens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inciderint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id</a:t>
              </a:r>
              <a:r>
                <a:rPr lang="ca-ES" sz="1800" dirty="0" smtClean="0">
                  <a:latin typeface="Calibri" pitchFamily="34" charset="0"/>
                </a:rPr>
                <a:t>. Quo mundi </a:t>
              </a:r>
              <a:r>
                <a:rPr lang="ca-ES" sz="1800" dirty="0" err="1" smtClean="0">
                  <a:latin typeface="Calibri" pitchFamily="34" charset="0"/>
                </a:rPr>
                <a:t>lobortis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reformidans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eu</a:t>
              </a:r>
              <a:r>
                <a:rPr lang="ca-ES" sz="1800" dirty="0" smtClean="0">
                  <a:latin typeface="Calibri" pitchFamily="34" charset="0"/>
                </a:rPr>
                <a:t>, </a:t>
              </a:r>
              <a:r>
                <a:rPr lang="ca-ES" sz="1800" dirty="0" err="1" smtClean="0">
                  <a:latin typeface="Calibri" pitchFamily="34" charset="0"/>
                </a:rPr>
                <a:t>legimus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senserit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definiebas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an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eos</a:t>
              </a:r>
              <a:r>
                <a:rPr lang="ca-ES" sz="1800" dirty="0" smtClean="0">
                  <a:latin typeface="Calibri" pitchFamily="34" charset="0"/>
                </a:rPr>
                <a:t>. </a:t>
              </a:r>
              <a:r>
                <a:rPr lang="ca-ES" sz="1800" dirty="0" err="1" smtClean="0">
                  <a:latin typeface="Calibri" pitchFamily="34" charset="0"/>
                </a:rPr>
                <a:t>Eu</a:t>
              </a:r>
              <a:r>
                <a:rPr lang="ca-ES" sz="1800" dirty="0" smtClean="0">
                  <a:latin typeface="Calibri" pitchFamily="34" charset="0"/>
                </a:rPr>
                <a:t> sit </a:t>
              </a:r>
              <a:r>
                <a:rPr lang="ca-ES" sz="1800" dirty="0" err="1" smtClean="0">
                  <a:latin typeface="Calibri" pitchFamily="34" charset="0"/>
                </a:rPr>
                <a:t>tincidunt</a:t>
              </a:r>
              <a:r>
                <a:rPr lang="ca-ES" sz="1800" dirty="0" smtClean="0">
                  <a:latin typeface="Calibri" pitchFamily="34" charset="0"/>
                </a:rPr>
                <a:t> incorrupte </a:t>
              </a:r>
              <a:r>
                <a:rPr lang="ca-ES" sz="1800" dirty="0" err="1" smtClean="0">
                  <a:latin typeface="Calibri" pitchFamily="34" charset="0"/>
                </a:rPr>
                <a:t>definitionem</a:t>
              </a:r>
              <a:r>
                <a:rPr lang="ca-ES" sz="1800" dirty="0" smtClean="0">
                  <a:latin typeface="Calibri" pitchFamily="34" charset="0"/>
                </a:rPr>
                <a:t>, vis </a:t>
              </a:r>
              <a:r>
                <a:rPr lang="ca-ES" sz="1800" dirty="0" err="1" smtClean="0">
                  <a:latin typeface="Calibri" pitchFamily="34" charset="0"/>
                </a:rPr>
                <a:t>mutat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affert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percipit</a:t>
              </a:r>
              <a:r>
                <a:rPr lang="ca-ES" sz="1800" dirty="0" smtClean="0">
                  <a:latin typeface="Calibri" pitchFamily="34" charset="0"/>
                </a:rPr>
                <a:t> cu, </a:t>
              </a:r>
              <a:r>
                <a:rPr lang="ca-ES" sz="1800" dirty="0" err="1" smtClean="0">
                  <a:latin typeface="Calibri" pitchFamily="34" charset="0"/>
                </a:rPr>
                <a:t>eirmod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consectetuer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signiferumque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eu</a:t>
              </a:r>
              <a:r>
                <a:rPr lang="ca-ES" sz="1800" dirty="0" smtClean="0">
                  <a:latin typeface="Calibri" pitchFamily="34" charset="0"/>
                </a:rPr>
                <a:t> per. In </a:t>
              </a:r>
              <a:r>
                <a:rPr lang="ca-ES" sz="1800" dirty="0" err="1" smtClean="0">
                  <a:latin typeface="Calibri" pitchFamily="34" charset="0"/>
                </a:rPr>
                <a:t>usu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latine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equidem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dolores</a:t>
              </a:r>
              <a:r>
                <a:rPr lang="ca-ES" sz="1800" dirty="0" smtClean="0">
                  <a:latin typeface="Calibri" pitchFamily="34" charset="0"/>
                </a:rPr>
                <a:t>. Quo no falli viris </a:t>
              </a:r>
              <a:r>
                <a:rPr lang="ca-ES" sz="1800" dirty="0" err="1" smtClean="0">
                  <a:latin typeface="Calibri" pitchFamily="34" charset="0"/>
                </a:rPr>
                <a:t>intellegam</a:t>
              </a:r>
              <a:r>
                <a:rPr lang="ca-ES" sz="1800" dirty="0" smtClean="0">
                  <a:latin typeface="Calibri" pitchFamily="34" charset="0"/>
                </a:rPr>
                <a:t>, ut fugit </a:t>
              </a:r>
              <a:r>
                <a:rPr lang="ca-ES" sz="1800" dirty="0" err="1" smtClean="0">
                  <a:latin typeface="Calibri" pitchFamily="34" charset="0"/>
                </a:rPr>
                <a:t>veritus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placerat</a:t>
              </a:r>
              <a:r>
                <a:rPr lang="ca-ES" sz="1800" dirty="0" smtClean="0">
                  <a:latin typeface="Calibri" pitchFamily="34" charset="0"/>
                </a:rPr>
                <a:t> per. </a:t>
              </a:r>
              <a:r>
                <a:rPr lang="ca-ES" sz="1800" dirty="0" err="1" smtClean="0">
                  <a:latin typeface="Calibri" pitchFamily="34" charset="0"/>
                </a:rPr>
                <a:t>Ius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id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vidit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volumus</a:t>
              </a:r>
              <a:r>
                <a:rPr lang="ca-ES" sz="1800" dirty="0" smtClean="0">
                  <a:latin typeface="Calibri" pitchFamily="34" charset="0"/>
                </a:rPr>
                <a:t> </a:t>
              </a:r>
              <a:r>
                <a:rPr lang="ca-ES" sz="1800" dirty="0" err="1" smtClean="0">
                  <a:latin typeface="Calibri" pitchFamily="34" charset="0"/>
                </a:rPr>
                <a:t>mandamus</a:t>
              </a:r>
              <a:r>
                <a:rPr lang="ca-ES" sz="1800" dirty="0" smtClean="0">
                  <a:latin typeface="Calibri" pitchFamily="34" charset="0"/>
                </a:rPr>
                <a:t>, </a:t>
              </a:r>
              <a:r>
                <a:rPr lang="ca-ES" sz="1800" dirty="0" err="1" smtClean="0">
                  <a:latin typeface="Calibri" pitchFamily="34" charset="0"/>
                </a:rPr>
                <a:t>vide</a:t>
              </a:r>
              <a:endParaRPr lang="ca-ES" sz="1800" dirty="0">
                <a:latin typeface="Calibri" pitchFamily="34" charset="0"/>
              </a:endParaRPr>
            </a:p>
          </p:txBody>
        </p:sp>
        <p:sp>
          <p:nvSpPr>
            <p:cNvPr id="2103" name="Text Box 17"/>
            <p:cNvSpPr txBox="1">
              <a:spLocks noChangeArrowheads="1"/>
            </p:cNvSpPr>
            <p:nvPr/>
          </p:nvSpPr>
          <p:spPr bwMode="auto">
            <a:xfrm>
              <a:off x="6986" y="8732"/>
              <a:ext cx="2038" cy="501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2800" b="1" dirty="0" smtClean="0">
                  <a:latin typeface="Calibri" pitchFamily="34" charset="0"/>
                </a:rPr>
                <a:t>INTRODUCCIÓ</a:t>
              </a:r>
              <a:endParaRPr lang="ca-ES" sz="2800" b="1" dirty="0">
                <a:latin typeface="Calibri" pitchFamily="34" charset="0"/>
              </a:endParaRPr>
            </a:p>
          </p:txBody>
        </p:sp>
      </p:grpSp>
      <p:sp>
        <p:nvSpPr>
          <p:cNvPr id="2117" name="AutoShape 20"/>
          <p:cNvSpPr>
            <a:spLocks noChangeArrowheads="1"/>
          </p:cNvSpPr>
          <p:nvPr/>
        </p:nvSpPr>
        <p:spPr bwMode="auto">
          <a:xfrm rot="16200000">
            <a:off x="4748212" y="4361583"/>
            <a:ext cx="987425" cy="1409700"/>
          </a:xfrm>
          <a:prstGeom prst="downArrow">
            <a:avLst>
              <a:gd name="adj1" fmla="val 45241"/>
              <a:gd name="adj2" fmla="val 55619"/>
            </a:avLst>
          </a:prstGeom>
          <a:solidFill>
            <a:srgbClr val="FFCC66"/>
          </a:solidFill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vert="eaVert" wrap="none" lIns="45674" tIns="22837" rIns="45674" bIns="22837" anchor="ctr"/>
          <a:lstStyle/>
          <a:p>
            <a:pPr defTabSz="457200"/>
            <a:endParaRPr lang="es-ES">
              <a:latin typeface="Calibri" pitchFamily="34" charset="0"/>
            </a:endParaRPr>
          </a:p>
        </p:txBody>
      </p:sp>
      <p:sp>
        <p:nvSpPr>
          <p:cNvPr id="2118" name="AutoShape 25"/>
          <p:cNvSpPr>
            <a:spLocks noChangeArrowheads="1"/>
          </p:cNvSpPr>
          <p:nvPr/>
        </p:nvSpPr>
        <p:spPr bwMode="auto">
          <a:xfrm rot="16200000">
            <a:off x="4779963" y="5656140"/>
            <a:ext cx="984250" cy="1409700"/>
          </a:xfrm>
          <a:prstGeom prst="downArrow">
            <a:avLst>
              <a:gd name="adj1" fmla="val 45241"/>
              <a:gd name="adj2" fmla="val 55798"/>
            </a:avLst>
          </a:prstGeom>
          <a:solidFill>
            <a:schemeClr val="bg1"/>
          </a:solidFill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vert="eaVert" wrap="none" lIns="45674" tIns="22837" rIns="45674" bIns="22837" anchor="ctr"/>
          <a:lstStyle/>
          <a:p>
            <a:pPr defTabSz="457200"/>
            <a:endParaRPr lang="es-ES">
              <a:latin typeface="Calibri" pitchFamily="34" charset="0"/>
            </a:endParaRPr>
          </a:p>
        </p:txBody>
      </p:sp>
      <p:sp>
        <p:nvSpPr>
          <p:cNvPr id="2119" name="AutoShape 20"/>
          <p:cNvSpPr>
            <a:spLocks noChangeArrowheads="1"/>
          </p:cNvSpPr>
          <p:nvPr/>
        </p:nvSpPr>
        <p:spPr bwMode="auto">
          <a:xfrm rot="16200000">
            <a:off x="9788525" y="6618190"/>
            <a:ext cx="987425" cy="1409700"/>
          </a:xfrm>
          <a:prstGeom prst="downArrow">
            <a:avLst>
              <a:gd name="adj1" fmla="val 45241"/>
              <a:gd name="adj2" fmla="val 55619"/>
            </a:avLst>
          </a:prstGeom>
          <a:solidFill>
            <a:srgbClr val="FFCC66"/>
          </a:solidFill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vert="eaVert" wrap="none" lIns="45674" tIns="22837" rIns="45674" bIns="22837" anchor="ctr"/>
          <a:lstStyle/>
          <a:p>
            <a:pPr defTabSz="457200"/>
            <a:endParaRPr lang="es-ES">
              <a:latin typeface="Calibri" pitchFamily="34" charset="0"/>
            </a:endParaRPr>
          </a:p>
        </p:txBody>
      </p:sp>
      <p:sp>
        <p:nvSpPr>
          <p:cNvPr id="2120" name="AutoShape 25"/>
          <p:cNvSpPr>
            <a:spLocks noChangeArrowheads="1"/>
          </p:cNvSpPr>
          <p:nvPr/>
        </p:nvSpPr>
        <p:spPr bwMode="auto">
          <a:xfrm rot="16200000">
            <a:off x="9820275" y="7983439"/>
            <a:ext cx="984250" cy="1409700"/>
          </a:xfrm>
          <a:prstGeom prst="downArrow">
            <a:avLst>
              <a:gd name="adj1" fmla="val 45241"/>
              <a:gd name="adj2" fmla="val 55798"/>
            </a:avLst>
          </a:prstGeom>
          <a:solidFill>
            <a:schemeClr val="bg1"/>
          </a:solidFill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vert="eaVert" wrap="none" lIns="45674" tIns="22837" rIns="45674" bIns="22837" anchor="ctr"/>
          <a:lstStyle/>
          <a:p>
            <a:pPr defTabSz="457200"/>
            <a:endParaRPr lang="es-ES">
              <a:latin typeface="Calibri" pitchFamily="34" charset="0"/>
            </a:endParaRPr>
          </a:p>
        </p:txBody>
      </p:sp>
      <p:grpSp>
        <p:nvGrpSpPr>
          <p:cNvPr id="32" name="Group 58"/>
          <p:cNvGrpSpPr>
            <a:grpSpLocks/>
          </p:cNvGrpSpPr>
          <p:nvPr/>
        </p:nvGrpSpPr>
        <p:grpSpPr bwMode="auto">
          <a:xfrm>
            <a:off x="426120" y="11179453"/>
            <a:ext cx="14119918" cy="4248472"/>
            <a:chOff x="6986" y="8732"/>
            <a:chExt cx="2038" cy="4572"/>
          </a:xfrm>
        </p:grpSpPr>
        <p:sp>
          <p:nvSpPr>
            <p:cNvPr id="33" name="Text Box 16"/>
            <p:cNvSpPr txBox="1">
              <a:spLocks noChangeArrowheads="1"/>
            </p:cNvSpPr>
            <p:nvPr/>
          </p:nvSpPr>
          <p:spPr bwMode="auto">
            <a:xfrm>
              <a:off x="6986" y="9322"/>
              <a:ext cx="2038" cy="39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</p:txBody>
        </p:sp>
        <p:sp>
          <p:nvSpPr>
            <p:cNvPr id="34" name="Text Box 17"/>
            <p:cNvSpPr txBox="1">
              <a:spLocks noChangeArrowheads="1"/>
            </p:cNvSpPr>
            <p:nvPr/>
          </p:nvSpPr>
          <p:spPr bwMode="auto">
            <a:xfrm>
              <a:off x="6986" y="8732"/>
              <a:ext cx="2038" cy="1027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3800" b="1" dirty="0" smtClean="0">
                  <a:latin typeface="Calibri" pitchFamily="34" charset="0"/>
                </a:rPr>
                <a:t>DEPARTAMENTS PARTICIPANTS</a:t>
              </a:r>
              <a:endParaRPr lang="ca-ES" sz="3800" b="1" dirty="0">
                <a:latin typeface="Calibri" pitchFamily="34" charset="0"/>
              </a:endParaRPr>
            </a:p>
          </p:txBody>
        </p:sp>
      </p:grpSp>
      <p:pic>
        <p:nvPicPr>
          <p:cNvPr id="36" name="Picture 2" descr="D:\DADES1\_GESTIO\COORDINACIO\pfc\POSTER\Lliuraments concurs\logos\ca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0662" y="12763629"/>
            <a:ext cx="1926279" cy="1057149"/>
          </a:xfrm>
          <a:prstGeom prst="rect">
            <a:avLst/>
          </a:prstGeom>
          <a:noFill/>
        </p:spPr>
      </p:pic>
      <p:pic>
        <p:nvPicPr>
          <p:cNvPr id="39" name="38 Imagen" descr="d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7006" y="12979653"/>
            <a:ext cx="1339509" cy="712749"/>
          </a:xfrm>
          <a:prstGeom prst="rect">
            <a:avLst/>
          </a:prstGeom>
        </p:spPr>
      </p:pic>
      <p:pic>
        <p:nvPicPr>
          <p:cNvPr id="48" name="Imagen 2" descr="LOGO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593710" y="12835636"/>
            <a:ext cx="151216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" name="Group 58"/>
          <p:cNvGrpSpPr>
            <a:grpSpLocks/>
          </p:cNvGrpSpPr>
          <p:nvPr/>
        </p:nvGrpSpPr>
        <p:grpSpPr bwMode="auto">
          <a:xfrm>
            <a:off x="426120" y="13915359"/>
            <a:ext cx="14119918" cy="1674585"/>
            <a:chOff x="6986" y="8620"/>
            <a:chExt cx="2038" cy="9988"/>
          </a:xfrm>
        </p:grpSpPr>
        <p:sp>
          <p:nvSpPr>
            <p:cNvPr id="57" name="Text Box 16"/>
            <p:cNvSpPr txBox="1">
              <a:spLocks noChangeArrowheads="1"/>
            </p:cNvSpPr>
            <p:nvPr/>
          </p:nvSpPr>
          <p:spPr bwMode="auto">
            <a:xfrm>
              <a:off x="6986" y="9322"/>
              <a:ext cx="2038" cy="92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  <a:buFont typeface="Wingdings" pitchFamily="2" charset="2"/>
                <a:buChar char="q"/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  <a:buFont typeface="Wingdings" pitchFamily="2" charset="2"/>
                <a:buChar char="q"/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ca-ES" sz="4400" dirty="0" smtClean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</p:txBody>
        </p:sp>
        <p:sp>
          <p:nvSpPr>
            <p:cNvPr id="58" name="Text Box 17"/>
            <p:cNvSpPr txBox="1">
              <a:spLocks noChangeArrowheads="1"/>
            </p:cNvSpPr>
            <p:nvPr/>
          </p:nvSpPr>
          <p:spPr bwMode="auto">
            <a:xfrm>
              <a:off x="6986" y="8620"/>
              <a:ext cx="2038" cy="565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3800" b="1" dirty="0" smtClean="0">
                  <a:latin typeface="Calibri" pitchFamily="34" charset="0"/>
                </a:rPr>
                <a:t>EMPRESES, ENTITAS I CENTRES DE RECERCA COL·LABORADORS</a:t>
              </a:r>
              <a:endParaRPr lang="ca-ES" sz="3800" b="1" dirty="0">
                <a:latin typeface="Calibri" pitchFamily="34" charset="0"/>
              </a:endParaRPr>
            </a:p>
          </p:txBody>
        </p:sp>
      </p:grpSp>
      <p:sp>
        <p:nvSpPr>
          <p:cNvPr id="74" name="73 CuadroTexto"/>
          <p:cNvSpPr txBox="1"/>
          <p:nvPr/>
        </p:nvSpPr>
        <p:spPr>
          <a:xfrm>
            <a:off x="504478" y="12250862"/>
            <a:ext cx="138975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600" dirty="0" smtClean="0">
                <a:latin typeface="Calibri" pitchFamily="34" charset="0"/>
              </a:rPr>
              <a:t>A la banda inferior esquerra heu de posar el </a:t>
            </a:r>
            <a:r>
              <a:rPr lang="ca-ES" sz="2600" dirty="0" err="1" smtClean="0">
                <a:latin typeface="Calibri" pitchFamily="34" charset="0"/>
              </a:rPr>
              <a:t>logo</a:t>
            </a:r>
            <a:r>
              <a:rPr lang="ca-ES" sz="2600" dirty="0" smtClean="0">
                <a:latin typeface="Calibri" pitchFamily="34" charset="0"/>
              </a:rPr>
              <a:t> del departament en el que heu fet el TFG:</a:t>
            </a:r>
            <a:endParaRPr lang="ca-ES" sz="2600" dirty="0">
              <a:latin typeface="Calibri" pitchFamily="34" charset="0"/>
            </a:endParaRPr>
          </a:p>
        </p:txBody>
      </p:sp>
      <p:sp>
        <p:nvSpPr>
          <p:cNvPr id="75" name="74 CuadroTexto"/>
          <p:cNvSpPr txBox="1"/>
          <p:nvPr/>
        </p:nvSpPr>
        <p:spPr>
          <a:xfrm>
            <a:off x="504478" y="14995877"/>
            <a:ext cx="138975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600" dirty="0" smtClean="0">
                <a:latin typeface="Calibri" pitchFamily="34" charset="0"/>
              </a:rPr>
              <a:t>A la banda inferior dreta podeu posar el </a:t>
            </a:r>
            <a:r>
              <a:rPr lang="ca-ES" sz="2600" dirty="0" err="1" smtClean="0">
                <a:latin typeface="Calibri" pitchFamily="34" charset="0"/>
              </a:rPr>
              <a:t>logo</a:t>
            </a:r>
            <a:r>
              <a:rPr lang="ca-ES" sz="2600" dirty="0" smtClean="0">
                <a:latin typeface="Calibri" pitchFamily="34" charset="0"/>
              </a:rPr>
              <a:t> de l’empresa, institució o centre de recerca, si és el cas.</a:t>
            </a:r>
            <a:endParaRPr lang="ca-ES" sz="2600" dirty="0">
              <a:latin typeface="Calibri" pitchFamily="34" charset="0"/>
            </a:endParaRPr>
          </a:p>
        </p:txBody>
      </p:sp>
      <p:grpSp>
        <p:nvGrpSpPr>
          <p:cNvPr id="79" name="Group 58"/>
          <p:cNvGrpSpPr>
            <a:grpSpLocks/>
          </p:cNvGrpSpPr>
          <p:nvPr/>
        </p:nvGrpSpPr>
        <p:grpSpPr bwMode="auto">
          <a:xfrm>
            <a:off x="7057206" y="15805968"/>
            <a:ext cx="7488832" cy="4104456"/>
            <a:chOff x="6986" y="9301"/>
            <a:chExt cx="2038" cy="6824"/>
          </a:xfrm>
        </p:grpSpPr>
        <p:sp>
          <p:nvSpPr>
            <p:cNvPr id="80" name="Text Box 16"/>
            <p:cNvSpPr txBox="1">
              <a:spLocks noChangeArrowheads="1"/>
            </p:cNvSpPr>
            <p:nvPr/>
          </p:nvSpPr>
          <p:spPr bwMode="auto">
            <a:xfrm>
              <a:off x="6986" y="9322"/>
              <a:ext cx="2038" cy="6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</p:txBody>
        </p:sp>
        <p:sp>
          <p:nvSpPr>
            <p:cNvPr id="81" name="Text Box 17"/>
            <p:cNvSpPr txBox="1">
              <a:spLocks noChangeArrowheads="1"/>
            </p:cNvSpPr>
            <p:nvPr/>
          </p:nvSpPr>
          <p:spPr bwMode="auto">
            <a:xfrm>
              <a:off x="6986" y="9301"/>
              <a:ext cx="2038" cy="157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3800" b="1" dirty="0" smtClean="0">
                  <a:latin typeface="Calibri" pitchFamily="34" charset="0"/>
                </a:rPr>
                <a:t>Referències</a:t>
              </a:r>
              <a:endParaRPr lang="ca-ES" sz="3800" b="1" dirty="0">
                <a:latin typeface="Calibri" pitchFamily="34" charset="0"/>
              </a:endParaRPr>
            </a:p>
          </p:txBody>
        </p:sp>
      </p:grpSp>
      <p:sp>
        <p:nvSpPr>
          <p:cNvPr id="82" name="74 CuadroTexto"/>
          <p:cNvSpPr txBox="1"/>
          <p:nvPr/>
        </p:nvSpPr>
        <p:spPr>
          <a:xfrm>
            <a:off x="7129214" y="16886088"/>
            <a:ext cx="73448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Creating Anthropology Conference Posters: A Guide for Beginners by Jason E. Miller, MA and John K. </a:t>
            </a:r>
            <a:r>
              <a:rPr lang="en-US" sz="2000" b="1" dirty="0" err="1" smtClean="0">
                <a:latin typeface="Calibri" pitchFamily="34" charset="0"/>
              </a:rPr>
              <a:t>Trainor</a:t>
            </a:r>
            <a:r>
              <a:rPr lang="en-US" sz="2000" b="1" dirty="0" smtClean="0">
                <a:latin typeface="Calibri" pitchFamily="34" charset="0"/>
              </a:rPr>
              <a:t>, MS (University of South Florida)</a:t>
            </a:r>
          </a:p>
          <a:p>
            <a:r>
              <a:rPr lang="en-US" sz="2000" dirty="0" smtClean="0">
                <a:latin typeface="Calibri" pitchFamily="34" charset="0"/>
              </a:rPr>
              <a:t>http://www.aaanet.org/meetings/upload/How-to-Create-Anthropology-Posters.pdf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Argumenta</a:t>
            </a:r>
            <a:r>
              <a:rPr lang="en-US" sz="2000" b="1" dirty="0" smtClean="0">
                <a:latin typeface="Calibri" pitchFamily="34" charset="0"/>
              </a:rPr>
              <a:t>. </a:t>
            </a:r>
            <a:r>
              <a:rPr lang="en-US" sz="2000" b="1" dirty="0" err="1" smtClean="0">
                <a:latin typeface="Calibri" pitchFamily="34" charset="0"/>
              </a:rPr>
              <a:t>Pòster</a:t>
            </a:r>
            <a:endParaRPr lang="en-US" sz="2000" b="1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http://wuster.uab.es/web_argumenta_obert/unit_14/tot_t14.html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Talleres</a:t>
            </a: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sobre</a:t>
            </a: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elaboración</a:t>
            </a:r>
            <a:r>
              <a:rPr lang="en-US" sz="2000" b="1" dirty="0" smtClean="0">
                <a:latin typeface="Calibri" pitchFamily="34" charset="0"/>
              </a:rPr>
              <a:t> de </a:t>
            </a:r>
            <a:r>
              <a:rPr lang="en-US" sz="2000" b="1" dirty="0" err="1" smtClean="0">
                <a:latin typeface="Calibri" pitchFamily="34" charset="0"/>
              </a:rPr>
              <a:t>pósters</a:t>
            </a: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científicos</a:t>
            </a:r>
            <a:endParaRPr lang="en-US" sz="2000" b="1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https://7jcr14.files.wordpress.com/2014/07/manualposters-1.pdf</a:t>
            </a:r>
          </a:p>
        </p:txBody>
      </p:sp>
      <p:sp>
        <p:nvSpPr>
          <p:cNvPr id="49" name="Text Box 15"/>
          <p:cNvSpPr txBox="1">
            <a:spLocks noChangeArrowheads="1"/>
          </p:cNvSpPr>
          <p:nvPr/>
        </p:nvSpPr>
        <p:spPr bwMode="auto">
          <a:xfrm>
            <a:off x="8353350" y="3420592"/>
            <a:ext cx="6328817" cy="46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674" tIns="22837" rIns="45674" bIns="22837">
            <a:spAutoFit/>
          </a:bodyPr>
          <a:lstStyle/>
          <a:p>
            <a:pPr defTabSz="457200"/>
            <a:r>
              <a:rPr lang="ca-ES" sz="2700" b="1" dirty="0" smtClean="0">
                <a:latin typeface="Calibri" pitchFamily="34" charset="0"/>
              </a:rPr>
              <a:t>Menció cursada</a:t>
            </a:r>
            <a:endParaRPr lang="ca-ES" sz="2700" b="1" dirty="0">
              <a:latin typeface="Calibri" pitchFamily="34" charset="0"/>
            </a:endParaRPr>
          </a:p>
        </p:txBody>
      </p:sp>
      <p:sp>
        <p:nvSpPr>
          <p:cNvPr id="50" name="QuadreDeText 49"/>
          <p:cNvSpPr txBox="1"/>
          <p:nvPr/>
        </p:nvSpPr>
        <p:spPr>
          <a:xfrm>
            <a:off x="432470" y="20270464"/>
            <a:ext cx="1224136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800" b="1" dirty="0" smtClean="0"/>
              <a:t>LOGO</a:t>
            </a:r>
          </a:p>
          <a:p>
            <a:r>
              <a:rPr lang="ca-ES" sz="1800" b="1" dirty="0" smtClean="0"/>
              <a:t>DEPART.</a:t>
            </a:r>
            <a:endParaRPr lang="ca-ES" sz="1800" b="1" dirty="0"/>
          </a:p>
        </p:txBody>
      </p:sp>
      <p:sp>
        <p:nvSpPr>
          <p:cNvPr id="51" name="QuadreDeText 50"/>
          <p:cNvSpPr txBox="1"/>
          <p:nvPr/>
        </p:nvSpPr>
        <p:spPr>
          <a:xfrm>
            <a:off x="13249894" y="20270464"/>
            <a:ext cx="1440160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800" b="1" dirty="0" smtClean="0"/>
              <a:t>LOGO</a:t>
            </a:r>
          </a:p>
          <a:p>
            <a:r>
              <a:rPr lang="ca-ES" sz="1800" b="1" dirty="0" smtClean="0"/>
              <a:t>EMPRESA</a:t>
            </a:r>
            <a:endParaRPr lang="ca-ES" sz="1800" b="1" dirty="0"/>
          </a:p>
        </p:txBody>
      </p:sp>
      <p:pic>
        <p:nvPicPr>
          <p:cNvPr id="52" name="Imatge 51" descr="logodeic_color_larg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65318" y="12979653"/>
            <a:ext cx="2350055" cy="678335"/>
          </a:xfrm>
          <a:prstGeom prst="rect">
            <a:avLst/>
          </a:prstGeom>
        </p:spPr>
      </p:pic>
      <p:pic>
        <p:nvPicPr>
          <p:cNvPr id="45" name="Picture 3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446946" y="1620392"/>
            <a:ext cx="2171100" cy="1271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" name="Picture 31"/>
          <p:cNvPicPr>
            <a:picLocks noChangeAspect="1" noChangeArrowheads="1"/>
          </p:cNvPicPr>
          <p:nvPr/>
        </p:nvPicPr>
        <p:blipFill>
          <a:blip r:embed="rId8" cstate="print"/>
          <a:srcRect l="16955" t="17218" r="20286" b="18215"/>
          <a:stretch>
            <a:fillRect/>
          </a:stretch>
        </p:blipFill>
        <p:spPr bwMode="auto">
          <a:xfrm>
            <a:off x="11953750" y="252240"/>
            <a:ext cx="287311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7" name="Group 58"/>
          <p:cNvGrpSpPr>
            <a:grpSpLocks/>
          </p:cNvGrpSpPr>
          <p:nvPr/>
        </p:nvGrpSpPr>
        <p:grpSpPr bwMode="auto">
          <a:xfrm>
            <a:off x="432470" y="16021992"/>
            <a:ext cx="6480720" cy="3672408"/>
            <a:chOff x="6986" y="9301"/>
            <a:chExt cx="2038" cy="6824"/>
          </a:xfrm>
        </p:grpSpPr>
        <p:sp>
          <p:nvSpPr>
            <p:cNvPr id="53" name="Text Box 16"/>
            <p:cNvSpPr txBox="1">
              <a:spLocks noChangeArrowheads="1"/>
            </p:cNvSpPr>
            <p:nvPr/>
          </p:nvSpPr>
          <p:spPr bwMode="auto">
            <a:xfrm>
              <a:off x="6986" y="9322"/>
              <a:ext cx="2038" cy="6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</p:txBody>
        </p:sp>
        <p:sp>
          <p:nvSpPr>
            <p:cNvPr id="54" name="Text Box 17"/>
            <p:cNvSpPr txBox="1">
              <a:spLocks noChangeArrowheads="1"/>
            </p:cNvSpPr>
            <p:nvPr/>
          </p:nvSpPr>
          <p:spPr bwMode="auto">
            <a:xfrm>
              <a:off x="6986" y="9301"/>
              <a:ext cx="2038" cy="1633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3800" b="1" dirty="0" smtClean="0">
                  <a:latin typeface="Calibri" pitchFamily="34" charset="0"/>
                </a:rPr>
                <a:t>APARTATS QUE HA DE TENIR</a:t>
              </a:r>
              <a:endParaRPr lang="ca-ES" sz="3800" b="1" dirty="0">
                <a:latin typeface="Calibri" pitchFamily="34" charset="0"/>
              </a:endParaRPr>
            </a:p>
          </p:txBody>
        </p:sp>
      </p:grpSp>
      <p:sp>
        <p:nvSpPr>
          <p:cNvPr id="55" name="74 CuadroTexto"/>
          <p:cNvSpPr txBox="1"/>
          <p:nvPr/>
        </p:nvSpPr>
        <p:spPr>
          <a:xfrm>
            <a:off x="504478" y="17030104"/>
            <a:ext cx="61206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dirty="0" smtClean="0">
                <a:latin typeface="Calibri" pitchFamily="34" charset="0"/>
              </a:rPr>
              <a:t>El pòster ha de tenir, mínim, els següents apartats:</a:t>
            </a:r>
          </a:p>
          <a:p>
            <a:pPr>
              <a:buFont typeface="Arial" pitchFamily="34" charset="0"/>
              <a:buChar char="•"/>
            </a:pPr>
            <a:r>
              <a:rPr lang="ca-ES" sz="2800" dirty="0" smtClean="0">
                <a:latin typeface="Calibri" pitchFamily="34" charset="0"/>
              </a:rPr>
              <a:t> Introducció i objectiu</a:t>
            </a:r>
          </a:p>
          <a:p>
            <a:pPr>
              <a:buFont typeface="Arial" pitchFamily="34" charset="0"/>
              <a:buChar char="•"/>
            </a:pPr>
            <a:r>
              <a:rPr lang="ca-ES" sz="2800" dirty="0" smtClean="0">
                <a:latin typeface="Calibri" pitchFamily="34" charset="0"/>
              </a:rPr>
              <a:t> Metodologia</a:t>
            </a:r>
          </a:p>
          <a:p>
            <a:pPr>
              <a:buFont typeface="Arial" pitchFamily="34" charset="0"/>
              <a:buChar char="•"/>
            </a:pPr>
            <a:r>
              <a:rPr lang="ca-ES" sz="2800" dirty="0" smtClean="0">
                <a:latin typeface="Calibri" pitchFamily="34" charset="0"/>
              </a:rPr>
              <a:t> Resultats</a:t>
            </a:r>
          </a:p>
          <a:p>
            <a:pPr>
              <a:buFont typeface="Arial" pitchFamily="34" charset="0"/>
              <a:buChar char="•"/>
            </a:pPr>
            <a:r>
              <a:rPr lang="ca-ES" sz="2800" dirty="0" smtClean="0">
                <a:latin typeface="Calibri" pitchFamily="34" charset="0"/>
              </a:rPr>
              <a:t> Conclusions</a:t>
            </a:r>
            <a:endParaRPr lang="ca-ES" sz="2800" dirty="0">
              <a:latin typeface="Calibri" pitchFamily="34" charset="0"/>
            </a:endParaRPr>
          </a:p>
        </p:txBody>
      </p:sp>
      <p:grpSp>
        <p:nvGrpSpPr>
          <p:cNvPr id="59" name="Group 58"/>
          <p:cNvGrpSpPr>
            <a:grpSpLocks/>
          </p:cNvGrpSpPr>
          <p:nvPr/>
        </p:nvGrpSpPr>
        <p:grpSpPr bwMode="auto">
          <a:xfrm>
            <a:off x="432470" y="8821308"/>
            <a:ext cx="8208912" cy="2232132"/>
            <a:chOff x="6986" y="9301"/>
            <a:chExt cx="2038" cy="6824"/>
          </a:xfrm>
        </p:grpSpPr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6986" y="9322"/>
              <a:ext cx="2038" cy="68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  <a:p>
              <a:pPr defTabSz="457200">
                <a:lnSpc>
                  <a:spcPct val="130000"/>
                </a:lnSpc>
                <a:spcBef>
                  <a:spcPct val="50000"/>
                </a:spcBef>
              </a:pPr>
              <a:endParaRPr lang="ca-ES" sz="3200" dirty="0" smtClean="0">
                <a:latin typeface="Calibri" pitchFamily="34" charset="0"/>
              </a:endParaRPr>
            </a:p>
          </p:txBody>
        </p:sp>
        <p:sp>
          <p:nvSpPr>
            <p:cNvPr id="61" name="Text Box 17"/>
            <p:cNvSpPr txBox="1">
              <a:spLocks noChangeArrowheads="1"/>
            </p:cNvSpPr>
            <p:nvPr/>
          </p:nvSpPr>
          <p:spPr bwMode="auto">
            <a:xfrm>
              <a:off x="6986" y="9301"/>
              <a:ext cx="2038" cy="289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ca-ES" sz="3800" b="1" dirty="0" smtClean="0">
                  <a:latin typeface="Calibri" pitchFamily="34" charset="0"/>
                </a:rPr>
                <a:t>COLORS I FORMAT</a:t>
              </a:r>
              <a:endParaRPr lang="ca-ES" sz="3800" b="1" dirty="0">
                <a:latin typeface="Calibri" pitchFamily="34" charset="0"/>
              </a:endParaRPr>
            </a:p>
          </p:txBody>
        </p:sp>
      </p:grpSp>
      <p:sp>
        <p:nvSpPr>
          <p:cNvPr id="62" name="74 CuadroTexto"/>
          <p:cNvSpPr txBox="1"/>
          <p:nvPr/>
        </p:nvSpPr>
        <p:spPr>
          <a:xfrm>
            <a:off x="576486" y="9901312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dirty="0" smtClean="0">
                <a:latin typeface="Calibri" pitchFamily="34" charset="0"/>
              </a:rPr>
              <a:t>Podeu canviar els colors i també el format general, però hi ha d’haver la informació especificada</a:t>
            </a:r>
            <a:endParaRPr lang="ca-E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PosterImprimir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PlantillaPosterImprimir</Template>
  <TotalTime>534</TotalTime>
  <Words>504</Words>
  <Application>Microsoft Office PowerPoint</Application>
  <PresentationFormat>Personalizado</PresentationFormat>
  <Paragraphs>67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PlantillaPosterImprimir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gemma</dc:creator>
  <cp:lastModifiedBy>renovi</cp:lastModifiedBy>
  <cp:revision>60</cp:revision>
  <dcterms:created xsi:type="dcterms:W3CDTF">2012-10-04T11:24:05Z</dcterms:created>
  <dcterms:modified xsi:type="dcterms:W3CDTF">2020-07-29T20:33:49Z</dcterms:modified>
</cp:coreProperties>
</file>