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sldIdLst>
    <p:sldId id="280" r:id="rId5"/>
    <p:sldId id="281" r:id="rId6"/>
    <p:sldId id="282" r:id="rId7"/>
    <p:sldId id="294" r:id="rId8"/>
    <p:sldId id="297" r:id="rId9"/>
    <p:sldId id="284" r:id="rId10"/>
    <p:sldId id="298" r:id="rId11"/>
    <p:sldId id="286" r:id="rId12"/>
    <p:sldId id="300" r:id="rId13"/>
    <p:sldId id="295" r:id="rId14"/>
    <p:sldId id="301" r:id="rId15"/>
    <p:sldId id="299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PRECISE NEWS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NEWS IN REALTIME</a:t>
          </a:r>
        </a:p>
        <a:p>
          <a:pPr>
            <a:lnSpc>
              <a:spcPct val="100000"/>
            </a:lnSpc>
          </a:pPr>
          <a:r>
            <a:rPr lang="en-US" dirty="0"/>
            <a:t>POWERED BY API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POWERED BY MVVM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DYNAMIC</a:t>
          </a:r>
        </a:p>
        <a:p>
          <a:pPr>
            <a:lnSpc>
              <a:spcPct val="100000"/>
            </a:lnSpc>
          </a:pPr>
          <a:r>
            <a:rPr lang="en-US" dirty="0"/>
            <a:t>APP ARCHITECTURE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SPECIAL FEATURES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SAVE ARTICLES ON THE GO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SHARE NEWS ON SOCIAL MEDIA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987868" y="484809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6165" y="1657270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PRECISE NEWS</a:t>
          </a:r>
        </a:p>
      </dsp:txBody>
      <dsp:txXfrm>
        <a:off x="6165" y="1657270"/>
        <a:ext cx="3020625" cy="453093"/>
      </dsp:txXfrm>
    </dsp:sp>
    <dsp:sp modelId="{DD091D0A-5A25-4241-91F3-18D32B0BDD4F}">
      <dsp:nvSpPr>
        <dsp:cNvPr id="0" name=""/>
        <dsp:cNvSpPr/>
      </dsp:nvSpPr>
      <dsp:spPr>
        <a:xfrm>
          <a:off x="6165" y="2163965"/>
          <a:ext cx="3020625" cy="1000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NEWS IN REALTIME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POWERED BY API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165" y="2163965"/>
        <a:ext cx="3020625" cy="1000887"/>
      </dsp:txXfrm>
    </dsp:sp>
    <dsp:sp modelId="{210823F6-AC1A-46E3-9D99-A319DF497539}">
      <dsp:nvSpPr>
        <dsp:cNvPr id="0" name=""/>
        <dsp:cNvSpPr/>
      </dsp:nvSpPr>
      <dsp:spPr>
        <a:xfrm>
          <a:off x="4537103" y="484809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555400" y="1657270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POWERED BY MVVM</a:t>
          </a:r>
        </a:p>
      </dsp:txBody>
      <dsp:txXfrm>
        <a:off x="3555400" y="1657270"/>
        <a:ext cx="3020625" cy="453093"/>
      </dsp:txXfrm>
    </dsp:sp>
    <dsp:sp modelId="{7CD40649-A74C-4AD8-B9D0-2573A1955C91}">
      <dsp:nvSpPr>
        <dsp:cNvPr id="0" name=""/>
        <dsp:cNvSpPr/>
      </dsp:nvSpPr>
      <dsp:spPr>
        <a:xfrm>
          <a:off x="3555400" y="2163965"/>
          <a:ext cx="3020625" cy="1000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DYNAMIC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 ARCHITECTURE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555400" y="2163965"/>
        <a:ext cx="3020625" cy="1000887"/>
      </dsp:txXfrm>
    </dsp:sp>
    <dsp:sp modelId="{B0A3ABD2-C471-4A21-8AEF-3843C86919E1}">
      <dsp:nvSpPr>
        <dsp:cNvPr id="0" name=""/>
        <dsp:cNvSpPr/>
      </dsp:nvSpPr>
      <dsp:spPr>
        <a:xfrm>
          <a:off x="8086337" y="484809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104634" y="1657270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SPECIAL FEATURES</a:t>
          </a:r>
        </a:p>
      </dsp:txBody>
      <dsp:txXfrm>
        <a:off x="7104634" y="1657270"/>
        <a:ext cx="3020625" cy="453093"/>
      </dsp:txXfrm>
    </dsp:sp>
    <dsp:sp modelId="{6418EBED-F111-425B-8EE2-06B8B2297A68}">
      <dsp:nvSpPr>
        <dsp:cNvPr id="0" name=""/>
        <dsp:cNvSpPr/>
      </dsp:nvSpPr>
      <dsp:spPr>
        <a:xfrm>
          <a:off x="7104634" y="2163965"/>
          <a:ext cx="3020625" cy="1000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SAVE ARTICLES ON THE GO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SHARE NEWS ON SOCIAL MEDIA</a:t>
          </a:r>
        </a:p>
      </dsp:txBody>
      <dsp:txXfrm>
        <a:off x="7104634" y="2163965"/>
        <a:ext cx="3020625" cy="1000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D38747-4367-4BD2-8D51-C97E202738E2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4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7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210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452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289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51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129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904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471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0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09-May-22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8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6" y="1673524"/>
            <a:ext cx="9880760" cy="2420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NEWS-LITE</a:t>
            </a:r>
            <a:br>
              <a:rPr lang="en-US" sz="4000" dirty="0"/>
            </a:br>
            <a:r>
              <a:rPr lang="en-US" sz="4000" dirty="0"/>
              <a:t>~ </a:t>
            </a:r>
            <a:r>
              <a:rPr lang="en-US" sz="4000" dirty="0">
                <a:latin typeface="Gabriola" panose="04040605051002020D02" pitchFamily="82" charset="0"/>
              </a:rPr>
              <a:t>real-time news on the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4157933"/>
            <a:ext cx="988076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[6</a:t>
            </a:r>
            <a:r>
              <a:rPr lang="en-US" sz="2300" baseline="30000" dirty="0">
                <a:solidFill>
                  <a:srgbClr val="5792BA"/>
                </a:solidFill>
              </a:rPr>
              <a:t>th</a:t>
            </a:r>
            <a:r>
              <a:rPr lang="en-US" sz="2300" dirty="0">
                <a:solidFill>
                  <a:srgbClr val="5792BA"/>
                </a:solidFill>
              </a:rPr>
              <a:t> Semester minor project]</a:t>
            </a:r>
          </a:p>
        </p:txBody>
      </p:sp>
      <p:sp>
        <p:nvSpPr>
          <p:cNvPr id="5" name="AutoShape 2" descr="NIT Jamshedpur | राष्ट्रीय प्रौद्योगिकी संस्थान जमशेदपुर">
            <a:extLst>
              <a:ext uri="{FF2B5EF4-FFF2-40B4-BE49-F238E27FC236}">
                <a16:creationId xmlns:a16="http://schemas.microsoft.com/office/drawing/2014/main" id="{9F579A09-24EC-4261-9952-68E5A8965D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8" name="Picture 22" descr="NIT JAMSHEDPUR _ OFFICIAL (@jamshedpur_nit) / Twitter">
            <a:extLst>
              <a:ext uri="{FF2B5EF4-FFF2-40B4-BE49-F238E27FC236}">
                <a16:creationId xmlns:a16="http://schemas.microsoft.com/office/drawing/2014/main" id="{B26ED691-FF9A-4E75-A72F-B0280079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8000" l="2500" r="99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911" y="195552"/>
            <a:ext cx="2142250" cy="20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26B9A513-6D6B-4B08-B34E-CE561147A2C2}"/>
              </a:ext>
            </a:extLst>
          </p:cNvPr>
          <p:cNvSpPr txBox="1">
            <a:spLocks/>
          </p:cNvSpPr>
          <p:nvPr/>
        </p:nvSpPr>
        <p:spPr>
          <a:xfrm>
            <a:off x="994275" y="790833"/>
            <a:ext cx="8584271" cy="1421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5792BA"/>
                </a:solidFill>
              </a:rPr>
              <a:t>NIT JAMSHEDPUR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9657-0EC5-445D-971B-D904FE08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 with hilt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2F5A-0594-46C5-B581-9061F3FD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</a:rPr>
              <a:t>Reduces the boilerplate of doing manual dependency injection in the project.</a:t>
            </a:r>
          </a:p>
          <a:p>
            <a:endParaRPr lang="en-US" sz="2400" i="0" dirty="0">
              <a:effectLst/>
            </a:endParaRPr>
          </a:p>
          <a:p>
            <a:r>
              <a:rPr lang="en-US" sz="2400" b="0" i="0" dirty="0">
                <a:effectLst/>
              </a:rPr>
              <a:t>The goals of Hilt are:-</a:t>
            </a:r>
          </a:p>
          <a:p>
            <a:endParaRPr lang="en-US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To simplify Dagger-related infrastructure for Android apps. </a:t>
            </a:r>
          </a:p>
          <a:p>
            <a:pPr marL="457200" indent="-457200">
              <a:buFont typeface="+mj-lt"/>
              <a:buAutoNum type="arabicPeriod"/>
            </a:pPr>
            <a:endParaRPr lang="en-US" sz="24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effectLst/>
              </a:rPr>
              <a:t>To create a standard set of components and scopes to ease setup, readability/understanding, and code sharing between apps.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35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igrating your Dagger app to Hilt">
            <a:extLst>
              <a:ext uri="{FF2B5EF4-FFF2-40B4-BE49-F238E27FC236}">
                <a16:creationId xmlns:a16="http://schemas.microsoft.com/office/drawing/2014/main" id="{A982E813-1867-4A56-9D81-D39C67EB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386" y="2529949"/>
            <a:ext cx="6219228" cy="348276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F11D8-7B88-4BDF-B5EE-9616F918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 with hilt</a:t>
            </a:r>
          </a:p>
        </p:txBody>
      </p:sp>
    </p:spTree>
    <p:extLst>
      <p:ext uri="{BB962C8B-B14F-4D97-AF65-F5344CB8AC3E}">
        <p14:creationId xmlns:p14="http://schemas.microsoft.com/office/powerpoint/2010/main" val="13969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5074-5D1C-4B94-8DB7-C0E67DC4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7F018-CF56-4D72-AE95-A076AE45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</a:rPr>
              <a:t>C</a:t>
            </a:r>
            <a:r>
              <a:rPr lang="en-US" sz="2400" i="0" dirty="0">
                <a:effectLst/>
              </a:rPr>
              <a:t>oncurrency design pattern that are used on Android to simplify code that executes asynchronously.</a:t>
            </a:r>
          </a:p>
          <a:p>
            <a:endParaRPr lang="en-US" sz="2400" i="0" dirty="0">
              <a:effectLst/>
            </a:endParaRPr>
          </a:p>
          <a:p>
            <a:r>
              <a:rPr lang="en-US" sz="2400" dirty="0"/>
              <a:t>Asynchronous - 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effectLst/>
              </a:rPr>
              <a:t>code that runs parallel to others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0" i="0" dirty="0">
                <a:effectLst/>
              </a:rPr>
              <a:t>It is also called non-blocking since it does not block the main thread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735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32D7-9BCD-40CB-8A4B-CE0B355D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pic>
        <p:nvPicPr>
          <p:cNvPr id="11266" name="Picture 2" descr="Coroutines in Android. Coroutines help to manage long-running… | by Mohit  Mahajan | Xebia Engineering Blog | Medium">
            <a:extLst>
              <a:ext uri="{FF2B5EF4-FFF2-40B4-BE49-F238E27FC236}">
                <a16:creationId xmlns:a16="http://schemas.microsoft.com/office/drawing/2014/main" id="{619336D7-000E-4467-8E09-677CBB08A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46" y="2495777"/>
            <a:ext cx="5985308" cy="33517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8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B475-E06C-4D8D-82BD-A67499A4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summary</a:t>
            </a:r>
          </a:p>
        </p:txBody>
      </p:sp>
      <p:pic>
        <p:nvPicPr>
          <p:cNvPr id="12290" name="Picture 2" descr="Kotlin Andriod MVVM CURD APP Tutorial : Room + Coroutines + DataBinding +  LiveData + ViewModel - YouTube">
            <a:extLst>
              <a:ext uri="{FF2B5EF4-FFF2-40B4-BE49-F238E27FC236}">
                <a16:creationId xmlns:a16="http://schemas.microsoft.com/office/drawing/2014/main" id="{2B8AB564-9738-47B0-89C2-D871F69F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37" y="2479873"/>
            <a:ext cx="6052126" cy="33891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FUNCTIONALITIES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7125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DF92-4C96-439B-AFDC-45953BD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0BF2-7B70-4F06-957F-DE16A008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MODEL-VIEW-VIEWMODEL ARCHITECTURE</a:t>
            </a:r>
          </a:p>
          <a:p>
            <a:pPr marL="0" indent="0">
              <a:buNone/>
            </a:pPr>
            <a:r>
              <a:rPr lang="en-US" sz="3600" dirty="0"/>
              <a:t>(MVVM)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337B5C-BB9C-45F1-BE5F-1AC92D73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3784371"/>
            <a:ext cx="7343775" cy="2209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6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3AA8-EC46-47B9-89FC-A1043377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Components of MVVM pattern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B565-7AA8-4CEE-BD3E-5EE4B2C6A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</a:t>
            </a:r>
          </a:p>
          <a:p>
            <a:r>
              <a:rPr lang="en-US" sz="2400" dirty="0"/>
              <a:t>VIEW</a:t>
            </a:r>
          </a:p>
          <a:p>
            <a:r>
              <a:rPr lang="en-US" sz="2400" dirty="0"/>
              <a:t>VIEW MODEL</a:t>
            </a:r>
          </a:p>
          <a:p>
            <a:r>
              <a:rPr lang="en-US" sz="2400" dirty="0"/>
              <a:t>BINDER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934F-C050-4D43-BDE6-765DD0D8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News-lite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C5A8-E5D2-4B0E-ACB8-7D46F76D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Written in Kotlin</a:t>
            </a:r>
          </a:p>
          <a:p>
            <a:r>
              <a:rPr lang="en-US" sz="2400" dirty="0"/>
              <a:t>Retrofit for networking</a:t>
            </a:r>
          </a:p>
          <a:p>
            <a:r>
              <a:rPr lang="en-US" sz="2400" dirty="0"/>
              <a:t>Glide for loading images</a:t>
            </a:r>
          </a:p>
          <a:p>
            <a:r>
              <a:rPr lang="en-US" sz="2400" dirty="0"/>
              <a:t>Room for data persistence</a:t>
            </a:r>
          </a:p>
          <a:p>
            <a:r>
              <a:rPr lang="en-US" sz="2400" dirty="0"/>
              <a:t>Hilt for Dependence Injection </a:t>
            </a:r>
          </a:p>
          <a:p>
            <a:r>
              <a:rPr lang="en-US" sz="2400" dirty="0"/>
              <a:t>Coroutines for concurrency and async task</a:t>
            </a:r>
          </a:p>
          <a:p>
            <a:endParaRPr lang="en-US" dirty="0"/>
          </a:p>
        </p:txBody>
      </p:sp>
      <p:pic>
        <p:nvPicPr>
          <p:cNvPr id="5122" name="Picture 2" descr="Image result for kotlin">
            <a:extLst>
              <a:ext uri="{FF2B5EF4-FFF2-40B4-BE49-F238E27FC236}">
                <a16:creationId xmlns:a16="http://schemas.microsoft.com/office/drawing/2014/main" id="{F41B5CF9-52F6-43C5-A12E-1AB56AB9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49" y="451908"/>
            <a:ext cx="1771650" cy="1771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android">
            <a:extLst>
              <a:ext uri="{FF2B5EF4-FFF2-40B4-BE49-F238E27FC236}">
                <a16:creationId xmlns:a16="http://schemas.microsoft.com/office/drawing/2014/main" id="{AA46CBC0-2DA3-4516-9E64-E2CEEE46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21" b="100000" l="100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4" y="4591050"/>
            <a:ext cx="1905000" cy="16573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0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0C1-9BF6-4FB9-B4DD-E6F2082C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RETROFIT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2202-3B06-4685-9ECB-EFDF3D25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ype-safe REST client for Android, Java and Kotlin developed by Square.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Google Sans"/>
              </a:rPr>
              <a:t>R</a:t>
            </a:r>
            <a:r>
              <a:rPr lang="en-US" sz="2400" b="0" i="0" dirty="0">
                <a:effectLst/>
                <a:latin typeface="Google Sans"/>
              </a:rPr>
              <a:t>etrieve and upload JSON (or other structured data).</a:t>
            </a:r>
            <a:endParaRPr lang="en-US" sz="2400" b="0" i="0" dirty="0">
              <a:effectLst/>
            </a:endParaRPr>
          </a:p>
          <a:p>
            <a:pPr marL="0" indent="0">
              <a:buNone/>
            </a:pPr>
            <a:endParaRPr lang="en-US" sz="2400" dirty="0">
              <a:latin typeface="Helvetica Neue"/>
            </a:endParaRPr>
          </a:p>
          <a:p>
            <a:pPr marL="0" indent="0">
              <a:buNone/>
            </a:pPr>
            <a:endParaRPr lang="en-US" sz="2400" dirty="0">
              <a:latin typeface="Helvetica Neue"/>
            </a:endParaRPr>
          </a:p>
          <a:p>
            <a:pPr marL="0" indent="0">
              <a:buNone/>
            </a:pPr>
            <a:endParaRPr lang="en-US" sz="2400" dirty="0">
              <a:latin typeface="Helvetica Neue"/>
            </a:endParaRPr>
          </a:p>
          <a:p>
            <a:pPr marL="0" indent="0">
              <a:buNone/>
            </a:pPr>
            <a:endParaRPr lang="en-US" sz="2400" dirty="0">
              <a:latin typeface="Helvetica Neue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46" name="Picture 2" descr="Retrofit. This lecture introduces you to… | by MDG | MDG Space | Medium">
            <a:extLst>
              <a:ext uri="{FF2B5EF4-FFF2-40B4-BE49-F238E27FC236}">
                <a16:creationId xmlns:a16="http://schemas.microsoft.com/office/drawing/2014/main" id="{4826FCFD-C8B1-4C44-B09E-C67E407C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4620912"/>
            <a:ext cx="3114675" cy="14668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2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5DEF-7B14-421E-BEA9-F0230350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GLIDE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94A5-F131-4B92-A052-60728FF0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Image Loader Library for Android developed by </a:t>
            </a:r>
            <a:r>
              <a:rPr lang="en-US" sz="2400" b="0" i="0" dirty="0" err="1">
                <a:effectLst/>
              </a:rPr>
              <a:t>bumptech</a:t>
            </a:r>
            <a:r>
              <a:rPr lang="en-US" sz="2400" b="0" i="0" dirty="0">
                <a:effectLst/>
              </a:rPr>
              <a:t>.</a:t>
            </a:r>
          </a:p>
          <a:p>
            <a:endParaRPr lang="en-US" sz="2400" b="0" i="0" dirty="0">
              <a:effectLst/>
            </a:endParaRPr>
          </a:p>
          <a:p>
            <a:r>
              <a:rPr lang="en-US" sz="2400" dirty="0"/>
              <a:t>I</a:t>
            </a:r>
            <a:r>
              <a:rPr lang="en-US" sz="2400" i="0" dirty="0">
                <a:effectLst/>
              </a:rPr>
              <a:t>mage manipulation library written in PHP.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24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i="0" dirty="0">
                <a:effectLst/>
              </a:rPr>
              <a:t>Its straightforward API is exposed via HTTP.</a:t>
            </a:r>
          </a:p>
          <a:p>
            <a:endParaRPr lang="en-US" sz="2400" dirty="0"/>
          </a:p>
        </p:txBody>
      </p:sp>
      <p:pic>
        <p:nvPicPr>
          <p:cNvPr id="7172" name="Picture 4" descr="Best 20 NuGet glide Packages - NuGet Must Haves Package">
            <a:extLst>
              <a:ext uri="{FF2B5EF4-FFF2-40B4-BE49-F238E27FC236}">
                <a16:creationId xmlns:a16="http://schemas.microsoft.com/office/drawing/2014/main" id="{4D12AB8B-607B-483F-9FA6-13276501F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733" y="869091"/>
            <a:ext cx="1980986" cy="19694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1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0C1-9BF6-4FB9-B4DD-E6F2082C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AND ROOM TYPECONVERTER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2202-3B06-4685-9ECB-EFDF3D25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p</a:t>
            </a:r>
            <a:r>
              <a:rPr lang="en-US" sz="2400" b="0" i="0" dirty="0">
                <a:effectLst/>
              </a:rPr>
              <a:t>ersistence library.</a:t>
            </a:r>
          </a:p>
          <a:p>
            <a:endParaRPr lang="en-US" sz="2400" b="0" i="0" dirty="0">
              <a:effectLst/>
            </a:endParaRPr>
          </a:p>
          <a:p>
            <a:r>
              <a:rPr lang="en-US" sz="2400" dirty="0"/>
              <a:t>E</a:t>
            </a:r>
            <a:r>
              <a:rPr lang="en-US" sz="2400" i="0" dirty="0">
                <a:effectLst/>
              </a:rPr>
              <a:t>asier to work with SQLiteDatabase objects in </a:t>
            </a:r>
            <a:r>
              <a:rPr lang="en-US" sz="2400" dirty="0"/>
              <a:t>the </a:t>
            </a:r>
            <a:r>
              <a:rPr lang="en-US" sz="2400" i="0" dirty="0">
                <a:effectLst/>
              </a:rPr>
              <a:t>app.</a:t>
            </a:r>
          </a:p>
          <a:p>
            <a:endParaRPr lang="en-US" sz="2400" i="0" dirty="0">
              <a:effectLst/>
            </a:endParaRPr>
          </a:p>
          <a:p>
            <a:r>
              <a:rPr lang="en-US" sz="2400" i="0" dirty="0">
                <a:effectLst/>
              </a:rPr>
              <a:t>Decreases the amount of boilerplate code and verifies SQL queries at compile time.</a:t>
            </a:r>
          </a:p>
          <a:p>
            <a:endParaRPr lang="en-US" sz="2400" dirty="0"/>
          </a:p>
        </p:txBody>
      </p:sp>
      <p:pic>
        <p:nvPicPr>
          <p:cNvPr id="9218" name="Picture 2" descr="GitHub - irontec/android-room-example: Android Kotlin app showcasing the  Room persistence library">
            <a:extLst>
              <a:ext uri="{FF2B5EF4-FFF2-40B4-BE49-F238E27FC236}">
                <a16:creationId xmlns:a16="http://schemas.microsoft.com/office/drawing/2014/main" id="{AE910BB6-E5B1-4774-8381-73BA87CF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04" y="837557"/>
            <a:ext cx="1905643" cy="19056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Overview of Room in Android Architecture Components - GeeksforGeeks">
            <a:extLst>
              <a:ext uri="{FF2B5EF4-FFF2-40B4-BE49-F238E27FC236}">
                <a16:creationId xmlns:a16="http://schemas.microsoft.com/office/drawing/2014/main" id="{FE83EC59-621A-436E-95C0-DF4CC344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66" y="2462885"/>
            <a:ext cx="6066267" cy="37330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A71F4-1807-40ED-B0F8-C99E401F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ROOM TYPECONVERTER</a:t>
            </a:r>
          </a:p>
        </p:txBody>
      </p:sp>
    </p:spTree>
    <p:extLst>
      <p:ext uri="{BB962C8B-B14F-4D97-AF65-F5344CB8AC3E}">
        <p14:creationId xmlns:p14="http://schemas.microsoft.com/office/powerpoint/2010/main" val="261881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858</TotalTime>
  <Words>279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Gabriola</vt:lpstr>
      <vt:lpstr>Google Sans</vt:lpstr>
      <vt:lpstr>Helvetica Neue</vt:lpstr>
      <vt:lpstr>Celestial</vt:lpstr>
      <vt:lpstr>NEWS-LITE ~ real-time news on the go</vt:lpstr>
      <vt:lpstr>APP FUNCTIONALITIES</vt:lpstr>
      <vt:lpstr>PROJECT SETUP</vt:lpstr>
      <vt:lpstr>Components of MVVM pattern </vt:lpstr>
      <vt:lpstr>News-lite</vt:lpstr>
      <vt:lpstr>RETROFIT SETUP</vt:lpstr>
      <vt:lpstr>GLIDE image</vt:lpstr>
      <vt:lpstr>DATABASE AND ROOM TYPECONVERTER</vt:lpstr>
      <vt:lpstr>DATABASE AND ROOM TYPECONVERTER</vt:lpstr>
      <vt:lpstr>DEPENDENCY INJECTION (di) with hilt</vt:lpstr>
      <vt:lpstr>DEPENDENCY INJECTION (di) with hilt</vt:lpstr>
      <vt:lpstr>coroutines</vt:lpstr>
      <vt:lpstr>coroutines</vt:lpstr>
      <vt:lpstr>Application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APP</dc:title>
  <dc:creator>Sanket B</dc:creator>
  <cp:lastModifiedBy>Sanket B</cp:lastModifiedBy>
  <cp:revision>5</cp:revision>
  <dcterms:created xsi:type="dcterms:W3CDTF">2022-05-07T19:52:30Z</dcterms:created>
  <dcterms:modified xsi:type="dcterms:W3CDTF">2022-05-10T01:15:16Z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