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2" r:id="rId6"/>
    <p:sldId id="263" r:id="rId7"/>
    <p:sldId id="284" r:id="rId8"/>
    <p:sldId id="266" r:id="rId9"/>
    <p:sldId id="275" r:id="rId10"/>
    <p:sldId id="285" r:id="rId11"/>
    <p:sldId id="286" r:id="rId12"/>
    <p:sldId id="287" r:id="rId13"/>
    <p:sldId id="288" r:id="rId14"/>
    <p:sldId id="289" r:id="rId15"/>
    <p:sldId id="290" r:id="rId16"/>
    <p:sldId id="279" r:id="rId17"/>
    <p:sldId id="258" r:id="rId18"/>
  </p:sldIdLst>
  <p:sldSz cx="9144000" cy="5143500" type="screen16x9"/>
  <p:notesSz cx="6858000" cy="9144000"/>
  <p:embeddedFontLst>
    <p:embeddedFont>
      <p:font typeface="Lato Light" panose="020B0604020202020204" charset="0"/>
      <p:regular r:id="rId20"/>
      <p:bold r:id="rId21"/>
      <p:italic r:id="rId22"/>
      <p:boldItalic r:id="rId23"/>
    </p:embeddedFont>
    <p:embeddedFont>
      <p:font typeface="Roboto Slab Light" panose="020B060402020202020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255D47-4FFE-4512-9C39-0ED0609C0A10}">
  <a:tblStyle styleId="{7C255D47-4FFE-4512-9C39-0ED0609C0A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Shape 50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Shape 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Shape 5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Shape 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Shape 8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Shape 8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○"/>
              <a:defRPr sz="3000" i="1">
                <a:solidFill>
                  <a:srgbClr val="4A5C65"/>
                </a:solidFill>
              </a:defRPr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Shape 14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Shape 1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Shape 26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Shape 26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Shape 28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Shape 28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Shape 29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Shape 31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Shape 31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Shape 3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Shape 37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Shape 37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Shape 3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C000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2757300" y="2606658"/>
            <a:ext cx="3629400" cy="510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dirty="0">
                <a:latin typeface="Roboto Slab Light" panose="020B0604020202020204" charset="0"/>
                <a:ea typeface="Roboto Slab Light" panose="020B0604020202020204" charset="0"/>
              </a:rPr>
              <a:t>GASPP</a:t>
            </a:r>
            <a:endParaRPr sz="2400" dirty="0">
              <a:latin typeface="Roboto Slab Light" panose="020B0604020202020204" charset="0"/>
              <a:ea typeface="Roboto Slab Light" panose="020B060402020202020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0C0FCF-7CD4-4B4C-9E20-9AFF260A5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32" y="449922"/>
            <a:ext cx="2156736" cy="2156736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E776D1F-7593-4ACA-A1C1-632735CD9527}"/>
              </a:ext>
            </a:extLst>
          </p:cNvPr>
          <p:cNvSpPr/>
          <p:nvPr/>
        </p:nvSpPr>
        <p:spPr>
          <a:xfrm>
            <a:off x="2608445" y="3424906"/>
            <a:ext cx="4572000" cy="7904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s-PE" sz="2800" dirty="0">
                <a:latin typeface="Arial" panose="020B0604020202020204" pitchFamily="34" charset="0"/>
                <a:ea typeface="Adobe Song Std L" panose="02020300000000000000" pitchFamily="18" charset="-128"/>
                <a:cs typeface="Times New Roman" panose="02020603050405020304" pitchFamily="18" charset="0"/>
              </a:rPr>
              <a:t>DESARROLLADO POR</a:t>
            </a:r>
            <a:br>
              <a:rPr lang="es-PE" sz="2800" dirty="0">
                <a:latin typeface="Arial" panose="020B0604020202020204" pitchFamily="34" charset="0"/>
                <a:ea typeface="Adobe Song Std L" panose="02020300000000000000" pitchFamily="18" charset="-128"/>
                <a:cs typeface="Times New Roman" panose="02020603050405020304" pitchFamily="18" charset="0"/>
              </a:rPr>
            </a:br>
            <a:r>
              <a:rPr lang="es-PE" sz="2800" dirty="0">
                <a:solidFill>
                  <a:srgbClr val="FF0000"/>
                </a:solidFill>
                <a:latin typeface="Lemon/Milk" panose="020B0603050302020204" pitchFamily="34" charset="0"/>
                <a:ea typeface="Adobe Song Std L" panose="02020300000000000000" pitchFamily="18" charset="-128"/>
                <a:cs typeface="Arial" panose="020B0604020202020204" pitchFamily="34" charset="0"/>
              </a:rPr>
              <a:t>emprendedores </a:t>
            </a:r>
            <a:r>
              <a:rPr lang="es-PE" sz="2800" dirty="0">
                <a:solidFill>
                  <a:schemeClr val="accent1"/>
                </a:solidFill>
                <a:latin typeface="Lemon/Milk" panose="020B0603050302020204" pitchFamily="34" charset="0"/>
                <a:ea typeface="Adobe Song Std L" panose="02020300000000000000" pitchFamily="18" charset="-128"/>
                <a:cs typeface="Arial" panose="020B0604020202020204" pitchFamily="34" charset="0"/>
              </a:rPr>
              <a:t>VILLA</a:t>
            </a:r>
            <a:endParaRPr lang="es-PE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59F9F38E-4805-474E-9E64-9523484ED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12"/>
          <a:stretch/>
        </p:blipFill>
        <p:spPr bwMode="auto">
          <a:xfrm>
            <a:off x="0" y="4644627"/>
            <a:ext cx="6686550" cy="50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n relacionada">
            <a:extLst>
              <a:ext uri="{FF2B5EF4-FFF2-40B4-BE49-F238E27FC236}">
                <a16:creationId xmlns:a16="http://schemas.microsoft.com/office/drawing/2014/main" id="{69BCD76E-DEE4-46CF-9246-0ED9CB45B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48" b="69912"/>
          <a:stretch/>
        </p:blipFill>
        <p:spPr bwMode="auto">
          <a:xfrm>
            <a:off x="6686550" y="4644627"/>
            <a:ext cx="2457450" cy="50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bricks mario bros png">
            <a:extLst>
              <a:ext uri="{FF2B5EF4-FFF2-40B4-BE49-F238E27FC236}">
                <a16:creationId xmlns:a16="http://schemas.microsoft.com/office/drawing/2014/main" id="{104E207E-97C7-499F-8D73-6C066DD4C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07" t="8071" r="9876" b="38225"/>
          <a:stretch/>
        </p:blipFill>
        <p:spPr bwMode="auto">
          <a:xfrm>
            <a:off x="584791" y="3905970"/>
            <a:ext cx="448806" cy="38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cks mario bros png">
            <a:extLst>
              <a:ext uri="{FF2B5EF4-FFF2-40B4-BE49-F238E27FC236}">
                <a16:creationId xmlns:a16="http://schemas.microsoft.com/office/drawing/2014/main" id="{07EEAA79-F965-4506-86F2-F2771DE6B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07" t="8071" r="9876" b="38225"/>
          <a:stretch/>
        </p:blipFill>
        <p:spPr bwMode="auto">
          <a:xfrm>
            <a:off x="1259734" y="3334253"/>
            <a:ext cx="561287" cy="48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para bricks mario bros png">
            <a:extLst>
              <a:ext uri="{FF2B5EF4-FFF2-40B4-BE49-F238E27FC236}">
                <a16:creationId xmlns:a16="http://schemas.microsoft.com/office/drawing/2014/main" id="{29D4262C-7FA8-4756-BB31-4EBFC967A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07" t="8071" r="9876" b="38225"/>
          <a:stretch/>
        </p:blipFill>
        <p:spPr bwMode="auto">
          <a:xfrm>
            <a:off x="7883040" y="3958724"/>
            <a:ext cx="448806" cy="38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sultado de imagen para bricks mario bros png">
            <a:extLst>
              <a:ext uri="{FF2B5EF4-FFF2-40B4-BE49-F238E27FC236}">
                <a16:creationId xmlns:a16="http://schemas.microsoft.com/office/drawing/2014/main" id="{AC7F1EB5-94AF-44E8-8EC2-2F35F6B86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07" t="8071" r="9876" b="38225"/>
          <a:stretch/>
        </p:blipFill>
        <p:spPr bwMode="auto">
          <a:xfrm>
            <a:off x="6930194" y="2775495"/>
            <a:ext cx="789044" cy="68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0DA2609-EF36-4E3B-93AC-75B89A5775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10</a:t>
            </a:fld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E0A509-7A2D-4662-8FC9-054EFD475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68" y="556762"/>
            <a:ext cx="1975199" cy="4022525"/>
          </a:xfrm>
          <a:prstGeom prst="rect">
            <a:avLst/>
          </a:prstGeom>
        </p:spPr>
      </p:pic>
      <p:sp>
        <p:nvSpPr>
          <p:cNvPr id="5" name="Shape 562">
            <a:extLst>
              <a:ext uri="{FF2B5EF4-FFF2-40B4-BE49-F238E27FC236}">
                <a16:creationId xmlns:a16="http://schemas.microsoft.com/office/drawing/2014/main" id="{42D5368D-560E-41A1-99C7-5969139EEB10}"/>
              </a:ext>
            </a:extLst>
          </p:cNvPr>
          <p:cNvSpPr txBox="1">
            <a:spLocks/>
          </p:cNvSpPr>
          <p:nvPr/>
        </p:nvSpPr>
        <p:spPr>
          <a:xfrm>
            <a:off x="1882250" y="411175"/>
            <a:ext cx="2181900" cy="43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Font typeface="Lato Light"/>
              <a:buNone/>
            </a:pPr>
            <a:r>
              <a:rPr lang="es-PE" sz="1800" dirty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42707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0DA2609-EF36-4E3B-93AC-75B89A5775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11</a:t>
            </a:fld>
            <a:endParaRPr lang="es-PE"/>
          </a:p>
        </p:txBody>
      </p:sp>
      <p:sp>
        <p:nvSpPr>
          <p:cNvPr id="5" name="Shape 562">
            <a:extLst>
              <a:ext uri="{FF2B5EF4-FFF2-40B4-BE49-F238E27FC236}">
                <a16:creationId xmlns:a16="http://schemas.microsoft.com/office/drawing/2014/main" id="{42D5368D-560E-41A1-99C7-5969139EEB10}"/>
              </a:ext>
            </a:extLst>
          </p:cNvPr>
          <p:cNvSpPr txBox="1">
            <a:spLocks/>
          </p:cNvSpPr>
          <p:nvPr/>
        </p:nvSpPr>
        <p:spPr>
          <a:xfrm>
            <a:off x="946620" y="418063"/>
            <a:ext cx="2181900" cy="43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Font typeface="Lato Light"/>
              <a:buNone/>
            </a:pPr>
            <a:r>
              <a:rPr lang="es-PE" sz="1800" dirty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DISTRIBUIDORA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90C10B-C460-418C-AA1E-9007F4CE2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561" y="528394"/>
            <a:ext cx="4255818" cy="408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2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0DA2609-EF36-4E3B-93AC-75B89A5775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12</a:t>
            </a:fld>
            <a:endParaRPr lang="es-PE"/>
          </a:p>
        </p:txBody>
      </p:sp>
      <p:sp>
        <p:nvSpPr>
          <p:cNvPr id="5" name="Shape 562">
            <a:extLst>
              <a:ext uri="{FF2B5EF4-FFF2-40B4-BE49-F238E27FC236}">
                <a16:creationId xmlns:a16="http://schemas.microsoft.com/office/drawing/2014/main" id="{42D5368D-560E-41A1-99C7-5969139EEB10}"/>
              </a:ext>
            </a:extLst>
          </p:cNvPr>
          <p:cNvSpPr txBox="1">
            <a:spLocks/>
          </p:cNvSpPr>
          <p:nvPr/>
        </p:nvSpPr>
        <p:spPr>
          <a:xfrm>
            <a:off x="1382555" y="414899"/>
            <a:ext cx="2181900" cy="43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Font typeface="Lato Light"/>
              <a:buNone/>
            </a:pPr>
            <a:r>
              <a:rPr lang="es-PE" sz="1800" dirty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FAVORITOS</a:t>
            </a:r>
          </a:p>
        </p:txBody>
      </p:sp>
      <p:pic>
        <p:nvPicPr>
          <p:cNvPr id="4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3B22322-8809-40E8-B4B7-D666908D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933" y="528831"/>
            <a:ext cx="2006286" cy="40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34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0DA2609-EF36-4E3B-93AC-75B89A5775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13</a:t>
            </a:fld>
            <a:endParaRPr lang="es-PE"/>
          </a:p>
        </p:txBody>
      </p:sp>
      <p:sp>
        <p:nvSpPr>
          <p:cNvPr id="5" name="Shape 562">
            <a:extLst>
              <a:ext uri="{FF2B5EF4-FFF2-40B4-BE49-F238E27FC236}">
                <a16:creationId xmlns:a16="http://schemas.microsoft.com/office/drawing/2014/main" id="{42D5368D-560E-41A1-99C7-5969139EEB10}"/>
              </a:ext>
            </a:extLst>
          </p:cNvPr>
          <p:cNvSpPr txBox="1">
            <a:spLocks/>
          </p:cNvSpPr>
          <p:nvPr/>
        </p:nvSpPr>
        <p:spPr>
          <a:xfrm>
            <a:off x="843769" y="418063"/>
            <a:ext cx="2181900" cy="43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Font typeface="Lato Light"/>
              <a:buNone/>
            </a:pPr>
            <a:r>
              <a:rPr lang="es-PE" sz="1800" dirty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HISTORIAL DE CONSUMO</a:t>
            </a:r>
          </a:p>
        </p:txBody>
      </p:sp>
      <p:pic>
        <p:nvPicPr>
          <p:cNvPr id="6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CBF5B8B-3AC7-4CF9-BDD8-B4FDD42F8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530" y="604841"/>
            <a:ext cx="4926766" cy="393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98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0DA2609-EF36-4E3B-93AC-75B89A5775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14</a:t>
            </a:fld>
            <a:endParaRPr lang="es-PE"/>
          </a:p>
        </p:txBody>
      </p:sp>
      <p:sp>
        <p:nvSpPr>
          <p:cNvPr id="5" name="Shape 562">
            <a:extLst>
              <a:ext uri="{FF2B5EF4-FFF2-40B4-BE49-F238E27FC236}">
                <a16:creationId xmlns:a16="http://schemas.microsoft.com/office/drawing/2014/main" id="{42D5368D-560E-41A1-99C7-5969139EEB10}"/>
              </a:ext>
            </a:extLst>
          </p:cNvPr>
          <p:cNvSpPr txBox="1">
            <a:spLocks/>
          </p:cNvSpPr>
          <p:nvPr/>
        </p:nvSpPr>
        <p:spPr>
          <a:xfrm>
            <a:off x="407836" y="414899"/>
            <a:ext cx="2181900" cy="43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Font typeface="Lato Light"/>
              <a:buNone/>
            </a:pPr>
            <a:r>
              <a:rPr lang="es-PE" sz="1800" dirty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COMPRAS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27DDBCF-21FB-4502-96B8-0AD68875F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591"/>
          <a:stretch/>
        </p:blipFill>
        <p:spPr>
          <a:xfrm>
            <a:off x="1800566" y="708152"/>
            <a:ext cx="1835769" cy="3766521"/>
          </a:xfrm>
          <a:prstGeom prst="rect">
            <a:avLst/>
          </a:prstGeom>
        </p:spPr>
      </p:pic>
      <p:pic>
        <p:nvPicPr>
          <p:cNvPr id="9" name="Imagen 8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B809C17E-3C7F-4F76-9F11-2F36E93DC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75" r="35697"/>
          <a:stretch/>
        </p:blipFill>
        <p:spPr>
          <a:xfrm>
            <a:off x="3902150" y="708152"/>
            <a:ext cx="1831628" cy="3727195"/>
          </a:xfrm>
          <a:prstGeom prst="rect">
            <a:avLst/>
          </a:prstGeom>
        </p:spPr>
      </p:pic>
      <p:pic>
        <p:nvPicPr>
          <p:cNvPr id="11" name="Imagen 10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D1CD9095-E024-4C0A-8E74-86447C8EC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72"/>
          <a:stretch/>
        </p:blipFill>
        <p:spPr>
          <a:xfrm>
            <a:off x="5978327" y="708151"/>
            <a:ext cx="1831628" cy="372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4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FA75A06-0BC4-48A6-A967-A44FC90F81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15</a:t>
            </a:fld>
            <a:endParaRPr lang="es-PE"/>
          </a:p>
        </p:txBody>
      </p:sp>
      <p:pic>
        <p:nvPicPr>
          <p:cNvPr id="4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96084CE-E45E-4051-A4A0-DF7579D8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513" y="489327"/>
            <a:ext cx="4256442" cy="4007689"/>
          </a:xfrm>
          <a:prstGeom prst="rect">
            <a:avLst/>
          </a:prstGeom>
        </p:spPr>
      </p:pic>
      <p:sp>
        <p:nvSpPr>
          <p:cNvPr id="5" name="Shape 562">
            <a:extLst>
              <a:ext uri="{FF2B5EF4-FFF2-40B4-BE49-F238E27FC236}">
                <a16:creationId xmlns:a16="http://schemas.microsoft.com/office/drawing/2014/main" id="{65A362FA-9F05-4361-8C34-D07AA60BCFF7}"/>
              </a:ext>
            </a:extLst>
          </p:cNvPr>
          <p:cNvSpPr txBox="1">
            <a:spLocks/>
          </p:cNvSpPr>
          <p:nvPr/>
        </p:nvSpPr>
        <p:spPr>
          <a:xfrm>
            <a:off x="1350049" y="414900"/>
            <a:ext cx="2181900" cy="43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Font typeface="Lato Light"/>
              <a:buNone/>
            </a:pPr>
            <a:r>
              <a:rPr lang="es-PE" sz="1800" dirty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TARJETAS</a:t>
            </a:r>
          </a:p>
        </p:txBody>
      </p:sp>
    </p:spTree>
    <p:extLst>
      <p:ext uri="{BB962C8B-B14F-4D97-AF65-F5344CB8AC3E}">
        <p14:creationId xmlns:p14="http://schemas.microsoft.com/office/powerpoint/2010/main" val="308698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6000" dirty="0"/>
              <a:t>Gracias</a:t>
            </a:r>
            <a:r>
              <a:rPr lang="en" sz="6000" dirty="0">
                <a:solidFill>
                  <a:srgbClr val="FFFFFF"/>
                </a:solidFill>
              </a:rPr>
              <a:t>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28A7B86-7E70-4B8B-B2E8-E78EA449974E}"/>
              </a:ext>
            </a:extLst>
          </p:cNvPr>
          <p:cNvSpPr/>
          <p:nvPr/>
        </p:nvSpPr>
        <p:spPr>
          <a:xfrm>
            <a:off x="685800" y="2571750"/>
            <a:ext cx="4572000" cy="4457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s-PE" sz="2800" dirty="0">
                <a:solidFill>
                  <a:srgbClr val="FF0000"/>
                </a:solidFill>
                <a:latin typeface="Lemon/Milk" panose="020B0603050302020204" pitchFamily="34" charset="0"/>
                <a:ea typeface="Adobe Song Std L" panose="02020300000000000000" pitchFamily="18" charset="-128"/>
                <a:cs typeface="Arial" panose="020B0604020202020204" pitchFamily="34" charset="0"/>
              </a:rPr>
              <a:t>emprendedores </a:t>
            </a:r>
            <a:r>
              <a:rPr lang="es-PE" sz="2800" dirty="0">
                <a:solidFill>
                  <a:schemeClr val="accent1"/>
                </a:solidFill>
                <a:latin typeface="Lemon/Milk" panose="020B0603050302020204" pitchFamily="34" charset="0"/>
                <a:ea typeface="Adobe Song Std L" panose="02020300000000000000" pitchFamily="18" charset="-128"/>
                <a:cs typeface="Arial" panose="020B0604020202020204" pitchFamily="34" charset="0"/>
              </a:rPr>
              <a:t>VILLA</a:t>
            </a:r>
            <a:endParaRPr lang="es-PE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5123" name="Picture 3" descr="https://lh4.googleusercontent.com/QQY1UHX05Klx45Dj7kcs4IVNi9ONx78jNgZ3VRJFGuAgiy4YKfGrZBdqSJYTd1gNLXSOT5gS8S5_nnnrWBuSDPwJcl4lysbXOkf5Dj8ka9nz4qoaK44XmRvIdrjuGLrkIHnL6IlcCw">
            <a:extLst>
              <a:ext uri="{FF2B5EF4-FFF2-40B4-BE49-F238E27FC236}">
                <a16:creationId xmlns:a16="http://schemas.microsoft.com/office/drawing/2014/main" id="{8404BB00-F5D6-4F69-B24A-72465F6D5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2" t="369" r="16025" b="29853"/>
          <a:stretch/>
        </p:blipFill>
        <p:spPr bwMode="auto">
          <a:xfrm>
            <a:off x="3900063" y="1911315"/>
            <a:ext cx="1305774" cy="13036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4.googleusercontent.com/eWmJLkFefU5jJAa6o4QrdPu-ZyVMP2Nr8aceJSZArgJvoD8_Qpt9OIQSKZClwsOZKAM6jqet7tFd2qO5xLUfzDgWoHmeRDupiVN8wG85LFcHEhi1_D1XhjQdsbIc7-a0rdmQJ8vRDw">
            <a:extLst>
              <a:ext uri="{FF2B5EF4-FFF2-40B4-BE49-F238E27FC236}">
                <a16:creationId xmlns:a16="http://schemas.microsoft.com/office/drawing/2014/main" id="{DC3BC05C-807E-4009-87B1-C051FB6627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1" t="7839" r="10519" b="20485"/>
          <a:stretch/>
        </p:blipFill>
        <p:spPr bwMode="auto">
          <a:xfrm>
            <a:off x="1152398" y="1940070"/>
            <a:ext cx="1266489" cy="127485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lh3.googleusercontent.com/lr7dOOVoEfnlWRl0cqsIUASdTgQ_3EU31aZH18v3oY4l3xHPH8QoxGDJn1XOWsHIIHAaj_LB0HyI6asejjeWpZ_sMgGl-Fkwwm5C8oA0-8ev-jdQ82rs2cbtT9VJcWWzEEYMYccDGA">
            <a:extLst>
              <a:ext uri="{FF2B5EF4-FFF2-40B4-BE49-F238E27FC236}">
                <a16:creationId xmlns:a16="http://schemas.microsoft.com/office/drawing/2014/main" id="{1CB6B3A5-A980-4F3E-88D1-533033F28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488" y="1946971"/>
            <a:ext cx="1249558" cy="124955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La imagen puede contener: 1 persona, primer plano">
            <a:extLst>
              <a:ext uri="{FF2B5EF4-FFF2-40B4-BE49-F238E27FC236}">
                <a16:creationId xmlns:a16="http://schemas.microsoft.com/office/drawing/2014/main" id="{AE32BE33-CB4B-408B-AC69-13FC37199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942" y="1946971"/>
            <a:ext cx="1249558" cy="124955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La imagen puede contener: 1 persona, selfie, lentes de sol y primer plano">
            <a:extLst>
              <a:ext uri="{FF2B5EF4-FFF2-40B4-BE49-F238E27FC236}">
                <a16:creationId xmlns:a16="http://schemas.microsoft.com/office/drawing/2014/main" id="{194DF4B4-0270-4FE0-95FC-4C168EC29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6" t="7407" r="-322" b="35943"/>
          <a:stretch/>
        </p:blipFill>
        <p:spPr bwMode="auto">
          <a:xfrm>
            <a:off x="2505213" y="1960314"/>
            <a:ext cx="1266490" cy="125461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891556D-E7CA-42E0-81E9-9D8B7E66384E}"/>
              </a:ext>
            </a:extLst>
          </p:cNvPr>
          <p:cNvSpPr txBox="1"/>
          <p:nvPr/>
        </p:nvSpPr>
        <p:spPr>
          <a:xfrm>
            <a:off x="1134849" y="3190040"/>
            <a:ext cx="1454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b="1" dirty="0">
                <a:solidFill>
                  <a:srgbClr val="FFC000"/>
                </a:solidFill>
                <a:latin typeface="Roboto Slab Light" panose="020B0604020202020204" charset="0"/>
                <a:ea typeface="Roboto Slab Light" panose="020B0604020202020204" charset="0"/>
              </a:rPr>
              <a:t>100</a:t>
            </a:r>
            <a:r>
              <a:rPr lang="es-PE" sz="4000" b="1" dirty="0">
                <a:solidFill>
                  <a:srgbClr val="FFC000"/>
                </a:solidFill>
              </a:rPr>
              <a:t>%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E0F4F7-E8B4-4EBA-9F3E-D5FC414C0A07}"/>
              </a:ext>
            </a:extLst>
          </p:cNvPr>
          <p:cNvSpPr txBox="1"/>
          <p:nvPr/>
        </p:nvSpPr>
        <p:spPr>
          <a:xfrm>
            <a:off x="2545704" y="3190040"/>
            <a:ext cx="1454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100</a:t>
            </a:r>
            <a:r>
              <a:rPr lang="es-PE" sz="4000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E81946A-89A0-418C-9504-B45F0BE4BF9D}"/>
              </a:ext>
            </a:extLst>
          </p:cNvPr>
          <p:cNvSpPr txBox="1"/>
          <p:nvPr/>
        </p:nvSpPr>
        <p:spPr>
          <a:xfrm>
            <a:off x="3942096" y="3211681"/>
            <a:ext cx="1454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b="1" dirty="0">
                <a:solidFill>
                  <a:srgbClr val="FFC000"/>
                </a:solidFill>
                <a:latin typeface="Roboto Slab Light" panose="020B0604020202020204" charset="0"/>
                <a:ea typeface="Roboto Slab Light" panose="020B0604020202020204" charset="0"/>
              </a:rPr>
              <a:t>100</a:t>
            </a:r>
            <a:r>
              <a:rPr lang="es-PE" sz="4000" b="1" dirty="0">
                <a:solidFill>
                  <a:srgbClr val="FFC000"/>
                </a:solidFill>
              </a:rPr>
              <a:t>%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74FBF3A-6C9A-4E6B-B4B5-4E11336165A1}"/>
              </a:ext>
            </a:extLst>
          </p:cNvPr>
          <p:cNvSpPr txBox="1"/>
          <p:nvPr/>
        </p:nvSpPr>
        <p:spPr>
          <a:xfrm>
            <a:off x="5367414" y="3190040"/>
            <a:ext cx="1454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100</a:t>
            </a:r>
            <a:r>
              <a:rPr lang="es-PE" sz="4000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B38087F-834D-45B2-A281-0E5444F701A5}"/>
              </a:ext>
            </a:extLst>
          </p:cNvPr>
          <p:cNvSpPr txBox="1"/>
          <p:nvPr/>
        </p:nvSpPr>
        <p:spPr>
          <a:xfrm>
            <a:off x="6792732" y="3190040"/>
            <a:ext cx="1454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b="1" dirty="0">
                <a:solidFill>
                  <a:srgbClr val="FFC000"/>
                </a:solidFill>
                <a:latin typeface="Roboto Slab Light" panose="020B0604020202020204" charset="0"/>
                <a:ea typeface="Roboto Slab Light" panose="020B0604020202020204" charset="0"/>
              </a:rPr>
              <a:t>100</a:t>
            </a:r>
            <a:r>
              <a:rPr lang="es-PE" sz="4000" b="1" dirty="0">
                <a:solidFill>
                  <a:srgbClr val="FFC000"/>
                </a:solidFill>
              </a:rPr>
              <a:t>%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8AD0122-04F8-485D-AF8C-A2B4C0268E2E}"/>
              </a:ext>
            </a:extLst>
          </p:cNvPr>
          <p:cNvSpPr txBox="1"/>
          <p:nvPr/>
        </p:nvSpPr>
        <p:spPr>
          <a:xfrm>
            <a:off x="1724521" y="983964"/>
            <a:ext cx="7343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PARTICIPACIÓN DE INTEGRANTES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Contexto del negocio</a:t>
            </a:r>
            <a:endParaRPr dirty="0"/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2830925" y="1417850"/>
            <a:ext cx="2516400" cy="2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b="1" dirty="0">
                <a:solidFill>
                  <a:srgbClr val="4A5C65"/>
                </a:solidFill>
              </a:rPr>
              <a:t>ANTECEDENTES</a:t>
            </a:r>
            <a:endParaRPr sz="1200" dirty="0">
              <a:solidFill>
                <a:srgbClr val="4A5C65"/>
              </a:solidFill>
            </a:endParaRPr>
          </a:p>
          <a:p>
            <a:pPr marL="114300" indent="0">
              <a:buNone/>
            </a:pPr>
            <a:r>
              <a:rPr lang="es-PE" sz="1200" dirty="0"/>
              <a:t>GASK es una aplicación web y móvil que nace con la finalidad de satisfacer las necesidades de los amantes de cocina en casa, emprendedores peruanos dedicados al arte culinario y negocios u establecimientos que brindan servicios especializados en el rubro alimenticio. Donde, se busca brindar soluciones eficaces a estos usuarios finales renovando el sistema de pedidos de gas mediante una pasarela de opciones de compra cerca a tu localidad. 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200" dirty="0"/>
          </a:p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endParaRPr dirty="0">
              <a:solidFill>
                <a:srgbClr val="4A5C65"/>
              </a:solidFill>
            </a:endParaRPr>
          </a:p>
        </p:txBody>
      </p:sp>
      <p:sp>
        <p:nvSpPr>
          <p:cNvPr id="397" name="Shape 397"/>
          <p:cNvSpPr txBox="1">
            <a:spLocks noGrp="1"/>
          </p:cNvSpPr>
          <p:nvPr>
            <p:ph type="body" idx="2"/>
          </p:nvPr>
        </p:nvSpPr>
        <p:spPr>
          <a:xfrm>
            <a:off x="5423600" y="1417850"/>
            <a:ext cx="3051300" cy="2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b="1" dirty="0"/>
              <a:t>FASE DEL PROBLEMA</a:t>
            </a:r>
            <a:endParaRPr sz="1200" dirty="0">
              <a:solidFill>
                <a:srgbClr val="4A5C65"/>
              </a:solidFill>
            </a:endParaRPr>
          </a:p>
          <a:p>
            <a:pPr marL="114300" indent="0">
              <a:buNone/>
            </a:pPr>
            <a:r>
              <a:rPr lang="es-PE" sz="1200" dirty="0"/>
              <a:t>GASK cuenta con la principal funcionalidad de localizar en tiempo real los proveedores de gas más cercanos a tu localidad, siendo mostrados mediante la interfaz de la aplicación web y móvil a fin de realizar la compra del combustible.</a:t>
            </a:r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endParaRPr sz="1200" dirty="0">
              <a:solidFill>
                <a:srgbClr val="4A5C65"/>
              </a:solidFill>
            </a:endParaRPr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5C65"/>
                </a:solidFill>
              </a:rPr>
              <a:t>1.</a:t>
            </a:r>
            <a:endParaRPr dirty="0">
              <a:solidFill>
                <a:srgbClr val="4A5C6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Objetivo del proyecto</a:t>
            </a:r>
            <a:endParaRPr dirty="0"/>
          </a:p>
        </p:txBody>
      </p:sp>
      <p:sp>
        <p:nvSpPr>
          <p:cNvPr id="412" name="Shape 412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PE" dirty="0"/>
              <a:t>Propósito clave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1242150" y="1566376"/>
            <a:ext cx="6659700" cy="2707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algn="just">
              <a:buNone/>
            </a:pPr>
            <a:r>
              <a:rPr lang="es-PE" sz="2400" dirty="0"/>
              <a:t>El objetivo del proyecto es ahorrar tiempo en la búsqueda de contacto con los proveedores de gas, brindar facilidad de pago y fiabilidad de envío mediante una plataforma web y móvil. Resolviendo problemas de entrega, brindando múltiples opciones de compra en casos de desabastecimiento de combustible y a un clic de la entrega.</a:t>
            </a:r>
          </a:p>
        </p:txBody>
      </p:sp>
      <p:sp>
        <p:nvSpPr>
          <p:cNvPr id="418" name="Shape 41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ctrTitle" idx="4294967295"/>
          </p:nvPr>
        </p:nvSpPr>
        <p:spPr>
          <a:xfrm>
            <a:off x="1575836" y="2697968"/>
            <a:ext cx="599227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6000" dirty="0"/>
              <a:t>Requerimientos</a:t>
            </a:r>
            <a:endParaRPr sz="6000" dirty="0"/>
          </a:p>
        </p:txBody>
      </p:sp>
      <p:sp>
        <p:nvSpPr>
          <p:cNvPr id="432" name="Shape 432"/>
          <p:cNvSpPr txBox="1">
            <a:spLocks noGrp="1"/>
          </p:cNvSpPr>
          <p:nvPr>
            <p:ph type="subTitle" idx="4294967295"/>
          </p:nvPr>
        </p:nvSpPr>
        <p:spPr>
          <a:xfrm>
            <a:off x="2205425" y="3640155"/>
            <a:ext cx="473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s-PE" dirty="0"/>
              <a:t>Entendiendo al cliente</a:t>
            </a:r>
            <a:endParaRPr dirty="0"/>
          </a:p>
        </p:txBody>
      </p:sp>
      <p:sp>
        <p:nvSpPr>
          <p:cNvPr id="445" name="Shape 44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4" name="Picture 6" descr="Imagen relacionada">
            <a:extLst>
              <a:ext uri="{FF2B5EF4-FFF2-40B4-BE49-F238E27FC236}">
                <a16:creationId xmlns:a16="http://schemas.microsoft.com/office/drawing/2014/main" id="{1D443C61-C5E5-4E7B-B186-6BC0FD5B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694" y="829551"/>
            <a:ext cx="2006646" cy="200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271665" y="538209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Funcionales</a:t>
            </a:r>
            <a:endParaRPr dirty="0"/>
          </a:p>
        </p:txBody>
      </p:sp>
      <p:sp>
        <p:nvSpPr>
          <p:cNvPr id="453" name="Shape 45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DC42EE5-66F4-4F29-A740-FA7453DD7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69458"/>
              </p:ext>
            </p:extLst>
          </p:nvPr>
        </p:nvGraphicFramePr>
        <p:xfrm>
          <a:off x="2947393" y="1194955"/>
          <a:ext cx="2528374" cy="2333564"/>
        </p:xfrm>
        <a:graphic>
          <a:graphicData uri="http://schemas.openxmlformats.org/drawingml/2006/table">
            <a:tbl>
              <a:tblPr firstRow="1" firstCol="1" bandRow="1" bandCol="1">
                <a:tableStyleId>{7C255D47-4FFE-4512-9C39-0ED0609C0A10}</a:tableStyleId>
              </a:tblPr>
              <a:tblGrid>
                <a:gridCol w="2528374">
                  <a:extLst>
                    <a:ext uri="{9D8B030D-6E8A-4147-A177-3AD203B41FA5}">
                      <a16:colId xmlns:a16="http://schemas.microsoft.com/office/drawing/2014/main" val="1452442207"/>
                    </a:ext>
                  </a:extLst>
                </a:gridCol>
              </a:tblGrid>
              <a:tr h="375855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PE" sz="1050" dirty="0">
                          <a:effectLst/>
                          <a:latin typeface="Lato"/>
                        </a:rPr>
                        <a:t>Al entrar a la aplicación se mostrarán dos botones: uno de ‘Ingreso’ al y el otro para ‘Salir’ de la Aplicación.</a:t>
                      </a:r>
                      <a:endParaRPr lang="es-PE" sz="1050" dirty="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461" marR="16461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393517"/>
                  </a:ext>
                </a:extLst>
              </a:tr>
              <a:tr h="205237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PE" sz="1050" dirty="0">
                          <a:effectLst/>
                          <a:latin typeface="Lato"/>
                        </a:rPr>
                        <a:t>Al seleccionar ‘Salir’ debe cerrar la aplicación.</a:t>
                      </a:r>
                      <a:endParaRPr lang="es-PE" sz="1050" dirty="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461" marR="16461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581576"/>
                  </a:ext>
                </a:extLst>
              </a:tr>
              <a:tr h="429940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PE" sz="1050" dirty="0">
                          <a:effectLst/>
                          <a:latin typeface="Lato"/>
                        </a:rPr>
                        <a:t>Al seleccionar ‘Ingreso’ se debe poder ingresar el Usuario y Contraseña. También un botón de ‘Registrar’</a:t>
                      </a:r>
                      <a:endParaRPr lang="es-PE" sz="1050" dirty="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461" marR="16461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595793"/>
                  </a:ext>
                </a:extLst>
              </a:tr>
              <a:tr h="361123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PE" sz="1050" dirty="0">
                          <a:effectLst/>
                          <a:latin typeface="Lato"/>
                        </a:rPr>
                        <a:t>Al seleccionar ‘Registrar’, nos mostrara el menú de opciones para el registro (Google).</a:t>
                      </a:r>
                      <a:endParaRPr lang="es-PE" sz="1050" dirty="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461" marR="16461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2997591"/>
                  </a:ext>
                </a:extLst>
              </a:tr>
              <a:tr h="321770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PE" sz="1050" dirty="0">
                          <a:effectLst/>
                          <a:latin typeface="Lato"/>
                        </a:rPr>
                        <a:t>Al seleccionar ‘Ingreso’ nos mostrara las opciones según el rol cliente de la aplicación.</a:t>
                      </a:r>
                      <a:endParaRPr lang="es-PE" sz="1050" dirty="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461" marR="16461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379140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988F4F7-F2F0-4598-B63E-CA37FC7D1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086521"/>
              </p:ext>
            </p:extLst>
          </p:nvPr>
        </p:nvGraphicFramePr>
        <p:xfrm>
          <a:off x="5589610" y="1194955"/>
          <a:ext cx="2528374" cy="2517396"/>
        </p:xfrm>
        <a:graphic>
          <a:graphicData uri="http://schemas.openxmlformats.org/drawingml/2006/table">
            <a:tbl>
              <a:tblPr firstRow="1" firstCol="1" bandRow="1" bandCol="1">
                <a:tableStyleId>{7C255D47-4FFE-4512-9C39-0ED0609C0A10}</a:tableStyleId>
              </a:tblPr>
              <a:tblGrid>
                <a:gridCol w="2528374">
                  <a:extLst>
                    <a:ext uri="{9D8B030D-6E8A-4147-A177-3AD203B41FA5}">
                      <a16:colId xmlns:a16="http://schemas.microsoft.com/office/drawing/2014/main" val="187151314"/>
                    </a:ext>
                  </a:extLst>
                </a:gridCol>
              </a:tblGrid>
              <a:tr h="538109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PE" sz="1050" dirty="0">
                          <a:effectLst/>
                          <a:latin typeface="Lato"/>
                        </a:rPr>
                        <a:t>El menú general nos mostrara las opciones de gestión de información, compra de productos y seguimiento de pedido en tiempo real.</a:t>
                      </a:r>
                      <a:endParaRPr lang="es-PE" sz="1050" dirty="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461" marR="16461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4077379"/>
                  </a:ext>
                </a:extLst>
              </a:tr>
              <a:tr h="592194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PE" sz="1050" dirty="0">
                          <a:effectLst/>
                          <a:latin typeface="Lato"/>
                        </a:rPr>
                        <a:t>Al seleccionar ‘Información General’ nos mostrara las opciones para poder editar datos generales (nombre, correo, DNI, fecha de nacimiento, teléfono).</a:t>
                      </a:r>
                      <a:endParaRPr lang="es-PE" sz="1050" dirty="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461" marR="16461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3497156"/>
                  </a:ext>
                </a:extLst>
              </a:tr>
              <a:tr h="465048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PE" sz="1050" dirty="0">
                          <a:effectLst/>
                          <a:latin typeface="Lato"/>
                        </a:rPr>
                        <a:t>Al seleccionar ‘Compra de Productos’ nos mostrara las opciones para poder ver la lista de productos con proveedores.</a:t>
                      </a:r>
                      <a:endParaRPr lang="es-PE" sz="1050" dirty="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461" marR="16461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4440857"/>
                  </a:ext>
                </a:extLst>
              </a:tr>
              <a:tr h="413085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PE" sz="1050" dirty="0">
                          <a:effectLst/>
                          <a:latin typeface="Lato"/>
                        </a:rPr>
                        <a:t>Al seleccionar ‘Seguimiento de Pedido’ nos mostrara el mapa con la ubicación del pedido en tiempo real.</a:t>
                      </a:r>
                      <a:endParaRPr lang="es-PE" sz="1050" dirty="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461" marR="16461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6868080"/>
                  </a:ext>
                </a:extLst>
              </a:tr>
            </a:tbl>
          </a:graphicData>
        </a:graphic>
      </p:graphicFrame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D6FA34F-2FC9-40EC-947E-AAECCB40A35B}"/>
              </a:ext>
            </a:extLst>
          </p:cNvPr>
          <p:cNvCxnSpPr/>
          <p:nvPr/>
        </p:nvCxnSpPr>
        <p:spPr>
          <a:xfrm>
            <a:off x="2947393" y="1084521"/>
            <a:ext cx="51705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D29E7-084A-4F65-9DD6-263FA9E6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No Funcionales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2CB198-6904-40A0-8E0F-551B95AF44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7</a:t>
            </a:fld>
            <a:endParaRPr lang="es-PE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0B25169-282D-4CC0-8D2E-C98E03F37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95942"/>
              </p:ext>
            </p:extLst>
          </p:nvPr>
        </p:nvGraphicFramePr>
        <p:xfrm>
          <a:off x="3549058" y="1078818"/>
          <a:ext cx="3837570" cy="2815738"/>
        </p:xfrm>
        <a:graphic>
          <a:graphicData uri="http://schemas.openxmlformats.org/drawingml/2006/table">
            <a:tbl>
              <a:tblPr firstRow="1" firstCol="1" bandRow="1" bandCol="1">
                <a:tableStyleId>{7C255D47-4FFE-4512-9C39-0ED0609C0A10}</a:tableStyleId>
              </a:tblPr>
              <a:tblGrid>
                <a:gridCol w="3837570">
                  <a:extLst>
                    <a:ext uri="{9D8B030D-6E8A-4147-A177-3AD203B41FA5}">
                      <a16:colId xmlns:a16="http://schemas.microsoft.com/office/drawing/2014/main" val="461276048"/>
                    </a:ext>
                  </a:extLst>
                </a:gridCol>
              </a:tblGrid>
              <a:tr h="814360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PE" sz="1200" dirty="0">
                          <a:effectLst/>
                          <a:latin typeface="Lato"/>
                        </a:rPr>
                        <a:t>El dispositivo debe </a:t>
                      </a:r>
                      <a:r>
                        <a:rPr lang="es-PE" sz="1050" dirty="0">
                          <a:effectLst/>
                          <a:latin typeface="Lato"/>
                        </a:rPr>
                        <a:t>tener</a:t>
                      </a:r>
                      <a:r>
                        <a:rPr lang="es-PE" sz="1200" dirty="0">
                          <a:effectLst/>
                          <a:latin typeface="Lato"/>
                        </a:rPr>
                        <a:t> una versión Android 3.0 o superior, una pantalla de 4’’ o mayor, un procesador 800MHz o superior y 512 MB o más de memoria RAM.</a:t>
                      </a:r>
                      <a:endParaRPr lang="es-PE" sz="1200" dirty="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90" marR="4429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228324"/>
                  </a:ext>
                </a:extLst>
              </a:tr>
              <a:tr h="814360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PE" sz="1200">
                          <a:effectLst/>
                          <a:latin typeface="Lato"/>
                        </a:rPr>
                        <a:t>El dispositivo debe tener conexión a internet para visualizar el recorrido realizado o que se está realizando sobre un mapa de Google</a:t>
                      </a:r>
                      <a:endParaRPr lang="es-PE" sz="120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90" marR="4429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6033065"/>
                  </a:ext>
                </a:extLst>
              </a:tr>
              <a:tr h="1187018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PE" sz="1200" dirty="0">
                          <a:effectLst/>
                          <a:latin typeface="Lato"/>
                        </a:rPr>
                        <a:t>El dispositivo debe tener GPS, tenerlo activo y con una localización válida para que se muestre la distancia, velocidad y consumo, así como el posicionamiento y recorrido que se está realizando en un mapa.</a:t>
                      </a:r>
                      <a:endParaRPr lang="es-PE" sz="1200" dirty="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290" marR="4429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26957"/>
                  </a:ext>
                </a:extLst>
              </a:tr>
            </a:tbl>
          </a:graphicData>
        </a:graphic>
      </p:graphicFrame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C41E245-9A00-4B20-93EE-BEEE9348B865}"/>
              </a:ext>
            </a:extLst>
          </p:cNvPr>
          <p:cNvCxnSpPr/>
          <p:nvPr/>
        </p:nvCxnSpPr>
        <p:spPr>
          <a:xfrm>
            <a:off x="3561907" y="999463"/>
            <a:ext cx="38489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82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C3EA577-5C09-42ED-AFF9-922B8589D080}"/>
              </a:ext>
            </a:extLst>
          </p:cNvPr>
          <p:cNvSpPr/>
          <p:nvPr/>
        </p:nvSpPr>
        <p:spPr>
          <a:xfrm>
            <a:off x="3188970" y="2005965"/>
            <a:ext cx="2914650" cy="1131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75" name="Shape 475"/>
          <p:cNvSpPr txBox="1">
            <a:spLocks noGrp="1"/>
          </p:cNvSpPr>
          <p:nvPr>
            <p:ph type="title" idx="4294967295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tx1"/>
                </a:solidFill>
              </a:rPr>
              <a:t>Prototipos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2BDC7"/>
                </a:solidFill>
              </a:rPr>
              <a:t>Interfaz</a:t>
            </a:r>
            <a:r>
              <a:rPr lang="en-US" dirty="0">
                <a:solidFill>
                  <a:srgbClr val="02BDC7"/>
                </a:solidFill>
              </a:rPr>
              <a:t> de </a:t>
            </a:r>
            <a:r>
              <a:rPr lang="en-US" dirty="0" err="1">
                <a:solidFill>
                  <a:srgbClr val="02BDC7"/>
                </a:solidFill>
              </a:rPr>
              <a:t>usuario</a:t>
            </a:r>
            <a:endParaRPr lang="en-US" dirty="0">
              <a:solidFill>
                <a:srgbClr val="02BDC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4294967295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LOGIN</a:t>
            </a:r>
            <a:endParaRPr sz="1800" dirty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64" name="Shape 56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8824FAE-F0B5-4407-9A32-F3B6553F8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53" y="547997"/>
            <a:ext cx="4180906" cy="40094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517</Words>
  <Application>Microsoft Office PowerPoint</Application>
  <PresentationFormat>Presentación en pantalla (16:9)</PresentationFormat>
  <Paragraphs>60</Paragraphs>
  <Slides>17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Lato Light</vt:lpstr>
      <vt:lpstr>Roboto Slab Light</vt:lpstr>
      <vt:lpstr>Lato</vt:lpstr>
      <vt:lpstr>Times New Roman</vt:lpstr>
      <vt:lpstr>Arial</vt:lpstr>
      <vt:lpstr>Adobe Song Std L</vt:lpstr>
      <vt:lpstr>Lemon/Milk</vt:lpstr>
      <vt:lpstr>Calibri</vt:lpstr>
      <vt:lpstr>Kent template</vt:lpstr>
      <vt:lpstr>GASPP</vt:lpstr>
      <vt:lpstr>Contexto del negocio</vt:lpstr>
      <vt:lpstr>1. Objetivo del proyecto</vt:lpstr>
      <vt:lpstr>Presentación de PowerPoint</vt:lpstr>
      <vt:lpstr>Requerimientos</vt:lpstr>
      <vt:lpstr>Funcionales</vt:lpstr>
      <vt:lpstr>No Funcionales</vt:lpstr>
      <vt:lpstr>Prototipos  Interfaz de usuario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GASPP</dc:title>
  <dc:creator>Angel Antonio Santa Cruz</dc:creator>
  <cp:lastModifiedBy>Angel Antonio Santa Cruz Miñano</cp:lastModifiedBy>
  <cp:revision>15</cp:revision>
  <dcterms:modified xsi:type="dcterms:W3CDTF">2018-05-19T09:41:21Z</dcterms:modified>
</cp:coreProperties>
</file>