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7AA36-EE7D-49AA-84F1-BD5338128D1E}" v="982" dt="2022-01-03T20:25:09.952"/>
    <p1510:client id="{EF8653F7-E49D-4E4B-879B-331A879CFC76}" v="192" dt="2022-01-04T20:29:15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E87E1-8163-4553-91AA-B77C1BD79F48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D0F269D-038C-433F-8616-5CE6C5539FB3}">
      <dgm:prSet/>
      <dgm:spPr/>
      <dgm:t>
        <a:bodyPr/>
        <a:lstStyle/>
        <a:p>
          <a:r>
            <a:rPr lang="en-US" b="0" i="0"/>
            <a:t>Low usage of LoggedActivities</a:t>
          </a:r>
          <a:endParaRPr lang="en-US"/>
        </a:p>
      </dgm:t>
    </dgm:pt>
    <dgm:pt modelId="{64393C02-56A5-4F89-8001-54A26B9689CE}" type="parTrans" cxnId="{B131C338-C1FC-4355-B3DB-E4A678D6986E}">
      <dgm:prSet/>
      <dgm:spPr/>
      <dgm:t>
        <a:bodyPr/>
        <a:lstStyle/>
        <a:p>
          <a:endParaRPr lang="en-US"/>
        </a:p>
      </dgm:t>
    </dgm:pt>
    <dgm:pt modelId="{6290C83B-B75E-40F2-8954-49B2C5D61DD3}" type="sibTrans" cxnId="{B131C338-C1FC-4355-B3DB-E4A678D6986E}">
      <dgm:prSet/>
      <dgm:spPr/>
      <dgm:t>
        <a:bodyPr/>
        <a:lstStyle/>
        <a:p>
          <a:endParaRPr lang="en-US"/>
        </a:p>
      </dgm:t>
    </dgm:pt>
    <dgm:pt modelId="{91CFF1CC-0F92-4CC3-9B90-7481F44BDCB1}">
      <dgm:prSet/>
      <dgm:spPr/>
      <dgm:t>
        <a:bodyPr/>
        <a:lstStyle/>
        <a:p>
          <a:r>
            <a:rPr lang="en-US" b="0" i="0"/>
            <a:t>Tweak</a:t>
          </a:r>
          <a:endParaRPr lang="en-US"/>
        </a:p>
      </dgm:t>
    </dgm:pt>
    <dgm:pt modelId="{26BA5128-CF6B-4753-BF24-7D6003B471A2}" type="parTrans" cxnId="{A4267346-F4D8-4CF5-AE52-C99C13455AE3}">
      <dgm:prSet/>
      <dgm:spPr/>
      <dgm:t>
        <a:bodyPr/>
        <a:lstStyle/>
        <a:p>
          <a:endParaRPr lang="en-US"/>
        </a:p>
      </dgm:t>
    </dgm:pt>
    <dgm:pt modelId="{F62E2F40-325B-4565-8213-4BF5F94B87DD}" type="sibTrans" cxnId="{A4267346-F4D8-4CF5-AE52-C99C13455AE3}">
      <dgm:prSet/>
      <dgm:spPr/>
      <dgm:t>
        <a:bodyPr/>
        <a:lstStyle/>
        <a:p>
          <a:endParaRPr lang="en-US"/>
        </a:p>
      </dgm:t>
    </dgm:pt>
    <dgm:pt modelId="{309D1BC4-B00A-40F0-A9D7-03AE735FBE32}">
      <dgm:prSet/>
      <dgm:spPr/>
      <dgm:t>
        <a:bodyPr/>
        <a:lstStyle/>
        <a:p>
          <a:r>
            <a:rPr lang="en-US" b="0" i="0"/>
            <a:t>Improve</a:t>
          </a:r>
          <a:endParaRPr lang="en-US"/>
        </a:p>
      </dgm:t>
    </dgm:pt>
    <dgm:pt modelId="{587B8D3B-D3A6-46F0-8BDF-0B401BE94B6A}" type="parTrans" cxnId="{E6F9A2D2-377C-43F0-BFCD-7F81AC011F4F}">
      <dgm:prSet/>
      <dgm:spPr/>
      <dgm:t>
        <a:bodyPr/>
        <a:lstStyle/>
        <a:p>
          <a:endParaRPr lang="en-US"/>
        </a:p>
      </dgm:t>
    </dgm:pt>
    <dgm:pt modelId="{4E6E587D-4120-4DDA-8669-B5C0ED770446}" type="sibTrans" cxnId="{E6F9A2D2-377C-43F0-BFCD-7F81AC011F4F}">
      <dgm:prSet/>
      <dgm:spPr/>
      <dgm:t>
        <a:bodyPr/>
        <a:lstStyle/>
        <a:p>
          <a:endParaRPr lang="en-US"/>
        </a:p>
      </dgm:t>
    </dgm:pt>
    <dgm:pt modelId="{C268BCF5-82BB-4B91-A747-89F8C732A80E}">
      <dgm:prSet/>
      <dgm:spPr/>
      <dgm:t>
        <a:bodyPr/>
        <a:lstStyle/>
        <a:p>
          <a:r>
            <a:rPr lang="en-US" b="0" i="0"/>
            <a:t>Remove </a:t>
          </a:r>
          <a:endParaRPr lang="en-US"/>
        </a:p>
      </dgm:t>
    </dgm:pt>
    <dgm:pt modelId="{A4E89C0F-A16E-4CD9-A713-4B572F034D8F}" type="parTrans" cxnId="{634901FC-5AB0-4E6C-A367-6939F9C37E5C}">
      <dgm:prSet/>
      <dgm:spPr/>
      <dgm:t>
        <a:bodyPr/>
        <a:lstStyle/>
        <a:p>
          <a:endParaRPr lang="en-US"/>
        </a:p>
      </dgm:t>
    </dgm:pt>
    <dgm:pt modelId="{BBD7EA7E-3D11-448A-B795-CA37EDEE1C2C}" type="sibTrans" cxnId="{634901FC-5AB0-4E6C-A367-6939F9C37E5C}">
      <dgm:prSet/>
      <dgm:spPr/>
      <dgm:t>
        <a:bodyPr/>
        <a:lstStyle/>
        <a:p>
          <a:endParaRPr lang="en-US"/>
        </a:p>
      </dgm:t>
    </dgm:pt>
    <dgm:pt modelId="{AC61EC71-D450-4889-98B1-4F86D94B3BFF}" type="pres">
      <dgm:prSet presAssocID="{BB0E87E1-8163-4553-91AA-B77C1BD79F48}" presName="diagram" presStyleCnt="0">
        <dgm:presLayoutVars>
          <dgm:dir/>
          <dgm:resizeHandles val="exact"/>
        </dgm:presLayoutVars>
      </dgm:prSet>
      <dgm:spPr/>
    </dgm:pt>
    <dgm:pt modelId="{3D6DFEAC-5766-4BDE-BB33-B76073679777}" type="pres">
      <dgm:prSet presAssocID="{3D0F269D-038C-433F-8616-5CE6C5539FB3}" presName="node" presStyleLbl="node1" presStyleIdx="0" presStyleCnt="4">
        <dgm:presLayoutVars>
          <dgm:bulletEnabled val="1"/>
        </dgm:presLayoutVars>
      </dgm:prSet>
      <dgm:spPr/>
    </dgm:pt>
    <dgm:pt modelId="{6E887FAA-7B2C-47A4-A187-C67AE0B8575E}" type="pres">
      <dgm:prSet presAssocID="{6290C83B-B75E-40F2-8954-49B2C5D61DD3}" presName="sibTrans" presStyleLbl="sibTrans2D1" presStyleIdx="0" presStyleCnt="3"/>
      <dgm:spPr/>
    </dgm:pt>
    <dgm:pt modelId="{014EEABD-A4F7-46B0-8507-0F9CE0B4B619}" type="pres">
      <dgm:prSet presAssocID="{6290C83B-B75E-40F2-8954-49B2C5D61DD3}" presName="connectorText" presStyleLbl="sibTrans2D1" presStyleIdx="0" presStyleCnt="3"/>
      <dgm:spPr/>
    </dgm:pt>
    <dgm:pt modelId="{FEC7D91E-9A59-43FA-B7A8-D96E26A01164}" type="pres">
      <dgm:prSet presAssocID="{91CFF1CC-0F92-4CC3-9B90-7481F44BDCB1}" presName="node" presStyleLbl="node1" presStyleIdx="1" presStyleCnt="4">
        <dgm:presLayoutVars>
          <dgm:bulletEnabled val="1"/>
        </dgm:presLayoutVars>
      </dgm:prSet>
      <dgm:spPr/>
    </dgm:pt>
    <dgm:pt modelId="{D2781A5D-0746-4BF8-AED1-AB10031D5960}" type="pres">
      <dgm:prSet presAssocID="{F62E2F40-325B-4565-8213-4BF5F94B87DD}" presName="sibTrans" presStyleLbl="sibTrans2D1" presStyleIdx="1" presStyleCnt="3"/>
      <dgm:spPr/>
    </dgm:pt>
    <dgm:pt modelId="{30C555BA-BC20-40E1-9F21-7EB0C70ED08F}" type="pres">
      <dgm:prSet presAssocID="{F62E2F40-325B-4565-8213-4BF5F94B87DD}" presName="connectorText" presStyleLbl="sibTrans2D1" presStyleIdx="1" presStyleCnt="3"/>
      <dgm:spPr/>
    </dgm:pt>
    <dgm:pt modelId="{3359C37C-6AF3-4B7F-A96E-3763D97A32D0}" type="pres">
      <dgm:prSet presAssocID="{309D1BC4-B00A-40F0-A9D7-03AE735FBE32}" presName="node" presStyleLbl="node1" presStyleIdx="2" presStyleCnt="4">
        <dgm:presLayoutVars>
          <dgm:bulletEnabled val="1"/>
        </dgm:presLayoutVars>
      </dgm:prSet>
      <dgm:spPr/>
    </dgm:pt>
    <dgm:pt modelId="{FBEB9D52-E401-476D-B2CA-E67A4C32F1B6}" type="pres">
      <dgm:prSet presAssocID="{4E6E587D-4120-4DDA-8669-B5C0ED770446}" presName="sibTrans" presStyleLbl="sibTrans2D1" presStyleIdx="2" presStyleCnt="3"/>
      <dgm:spPr/>
    </dgm:pt>
    <dgm:pt modelId="{D44E8198-78A5-4AEC-BCDA-7CA15DB4D56D}" type="pres">
      <dgm:prSet presAssocID="{4E6E587D-4120-4DDA-8669-B5C0ED770446}" presName="connectorText" presStyleLbl="sibTrans2D1" presStyleIdx="2" presStyleCnt="3"/>
      <dgm:spPr/>
    </dgm:pt>
    <dgm:pt modelId="{9AB793C8-7C56-41E8-B633-40B2B3354751}" type="pres">
      <dgm:prSet presAssocID="{C268BCF5-82BB-4B91-A747-89F8C732A80E}" presName="node" presStyleLbl="node1" presStyleIdx="3" presStyleCnt="4">
        <dgm:presLayoutVars>
          <dgm:bulletEnabled val="1"/>
        </dgm:presLayoutVars>
      </dgm:prSet>
      <dgm:spPr/>
    </dgm:pt>
  </dgm:ptLst>
  <dgm:cxnLst>
    <dgm:cxn modelId="{FD304503-E1F3-45A0-9184-DE1B364B5594}" type="presOf" srcId="{6290C83B-B75E-40F2-8954-49B2C5D61DD3}" destId="{6E887FAA-7B2C-47A4-A187-C67AE0B8575E}" srcOrd="0" destOrd="0" presId="urn:microsoft.com/office/officeart/2005/8/layout/process5"/>
    <dgm:cxn modelId="{18FF1F13-4268-425F-93AC-6D95CFE6B8CD}" type="presOf" srcId="{4E6E587D-4120-4DDA-8669-B5C0ED770446}" destId="{FBEB9D52-E401-476D-B2CA-E67A4C32F1B6}" srcOrd="0" destOrd="0" presId="urn:microsoft.com/office/officeart/2005/8/layout/process5"/>
    <dgm:cxn modelId="{328A0A27-A40D-4A9F-92D0-DC39EEE4792B}" type="presOf" srcId="{6290C83B-B75E-40F2-8954-49B2C5D61DD3}" destId="{014EEABD-A4F7-46B0-8507-0F9CE0B4B619}" srcOrd="1" destOrd="0" presId="urn:microsoft.com/office/officeart/2005/8/layout/process5"/>
    <dgm:cxn modelId="{04C47B35-6942-4BBD-822C-26C733083C0D}" type="presOf" srcId="{4E6E587D-4120-4DDA-8669-B5C0ED770446}" destId="{D44E8198-78A5-4AEC-BCDA-7CA15DB4D56D}" srcOrd="1" destOrd="0" presId="urn:microsoft.com/office/officeart/2005/8/layout/process5"/>
    <dgm:cxn modelId="{B131C338-C1FC-4355-B3DB-E4A678D6986E}" srcId="{BB0E87E1-8163-4553-91AA-B77C1BD79F48}" destId="{3D0F269D-038C-433F-8616-5CE6C5539FB3}" srcOrd="0" destOrd="0" parTransId="{64393C02-56A5-4F89-8001-54A26B9689CE}" sibTransId="{6290C83B-B75E-40F2-8954-49B2C5D61DD3}"/>
    <dgm:cxn modelId="{01322466-11F4-4308-B6F6-C7244CC8BA9F}" type="presOf" srcId="{BB0E87E1-8163-4553-91AA-B77C1BD79F48}" destId="{AC61EC71-D450-4889-98B1-4F86D94B3BFF}" srcOrd="0" destOrd="0" presId="urn:microsoft.com/office/officeart/2005/8/layout/process5"/>
    <dgm:cxn modelId="{A4267346-F4D8-4CF5-AE52-C99C13455AE3}" srcId="{BB0E87E1-8163-4553-91AA-B77C1BD79F48}" destId="{91CFF1CC-0F92-4CC3-9B90-7481F44BDCB1}" srcOrd="1" destOrd="0" parTransId="{26BA5128-CF6B-4753-BF24-7D6003B471A2}" sibTransId="{F62E2F40-325B-4565-8213-4BF5F94B87DD}"/>
    <dgm:cxn modelId="{27F9957C-5008-4EAB-AA3A-7E7B5A422706}" type="presOf" srcId="{F62E2F40-325B-4565-8213-4BF5F94B87DD}" destId="{D2781A5D-0746-4BF8-AED1-AB10031D5960}" srcOrd="0" destOrd="0" presId="urn:microsoft.com/office/officeart/2005/8/layout/process5"/>
    <dgm:cxn modelId="{0F27CD8F-6B6F-41D8-BDCE-6C45F552F593}" type="presOf" srcId="{309D1BC4-B00A-40F0-A9D7-03AE735FBE32}" destId="{3359C37C-6AF3-4B7F-A96E-3763D97A32D0}" srcOrd="0" destOrd="0" presId="urn:microsoft.com/office/officeart/2005/8/layout/process5"/>
    <dgm:cxn modelId="{49067DBC-297E-4983-AD1E-06C130FE0FAA}" type="presOf" srcId="{3D0F269D-038C-433F-8616-5CE6C5539FB3}" destId="{3D6DFEAC-5766-4BDE-BB33-B76073679777}" srcOrd="0" destOrd="0" presId="urn:microsoft.com/office/officeart/2005/8/layout/process5"/>
    <dgm:cxn modelId="{ED0774C5-E7D1-4FA8-97E9-C6296C94E3B2}" type="presOf" srcId="{91CFF1CC-0F92-4CC3-9B90-7481F44BDCB1}" destId="{FEC7D91E-9A59-43FA-B7A8-D96E26A01164}" srcOrd="0" destOrd="0" presId="urn:microsoft.com/office/officeart/2005/8/layout/process5"/>
    <dgm:cxn modelId="{E6F9A2D2-377C-43F0-BFCD-7F81AC011F4F}" srcId="{BB0E87E1-8163-4553-91AA-B77C1BD79F48}" destId="{309D1BC4-B00A-40F0-A9D7-03AE735FBE32}" srcOrd="2" destOrd="0" parTransId="{587B8D3B-D3A6-46F0-8BDF-0B401BE94B6A}" sibTransId="{4E6E587D-4120-4DDA-8669-B5C0ED770446}"/>
    <dgm:cxn modelId="{AA509FDD-9A01-434B-AAB6-671C1D847C61}" type="presOf" srcId="{F62E2F40-325B-4565-8213-4BF5F94B87DD}" destId="{30C555BA-BC20-40E1-9F21-7EB0C70ED08F}" srcOrd="1" destOrd="0" presId="urn:microsoft.com/office/officeart/2005/8/layout/process5"/>
    <dgm:cxn modelId="{8EC2ABF3-214C-42BD-B9E5-E8F5C265BBF7}" type="presOf" srcId="{C268BCF5-82BB-4B91-A747-89F8C732A80E}" destId="{9AB793C8-7C56-41E8-B633-40B2B3354751}" srcOrd="0" destOrd="0" presId="urn:microsoft.com/office/officeart/2005/8/layout/process5"/>
    <dgm:cxn modelId="{634901FC-5AB0-4E6C-A367-6939F9C37E5C}" srcId="{BB0E87E1-8163-4553-91AA-B77C1BD79F48}" destId="{C268BCF5-82BB-4B91-A747-89F8C732A80E}" srcOrd="3" destOrd="0" parTransId="{A4E89C0F-A16E-4CD9-A713-4B572F034D8F}" sibTransId="{BBD7EA7E-3D11-448A-B795-CA37EDEE1C2C}"/>
    <dgm:cxn modelId="{E2912A48-93CC-46A4-89D3-62326BE2DD39}" type="presParOf" srcId="{AC61EC71-D450-4889-98B1-4F86D94B3BFF}" destId="{3D6DFEAC-5766-4BDE-BB33-B76073679777}" srcOrd="0" destOrd="0" presId="urn:microsoft.com/office/officeart/2005/8/layout/process5"/>
    <dgm:cxn modelId="{ABAECFF4-3FEB-4ED5-A717-3082C5D35B34}" type="presParOf" srcId="{AC61EC71-D450-4889-98B1-4F86D94B3BFF}" destId="{6E887FAA-7B2C-47A4-A187-C67AE0B8575E}" srcOrd="1" destOrd="0" presId="urn:microsoft.com/office/officeart/2005/8/layout/process5"/>
    <dgm:cxn modelId="{0E3AB1E0-BED0-41D7-A014-657162FC1A19}" type="presParOf" srcId="{6E887FAA-7B2C-47A4-A187-C67AE0B8575E}" destId="{014EEABD-A4F7-46B0-8507-0F9CE0B4B619}" srcOrd="0" destOrd="0" presId="urn:microsoft.com/office/officeart/2005/8/layout/process5"/>
    <dgm:cxn modelId="{7B99730F-0957-4EAF-AFC7-A3796E0EF60D}" type="presParOf" srcId="{AC61EC71-D450-4889-98B1-4F86D94B3BFF}" destId="{FEC7D91E-9A59-43FA-B7A8-D96E26A01164}" srcOrd="2" destOrd="0" presId="urn:microsoft.com/office/officeart/2005/8/layout/process5"/>
    <dgm:cxn modelId="{1F7F8FD6-208F-4376-8063-53D01EDC548A}" type="presParOf" srcId="{AC61EC71-D450-4889-98B1-4F86D94B3BFF}" destId="{D2781A5D-0746-4BF8-AED1-AB10031D5960}" srcOrd="3" destOrd="0" presId="urn:microsoft.com/office/officeart/2005/8/layout/process5"/>
    <dgm:cxn modelId="{1FFF740A-934C-4EB2-853A-187030550369}" type="presParOf" srcId="{D2781A5D-0746-4BF8-AED1-AB10031D5960}" destId="{30C555BA-BC20-40E1-9F21-7EB0C70ED08F}" srcOrd="0" destOrd="0" presId="urn:microsoft.com/office/officeart/2005/8/layout/process5"/>
    <dgm:cxn modelId="{6E1649BD-2F9B-4427-B059-5B53F8138262}" type="presParOf" srcId="{AC61EC71-D450-4889-98B1-4F86D94B3BFF}" destId="{3359C37C-6AF3-4B7F-A96E-3763D97A32D0}" srcOrd="4" destOrd="0" presId="urn:microsoft.com/office/officeart/2005/8/layout/process5"/>
    <dgm:cxn modelId="{51A5A69E-2750-4AAE-8C5A-0EDF88D7AFC6}" type="presParOf" srcId="{AC61EC71-D450-4889-98B1-4F86D94B3BFF}" destId="{FBEB9D52-E401-476D-B2CA-E67A4C32F1B6}" srcOrd="5" destOrd="0" presId="urn:microsoft.com/office/officeart/2005/8/layout/process5"/>
    <dgm:cxn modelId="{E939C121-24DE-4A74-860E-82F29C084A80}" type="presParOf" srcId="{FBEB9D52-E401-476D-B2CA-E67A4C32F1B6}" destId="{D44E8198-78A5-4AEC-BCDA-7CA15DB4D56D}" srcOrd="0" destOrd="0" presId="urn:microsoft.com/office/officeart/2005/8/layout/process5"/>
    <dgm:cxn modelId="{A7CB4BEB-B4BB-499F-BA01-2767F53CE36D}" type="presParOf" srcId="{AC61EC71-D450-4889-98B1-4F86D94B3BFF}" destId="{9AB793C8-7C56-41E8-B633-40B2B3354751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DFEAC-5766-4BDE-BB33-B76073679777}">
      <dsp:nvSpPr>
        <dsp:cNvPr id="0" name=""/>
        <dsp:cNvSpPr/>
      </dsp:nvSpPr>
      <dsp:spPr>
        <a:xfrm>
          <a:off x="1096" y="515875"/>
          <a:ext cx="2338664" cy="1403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Low usage of LoggedActivities</a:t>
          </a:r>
          <a:endParaRPr lang="en-US" sz="2000" kern="1200"/>
        </a:p>
      </dsp:txBody>
      <dsp:txXfrm>
        <a:off x="42194" y="556973"/>
        <a:ext cx="2256468" cy="1321002"/>
      </dsp:txXfrm>
    </dsp:sp>
    <dsp:sp modelId="{6E887FAA-7B2C-47A4-A187-C67AE0B8575E}">
      <dsp:nvSpPr>
        <dsp:cNvPr id="0" name=""/>
        <dsp:cNvSpPr/>
      </dsp:nvSpPr>
      <dsp:spPr>
        <a:xfrm>
          <a:off x="2545563" y="927480"/>
          <a:ext cx="495796" cy="579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545563" y="1043478"/>
        <a:ext cx="347057" cy="347992"/>
      </dsp:txXfrm>
    </dsp:sp>
    <dsp:sp modelId="{FEC7D91E-9A59-43FA-B7A8-D96E26A01164}">
      <dsp:nvSpPr>
        <dsp:cNvPr id="0" name=""/>
        <dsp:cNvSpPr/>
      </dsp:nvSpPr>
      <dsp:spPr>
        <a:xfrm>
          <a:off x="3275226" y="515875"/>
          <a:ext cx="2338664" cy="14031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Tweak</a:t>
          </a:r>
          <a:endParaRPr lang="en-US" sz="2000" kern="1200"/>
        </a:p>
      </dsp:txBody>
      <dsp:txXfrm>
        <a:off x="3316324" y="556973"/>
        <a:ext cx="2256468" cy="1321002"/>
      </dsp:txXfrm>
    </dsp:sp>
    <dsp:sp modelId="{D2781A5D-0746-4BF8-AED1-AB10031D5960}">
      <dsp:nvSpPr>
        <dsp:cNvPr id="0" name=""/>
        <dsp:cNvSpPr/>
      </dsp:nvSpPr>
      <dsp:spPr>
        <a:xfrm rot="5400000">
          <a:off x="4196659" y="2082780"/>
          <a:ext cx="495796" cy="579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4270562" y="2124876"/>
        <a:ext cx="347992" cy="347057"/>
      </dsp:txXfrm>
    </dsp:sp>
    <dsp:sp modelId="{3359C37C-6AF3-4B7F-A96E-3763D97A32D0}">
      <dsp:nvSpPr>
        <dsp:cNvPr id="0" name=""/>
        <dsp:cNvSpPr/>
      </dsp:nvSpPr>
      <dsp:spPr>
        <a:xfrm>
          <a:off x="3275226" y="2854539"/>
          <a:ext cx="2338664" cy="14031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Improve</a:t>
          </a:r>
          <a:endParaRPr lang="en-US" sz="2000" kern="1200"/>
        </a:p>
      </dsp:txBody>
      <dsp:txXfrm>
        <a:off x="3316324" y="2895637"/>
        <a:ext cx="2256468" cy="1321002"/>
      </dsp:txXfrm>
    </dsp:sp>
    <dsp:sp modelId="{FBEB9D52-E401-476D-B2CA-E67A4C32F1B6}">
      <dsp:nvSpPr>
        <dsp:cNvPr id="0" name=""/>
        <dsp:cNvSpPr/>
      </dsp:nvSpPr>
      <dsp:spPr>
        <a:xfrm rot="10800000">
          <a:off x="2573627" y="3266144"/>
          <a:ext cx="495796" cy="579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722366" y="3382142"/>
        <a:ext cx="347057" cy="347992"/>
      </dsp:txXfrm>
    </dsp:sp>
    <dsp:sp modelId="{9AB793C8-7C56-41E8-B633-40B2B3354751}">
      <dsp:nvSpPr>
        <dsp:cNvPr id="0" name=""/>
        <dsp:cNvSpPr/>
      </dsp:nvSpPr>
      <dsp:spPr>
        <a:xfrm>
          <a:off x="1096" y="2854539"/>
          <a:ext cx="2338664" cy="14031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Remove </a:t>
          </a:r>
          <a:endParaRPr lang="en-US" sz="2000" kern="1200"/>
        </a:p>
      </dsp:txBody>
      <dsp:txXfrm>
        <a:off x="42194" y="2895637"/>
        <a:ext cx="2256468" cy="132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8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63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4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1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6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2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9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0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1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6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6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1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4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42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BellaBeats</a:t>
            </a:r>
            <a:r>
              <a:rPr lang="en-US" b="1" dirty="0">
                <a:cs typeface="Calibri Light"/>
              </a:rPr>
              <a:t> Consumer</a:t>
            </a:r>
            <a:br>
              <a:rPr lang="en-US" b="1" dirty="0"/>
            </a:br>
            <a:r>
              <a:rPr lang="en-US" b="1" dirty="0">
                <a:cs typeface="Calibri Light"/>
              </a:rPr>
              <a:t>Insights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January 2021</a:t>
            </a:r>
            <a:endParaRPr lang="en-US"/>
          </a:p>
          <a:p>
            <a:pPr algn="l"/>
            <a:r>
              <a:rPr lang="en-US" dirty="0">
                <a:cs typeface="Calibri"/>
              </a:rPr>
              <a:t>Angel Garcia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2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E0C9A-8913-4EB5-AA91-0D6DFF0A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Goals for this presentation</a:t>
            </a:r>
          </a:p>
        </p:txBody>
      </p:sp>
      <p:sp>
        <p:nvSpPr>
          <p:cNvPr id="13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5" name="Freeform: Shape 12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36" name="Rectangle 1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B070FA-5009-48A3-B6B0-3108897723F5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 Note: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Sample size of 33 users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940 Logs</a:t>
            </a:r>
          </a:p>
        </p:txBody>
      </p:sp>
      <p:graphicFrame>
        <p:nvGraphicFramePr>
          <p:cNvPr id="118" name="Table 118">
            <a:extLst>
              <a:ext uri="{FF2B5EF4-FFF2-40B4-BE49-F238E27FC236}">
                <a16:creationId xmlns:a16="http://schemas.microsoft.com/office/drawing/2014/main" id="{C5A049A2-34FE-495F-8831-773BE24CF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794047"/>
              </p:ext>
            </p:extLst>
          </p:nvPr>
        </p:nvGraphicFramePr>
        <p:xfrm>
          <a:off x="6093992" y="2798588"/>
          <a:ext cx="5449890" cy="126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600">
                  <a:extLst>
                    <a:ext uri="{9D8B030D-6E8A-4147-A177-3AD203B41FA5}">
                      <a16:colId xmlns:a16="http://schemas.microsoft.com/office/drawing/2014/main" val="4270435022"/>
                    </a:ext>
                  </a:extLst>
                </a:gridCol>
                <a:gridCol w="1631550">
                  <a:extLst>
                    <a:ext uri="{9D8B030D-6E8A-4147-A177-3AD203B41FA5}">
                      <a16:colId xmlns:a16="http://schemas.microsoft.com/office/drawing/2014/main" val="2692483883"/>
                    </a:ext>
                  </a:extLst>
                </a:gridCol>
                <a:gridCol w="1492740">
                  <a:extLst>
                    <a:ext uri="{9D8B030D-6E8A-4147-A177-3AD203B41FA5}">
                      <a16:colId xmlns:a16="http://schemas.microsoft.com/office/drawing/2014/main" val="2625799098"/>
                    </a:ext>
                  </a:extLst>
                </a:gridCol>
              </a:tblGrid>
              <a:tr h="1260821">
                <a:tc>
                  <a:txBody>
                    <a:bodyPr/>
                    <a:lstStyle/>
                    <a:p>
                      <a:r>
                        <a:rPr lang="en-US" sz="1500"/>
                        <a:t>To share an overview of data, to understand how users use </a:t>
                      </a:r>
                      <a:r>
                        <a:rPr lang="en-US" sz="1500" err="1"/>
                        <a:t>BellaBeats</a:t>
                      </a:r>
                      <a:r>
                        <a:rPr lang="en-US" sz="1500"/>
                        <a:t> </a:t>
                      </a:r>
                    </a:p>
                  </a:txBody>
                  <a:tcPr marL="76879" marR="76879" marT="38440" marB="38440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Examine trends to identify which steps must be taken to improve</a:t>
                      </a:r>
                    </a:p>
                  </a:txBody>
                  <a:tcPr marL="76879" marR="76879" marT="38440" marB="38440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Discuss any and all questions to help your business grow</a:t>
                      </a:r>
                    </a:p>
                  </a:txBody>
                  <a:tcPr marL="76879" marR="76879" marT="38440" marB="38440"/>
                </a:tc>
                <a:extLst>
                  <a:ext uri="{0D108BD9-81ED-4DB2-BD59-A6C34878D82A}">
                    <a16:rowId xmlns:a16="http://schemas.microsoft.com/office/drawing/2014/main" val="14353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54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CECA2-BB79-4312-97D1-ACAB8790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LightActive BellaBeat users travel longer distances</a:t>
            </a:r>
          </a:p>
        </p:txBody>
      </p:sp>
      <p:sp useBgFill="1">
        <p:nvSpPr>
          <p:cNvPr id="15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124D8-98F6-49BD-925B-0C6DBFE17C18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Distance = Miles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35D16C3-471A-4CCF-8DD9-72A86B1F1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67" r="111" b="292"/>
          <a:stretch/>
        </p:blipFill>
        <p:spPr>
          <a:xfrm>
            <a:off x="3569379" y="2343842"/>
            <a:ext cx="5906115" cy="420099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E366D-1F7D-466B-B7F0-D05B0ED5897E}"/>
              </a:ext>
            </a:extLst>
          </p:cNvPr>
          <p:cNvSpPr txBox="1"/>
          <p:nvPr/>
        </p:nvSpPr>
        <p:spPr>
          <a:xfrm>
            <a:off x="1075860" y="3176007"/>
            <a:ext cx="181393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To note:</a:t>
            </a:r>
          </a:p>
          <a:p>
            <a:r>
              <a:rPr lang="en-US" sz="1000" dirty="0"/>
              <a:t>Data does not accommodate for how many users under each category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F7813-5BE9-40BF-A45E-23DF821C758E}"/>
              </a:ext>
            </a:extLst>
          </p:cNvPr>
          <p:cNvSpPr txBox="1"/>
          <p:nvPr/>
        </p:nvSpPr>
        <p:spPr>
          <a:xfrm>
            <a:off x="716930" y="430390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may lead us to believe, there are more </a:t>
            </a:r>
            <a:r>
              <a:rPr lang="en-US" dirty="0" err="1"/>
              <a:t>LightActive</a:t>
            </a:r>
            <a:r>
              <a:rPr lang="en-US" dirty="0"/>
              <a:t> users than others</a:t>
            </a:r>
          </a:p>
        </p:txBody>
      </p:sp>
    </p:spTree>
    <p:extLst>
      <p:ext uri="{BB962C8B-B14F-4D97-AF65-F5344CB8AC3E}">
        <p14:creationId xmlns:p14="http://schemas.microsoft.com/office/powerpoint/2010/main" val="1964553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25CA2-2CFE-4CB4-A94E-216D07C4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Same steps different calories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6B887B-40F0-4768-A425-F3ED0B171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179" r="-1" b="-1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4FCDA9-2CE4-4C70-9E7E-4CD3757FCC9B}"/>
              </a:ext>
            </a:extLst>
          </p:cNvPr>
          <p:cNvSpPr txBox="1"/>
          <p:nvPr/>
        </p:nvSpPr>
        <p:spPr>
          <a:xfrm>
            <a:off x="8319053" y="50060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(users may have been running thus why burned more calories)</a:t>
            </a:r>
          </a:p>
        </p:txBody>
      </p:sp>
    </p:spTree>
    <p:extLst>
      <p:ext uri="{BB962C8B-B14F-4D97-AF65-F5344CB8AC3E}">
        <p14:creationId xmlns:p14="http://schemas.microsoft.com/office/powerpoint/2010/main" val="156731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EA0A-5545-447A-AD59-D07E30C0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LoggingActivity</a:t>
            </a:r>
            <a:r>
              <a:rPr lang="en-US" dirty="0"/>
              <a:t> Usage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5FCF92-2581-4A4A-A7F7-339D08F33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178" y="1549405"/>
            <a:ext cx="1800225" cy="37528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51086-32A4-4F7B-A090-0A7860EEA597}"/>
              </a:ext>
            </a:extLst>
          </p:cNvPr>
          <p:cNvSpPr txBox="1"/>
          <p:nvPr/>
        </p:nvSpPr>
        <p:spPr>
          <a:xfrm>
            <a:off x="1490547" y="197376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940 </a:t>
            </a:r>
            <a:r>
              <a:rPr lang="en-US" dirty="0"/>
              <a:t>Logs</a:t>
            </a:r>
          </a:p>
          <a:p>
            <a:r>
              <a:rPr lang="en-US" b="1" dirty="0"/>
              <a:t>Only</a:t>
            </a:r>
            <a:r>
              <a:rPr lang="en-US" dirty="0"/>
              <a:t> </a:t>
            </a:r>
            <a:r>
              <a:rPr lang="en-US" b="1" dirty="0"/>
              <a:t>18 </a:t>
            </a:r>
          </a:p>
          <a:p>
            <a:r>
              <a:rPr lang="en-US" dirty="0">
                <a:ea typeface="+mn-lt"/>
                <a:cs typeface="+mn-lt"/>
              </a:rPr>
              <a:t>manual logs recorded</a:t>
            </a:r>
            <a:endParaRPr lang="en-US"/>
          </a:p>
          <a:p>
            <a:r>
              <a:rPr lang="en-US" dirty="0"/>
              <a:t>(excluding log#1 recorded as 0)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B0A20-2AC3-4C13-AE71-8F63110AB64E}"/>
              </a:ext>
            </a:extLst>
          </p:cNvPr>
          <p:cNvSpPr txBox="1"/>
          <p:nvPr/>
        </p:nvSpPr>
        <p:spPr>
          <a:xfrm>
            <a:off x="1490546" y="378583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Users do not like manually logging their activities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A8266-A4F7-4731-A406-1FF9ABEA29D6}"/>
              </a:ext>
            </a:extLst>
          </p:cNvPr>
          <p:cNvSpPr txBox="1"/>
          <p:nvPr/>
        </p:nvSpPr>
        <p:spPr>
          <a:xfrm>
            <a:off x="8283497" y="3051717"/>
            <a:ext cx="2743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Rate of 0.019% usage</a:t>
            </a:r>
          </a:p>
        </p:txBody>
      </p:sp>
    </p:spTree>
    <p:extLst>
      <p:ext uri="{BB962C8B-B14F-4D97-AF65-F5344CB8AC3E}">
        <p14:creationId xmlns:p14="http://schemas.microsoft.com/office/powerpoint/2010/main" val="115752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7C802-176B-4473-A52B-C0B98211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Acting on insights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67CE9F-EB28-4FBE-A0E9-0B78B9151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471506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288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5379B-0D07-411F-B239-C9E2C69A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1ABA7-81C0-46FD-8BA6-843A6C8A22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14" r="23496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6AAC-1F87-4A7A-9071-1C7FC7BD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Users may have removed their watches</a:t>
            </a:r>
          </a:p>
          <a:p>
            <a:pPr>
              <a:buClr>
                <a:srgbClr val="8AD0D6"/>
              </a:buClr>
            </a:pPr>
            <a:r>
              <a:rPr lang="en-US" dirty="0"/>
              <a:t>Health concerns not taken to measurements</a:t>
            </a:r>
          </a:p>
          <a:p>
            <a:pPr>
              <a:buClr>
                <a:srgbClr val="8AD0D6"/>
              </a:buClr>
            </a:pPr>
            <a:r>
              <a:rPr lang="en-US" dirty="0"/>
              <a:t>Devices need to recharge </a:t>
            </a:r>
          </a:p>
          <a:p>
            <a:pPr>
              <a:buClr>
                <a:srgbClr val="8AD0D6"/>
              </a:buClr>
            </a:pPr>
            <a:r>
              <a:rPr lang="en-US" dirty="0"/>
              <a:t>Hand movements sometimes accounted as steps</a:t>
            </a:r>
          </a:p>
        </p:txBody>
      </p:sp>
    </p:spTree>
    <p:extLst>
      <p:ext uri="{BB962C8B-B14F-4D97-AF65-F5344CB8AC3E}">
        <p14:creationId xmlns:p14="http://schemas.microsoft.com/office/powerpoint/2010/main" val="131295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4212-1A72-435D-B706-D9537551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D5A3-430B-4AAC-94D5-B34912FE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More people may be </a:t>
            </a:r>
            <a:r>
              <a:rPr lang="en-US" dirty="0" err="1"/>
              <a:t>LightActive</a:t>
            </a:r>
            <a:r>
              <a:rPr lang="en-US" dirty="0"/>
              <a:t> than </a:t>
            </a:r>
            <a:r>
              <a:rPr lang="en-US" dirty="0" err="1"/>
              <a:t>VeryActive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 err="1"/>
              <a:t>LightActive</a:t>
            </a:r>
            <a:r>
              <a:rPr lang="en-US" dirty="0"/>
              <a:t> travel more miles than </a:t>
            </a:r>
            <a:r>
              <a:rPr lang="en-US" dirty="0" err="1"/>
              <a:t>VeryActive</a:t>
            </a:r>
            <a:r>
              <a:rPr lang="en-US" dirty="0"/>
              <a:t>/</a:t>
            </a:r>
            <a:r>
              <a:rPr lang="en-US" dirty="0" err="1"/>
              <a:t>ModActive</a:t>
            </a: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/>
              <a:t>Step/Calorie tracking may not be accurate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 err="1"/>
              <a:t>BellaBeat</a:t>
            </a:r>
            <a:r>
              <a:rPr lang="en-US" dirty="0"/>
              <a:t> tracker may have to be modified to be more accurate/cleaner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dirty="0"/>
              <a:t>Logging activities may have to be tweaked, low usage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457200" indent="-457200">
              <a:buClr>
                <a:srgbClr val="8AD0D6"/>
              </a:buClr>
              <a:buAutoNum type="arabicPeriod"/>
            </a:pPr>
            <a:endParaRPr lang="en-US" dirty="0"/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07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BellaBeats Consumer Insights</vt:lpstr>
      <vt:lpstr>Goals for this presentation</vt:lpstr>
      <vt:lpstr>LightActive BellaBeat users travel longer distances</vt:lpstr>
      <vt:lpstr>Same steps different calories</vt:lpstr>
      <vt:lpstr>LoggingActivity Usage</vt:lpstr>
      <vt:lpstr>Acting on insights</vt:lpstr>
      <vt:lpstr>Outliers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247</cp:revision>
  <dcterms:created xsi:type="dcterms:W3CDTF">2022-01-03T19:04:25Z</dcterms:created>
  <dcterms:modified xsi:type="dcterms:W3CDTF">2022-01-04T20:29:25Z</dcterms:modified>
</cp:coreProperties>
</file>