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2949-B5A3-4332-A8E7-82EFA83B930D}" type="datetimeFigureOut">
              <a:rPr lang="es-EC" smtClean="0"/>
              <a:t>01/08/2017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6865-5FF1-4BBE-BB0B-8F63474A350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6460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2949-B5A3-4332-A8E7-82EFA83B930D}" type="datetimeFigureOut">
              <a:rPr lang="es-EC" smtClean="0"/>
              <a:t>01/08/2017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6865-5FF1-4BBE-BB0B-8F63474A350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944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2949-B5A3-4332-A8E7-82EFA83B930D}" type="datetimeFigureOut">
              <a:rPr lang="es-EC" smtClean="0"/>
              <a:t>01/08/2017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6865-5FF1-4BBE-BB0B-8F63474A3503}" type="slidenum">
              <a:rPr lang="es-EC" smtClean="0"/>
              <a:t>‹Nº›</a:t>
            </a:fld>
            <a:endParaRPr lang="es-EC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7822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2949-B5A3-4332-A8E7-82EFA83B930D}" type="datetimeFigureOut">
              <a:rPr lang="es-EC" smtClean="0"/>
              <a:t>01/08/2017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6865-5FF1-4BBE-BB0B-8F63474A350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02881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2949-B5A3-4332-A8E7-82EFA83B930D}" type="datetimeFigureOut">
              <a:rPr lang="es-EC" smtClean="0"/>
              <a:t>01/08/2017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6865-5FF1-4BBE-BB0B-8F63474A3503}" type="slidenum">
              <a:rPr lang="es-EC" smtClean="0"/>
              <a:t>‹Nº›</a:t>
            </a:fld>
            <a:endParaRPr lang="es-EC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1045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2949-B5A3-4332-A8E7-82EFA83B930D}" type="datetimeFigureOut">
              <a:rPr lang="es-EC" smtClean="0"/>
              <a:t>01/08/2017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6865-5FF1-4BBE-BB0B-8F63474A350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87623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2949-B5A3-4332-A8E7-82EFA83B930D}" type="datetimeFigureOut">
              <a:rPr lang="es-EC" smtClean="0"/>
              <a:t>01/08/2017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6865-5FF1-4BBE-BB0B-8F63474A350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61004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2949-B5A3-4332-A8E7-82EFA83B930D}" type="datetimeFigureOut">
              <a:rPr lang="es-EC" smtClean="0"/>
              <a:t>01/08/2017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6865-5FF1-4BBE-BB0B-8F63474A350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3141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2949-B5A3-4332-A8E7-82EFA83B930D}" type="datetimeFigureOut">
              <a:rPr lang="es-EC" smtClean="0"/>
              <a:t>01/08/2017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6865-5FF1-4BBE-BB0B-8F63474A350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91879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2949-B5A3-4332-A8E7-82EFA83B930D}" type="datetimeFigureOut">
              <a:rPr lang="es-EC" smtClean="0"/>
              <a:t>01/08/2017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6865-5FF1-4BBE-BB0B-8F63474A350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576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2949-B5A3-4332-A8E7-82EFA83B930D}" type="datetimeFigureOut">
              <a:rPr lang="es-EC" smtClean="0"/>
              <a:t>01/08/2017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6865-5FF1-4BBE-BB0B-8F63474A350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0954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2949-B5A3-4332-A8E7-82EFA83B930D}" type="datetimeFigureOut">
              <a:rPr lang="es-EC" smtClean="0"/>
              <a:t>01/08/2017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6865-5FF1-4BBE-BB0B-8F63474A350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03079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2949-B5A3-4332-A8E7-82EFA83B930D}" type="datetimeFigureOut">
              <a:rPr lang="es-EC" smtClean="0"/>
              <a:t>01/08/2017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6865-5FF1-4BBE-BB0B-8F63474A350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0502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2949-B5A3-4332-A8E7-82EFA83B930D}" type="datetimeFigureOut">
              <a:rPr lang="es-EC" smtClean="0"/>
              <a:t>01/08/2017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6865-5FF1-4BBE-BB0B-8F63474A350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67233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2949-B5A3-4332-A8E7-82EFA83B930D}" type="datetimeFigureOut">
              <a:rPr lang="es-EC" smtClean="0"/>
              <a:t>01/08/2017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6865-5FF1-4BBE-BB0B-8F63474A350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668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82949-B5A3-4332-A8E7-82EFA83B930D}" type="datetimeFigureOut">
              <a:rPr lang="es-EC" smtClean="0"/>
              <a:t>01/08/2017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66865-5FF1-4BBE-BB0B-8F63474A350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793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82949-B5A3-4332-A8E7-82EFA83B930D}" type="datetimeFigureOut">
              <a:rPr lang="es-EC" smtClean="0"/>
              <a:t>01/08/2017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566865-5FF1-4BBE-BB0B-8F63474A350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8806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52520" y="1657560"/>
            <a:ext cx="7766936" cy="1646302"/>
          </a:xfrm>
        </p:spPr>
        <p:txBody>
          <a:bodyPr/>
          <a:lstStyle/>
          <a:p>
            <a:r>
              <a:rPr lang="es-EC" dirty="0"/>
              <a:t>UNIVERSIDAD INTERNACIONAL DEL ECUADOR</a:t>
            </a:r>
            <a:br>
              <a:rPr lang="es-EC" dirty="0"/>
            </a:b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3303863"/>
            <a:ext cx="7766936" cy="298102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EC" dirty="0">
                <a:solidFill>
                  <a:schemeClr val="tx1"/>
                </a:solidFill>
              </a:rPr>
              <a:t>INTEGRANTES: Paul Ocampo Ríos</a:t>
            </a:r>
          </a:p>
          <a:p>
            <a:pPr algn="just"/>
            <a:r>
              <a:rPr lang="es-EC" dirty="0">
                <a:solidFill>
                  <a:schemeClr val="tx1"/>
                </a:solidFill>
              </a:rPr>
              <a:t>                            Rony Fabián Espinoza</a:t>
            </a:r>
          </a:p>
          <a:p>
            <a:pPr algn="just"/>
            <a:r>
              <a:rPr lang="es-EC" dirty="0">
                <a:solidFill>
                  <a:schemeClr val="tx1"/>
                </a:solidFill>
              </a:rPr>
              <a:t>                            Ángel Torres</a:t>
            </a:r>
          </a:p>
          <a:p>
            <a:pPr algn="just"/>
            <a:r>
              <a:rPr lang="es-EC" dirty="0">
                <a:solidFill>
                  <a:schemeClr val="tx1"/>
                </a:solidFill>
              </a:rPr>
              <a:t>                            Bryan Piedra</a:t>
            </a:r>
          </a:p>
          <a:p>
            <a:pPr algn="just"/>
            <a:r>
              <a:rPr lang="es-EC" dirty="0">
                <a:solidFill>
                  <a:schemeClr val="tx1"/>
                </a:solidFill>
              </a:rPr>
              <a:t>                            Diego Castro</a:t>
            </a:r>
            <a:r>
              <a:rPr lang="es-EC" dirty="0"/>
              <a:t> </a:t>
            </a:r>
          </a:p>
          <a:p>
            <a:pPr algn="just"/>
            <a:r>
              <a:rPr lang="es-EC" b="1" dirty="0">
                <a:solidFill>
                  <a:schemeClr val="tx1"/>
                </a:solidFill>
              </a:rPr>
              <a:t>Tema:</a:t>
            </a:r>
            <a:endParaRPr lang="es-EC" dirty="0">
              <a:solidFill>
                <a:schemeClr val="tx1"/>
              </a:solidFill>
            </a:endParaRPr>
          </a:p>
          <a:p>
            <a:pPr algn="just"/>
            <a:r>
              <a:rPr lang="es-EC" dirty="0">
                <a:solidFill>
                  <a:schemeClr val="tx1"/>
                </a:solidFill>
              </a:rPr>
              <a:t> </a:t>
            </a:r>
          </a:p>
          <a:p>
            <a:pPr algn="just"/>
            <a:r>
              <a:rPr lang="es-EC" b="1" dirty="0">
                <a:solidFill>
                  <a:schemeClr val="tx1"/>
                </a:solidFill>
              </a:rPr>
              <a:t>Aplicación de escritorio que resuelve Ecuaciones Diferenciales por el Método de Euler</a:t>
            </a:r>
            <a:endParaRPr lang="es-EC" dirty="0">
              <a:solidFill>
                <a:schemeClr val="tx1"/>
              </a:solidFill>
            </a:endParaRP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054798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sultado de imagen para graci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00" y="381537"/>
            <a:ext cx="9356266" cy="585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90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97974" y="562855"/>
            <a:ext cx="7766936" cy="1646302"/>
          </a:xfrm>
        </p:spPr>
        <p:txBody>
          <a:bodyPr/>
          <a:lstStyle/>
          <a:p>
            <a:r>
              <a:rPr lang="es-EC" b="1" dirty="0"/>
              <a:t>Introducción</a:t>
            </a:r>
            <a:r>
              <a:rPr lang="es-EC" dirty="0"/>
              <a:t/>
            </a:r>
            <a:br>
              <a:rPr lang="es-EC" dirty="0"/>
            </a:b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10098" y="1771272"/>
            <a:ext cx="7766936" cy="4307556"/>
          </a:xfrm>
        </p:spPr>
        <p:txBody>
          <a:bodyPr/>
          <a:lstStyle/>
          <a:p>
            <a:pPr algn="just"/>
            <a:r>
              <a:rPr lang="es-EC" dirty="0">
                <a:solidFill>
                  <a:schemeClr val="tx1"/>
                </a:solidFill>
              </a:rPr>
              <a:t>El Método de Euler o de las Tangentes constituye el primer y más sencillo ejemplo de método numérico para la resolución de un problema de valor inicial:</a:t>
            </a:r>
          </a:p>
          <a:p>
            <a:pPr algn="just"/>
            <a:r>
              <a:rPr lang="es-EC" dirty="0">
                <a:solidFill>
                  <a:schemeClr val="tx1"/>
                </a:solidFill>
              </a:rPr>
              <a:t>                                               Y’ = f(x, y), y(x</a:t>
            </a:r>
            <a:r>
              <a:rPr lang="es-EC" baseline="-25000" dirty="0">
                <a:solidFill>
                  <a:schemeClr val="tx1"/>
                </a:solidFill>
              </a:rPr>
              <a:t>0</a:t>
            </a:r>
            <a:r>
              <a:rPr lang="es-EC" dirty="0">
                <a:solidFill>
                  <a:schemeClr val="tx1"/>
                </a:solidFill>
              </a:rPr>
              <a:t>) = y</a:t>
            </a:r>
            <a:r>
              <a:rPr lang="es-EC" baseline="-25000" dirty="0">
                <a:solidFill>
                  <a:schemeClr val="tx1"/>
                </a:solidFill>
              </a:rPr>
              <a:t>0</a:t>
            </a:r>
            <a:endParaRPr lang="es-EC" dirty="0">
              <a:solidFill>
                <a:schemeClr val="tx1"/>
              </a:solidFill>
            </a:endParaRPr>
          </a:p>
          <a:p>
            <a:pPr algn="just"/>
            <a:r>
              <a:rPr lang="es-EC" dirty="0">
                <a:solidFill>
                  <a:schemeClr val="tx1"/>
                </a:solidFill>
              </a:rPr>
              <a:t>Donde suponemos además que se verifican las hipótesis del Teorema de </a:t>
            </a:r>
            <a:r>
              <a:rPr lang="es-EC" dirty="0" err="1">
                <a:solidFill>
                  <a:schemeClr val="tx1"/>
                </a:solidFill>
              </a:rPr>
              <a:t>Picard</a:t>
            </a:r>
            <a:r>
              <a:rPr lang="es-EC" dirty="0">
                <a:solidFill>
                  <a:schemeClr val="tx1"/>
                </a:solidFill>
              </a:rPr>
              <a:t>, y en consecuencia existe solución única para el problema. Interpretando la </a:t>
            </a:r>
            <a:r>
              <a:rPr lang="es-EC" dirty="0" err="1">
                <a:solidFill>
                  <a:schemeClr val="tx1"/>
                </a:solidFill>
              </a:rPr>
              <a:t>e.d.o</a:t>
            </a:r>
            <a:r>
              <a:rPr lang="es-EC" dirty="0">
                <a:solidFill>
                  <a:schemeClr val="tx1"/>
                </a:solidFill>
              </a:rPr>
              <a:t>. y = f(x, y) como un campo de direcciones en el plano x − y </a:t>
            </a:r>
            <a:r>
              <a:rPr lang="es-EC" dirty="0" err="1">
                <a:solidFill>
                  <a:schemeClr val="tx1"/>
                </a:solidFill>
              </a:rPr>
              <a:t>y</a:t>
            </a:r>
            <a:r>
              <a:rPr lang="es-EC" dirty="0">
                <a:solidFill>
                  <a:schemeClr val="tx1"/>
                </a:solidFill>
              </a:rPr>
              <a:t> la condición inicial y(x</a:t>
            </a:r>
            <a:r>
              <a:rPr lang="es-EC" baseline="-25000" dirty="0">
                <a:solidFill>
                  <a:schemeClr val="tx1"/>
                </a:solidFill>
              </a:rPr>
              <a:t>0</a:t>
            </a:r>
            <a:r>
              <a:rPr lang="es-EC" dirty="0">
                <a:solidFill>
                  <a:schemeClr val="tx1"/>
                </a:solidFill>
              </a:rPr>
              <a:t>) = y</a:t>
            </a:r>
            <a:r>
              <a:rPr lang="es-EC" baseline="-25000" dirty="0">
                <a:solidFill>
                  <a:schemeClr val="tx1"/>
                </a:solidFill>
              </a:rPr>
              <a:t>0</a:t>
            </a:r>
            <a:r>
              <a:rPr lang="es-EC" dirty="0">
                <a:solidFill>
                  <a:schemeClr val="tx1"/>
                </a:solidFill>
              </a:rPr>
              <a:t> como un punto (x</a:t>
            </a:r>
            <a:r>
              <a:rPr lang="es-EC" baseline="-25000" dirty="0">
                <a:solidFill>
                  <a:schemeClr val="tx1"/>
                </a:solidFill>
              </a:rPr>
              <a:t>0</a:t>
            </a:r>
            <a:r>
              <a:rPr lang="es-EC" dirty="0">
                <a:solidFill>
                  <a:schemeClr val="tx1"/>
                </a:solidFill>
              </a:rPr>
              <a:t>, y</a:t>
            </a:r>
            <a:r>
              <a:rPr lang="es-EC" baseline="-25000" dirty="0">
                <a:solidFill>
                  <a:schemeClr val="tx1"/>
                </a:solidFill>
              </a:rPr>
              <a:t>0</a:t>
            </a:r>
            <a:r>
              <a:rPr lang="es-EC" dirty="0">
                <a:solidFill>
                  <a:schemeClr val="tx1"/>
                </a:solidFill>
              </a:rPr>
              <a:t>) de dicho plano, podemos aproximar la función solución y(x) por medio de la recta tangente a la misma que pasa por ese punto:</a:t>
            </a:r>
          </a:p>
          <a:p>
            <a:pPr algn="just"/>
            <a:r>
              <a:rPr lang="es-EC" dirty="0">
                <a:solidFill>
                  <a:schemeClr val="tx1"/>
                </a:solidFill>
              </a:rPr>
              <a:t>                                              y(x) = y</a:t>
            </a:r>
            <a:r>
              <a:rPr lang="es-EC" baseline="-25000" dirty="0">
                <a:solidFill>
                  <a:schemeClr val="tx1"/>
                </a:solidFill>
              </a:rPr>
              <a:t>0</a:t>
            </a:r>
            <a:r>
              <a:rPr lang="es-EC" dirty="0">
                <a:solidFill>
                  <a:schemeClr val="tx1"/>
                </a:solidFill>
              </a:rPr>
              <a:t> + f(x</a:t>
            </a:r>
            <a:r>
              <a:rPr lang="es-EC" baseline="-25000" dirty="0">
                <a:solidFill>
                  <a:schemeClr val="tx1"/>
                </a:solidFill>
              </a:rPr>
              <a:t>0</a:t>
            </a:r>
            <a:r>
              <a:rPr lang="es-EC" dirty="0">
                <a:solidFill>
                  <a:schemeClr val="tx1"/>
                </a:solidFill>
              </a:rPr>
              <a:t>, y</a:t>
            </a:r>
            <a:r>
              <a:rPr lang="es-EC" baseline="-25000" dirty="0">
                <a:solidFill>
                  <a:schemeClr val="tx1"/>
                </a:solidFill>
              </a:rPr>
              <a:t>0</a:t>
            </a:r>
            <a:r>
              <a:rPr lang="es-EC" dirty="0">
                <a:solidFill>
                  <a:schemeClr val="tx1"/>
                </a:solidFill>
              </a:rPr>
              <a:t>)(x − x</a:t>
            </a:r>
            <a:r>
              <a:rPr lang="es-EC" baseline="-25000" dirty="0">
                <a:solidFill>
                  <a:schemeClr val="tx1"/>
                </a:solidFill>
              </a:rPr>
              <a:t>0</a:t>
            </a:r>
            <a:r>
              <a:rPr lang="es-EC" dirty="0">
                <a:solidFill>
                  <a:schemeClr val="tx1"/>
                </a:solidFill>
              </a:rPr>
              <a:t>)</a:t>
            </a:r>
          </a:p>
          <a:p>
            <a:pPr algn="just"/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984070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10098" y="498461"/>
            <a:ext cx="7766936" cy="1646302"/>
          </a:xfrm>
        </p:spPr>
        <p:txBody>
          <a:bodyPr/>
          <a:lstStyle/>
          <a:p>
            <a:r>
              <a:rPr lang="es-EC" b="1" dirty="0"/>
              <a:t>Objetivos:</a:t>
            </a:r>
            <a:r>
              <a:rPr lang="es-EC" dirty="0"/>
              <a:t/>
            </a:r>
            <a:br>
              <a:rPr lang="es-EC" dirty="0"/>
            </a:b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10098" y="1596313"/>
            <a:ext cx="7766936" cy="4482515"/>
          </a:xfrm>
        </p:spPr>
        <p:txBody>
          <a:bodyPr/>
          <a:lstStyle/>
          <a:p>
            <a:pPr algn="just"/>
            <a:r>
              <a:rPr lang="es-EC" b="1" dirty="0">
                <a:solidFill>
                  <a:schemeClr val="tx1"/>
                </a:solidFill>
              </a:rPr>
              <a:t>Objetivo Principal:</a:t>
            </a:r>
            <a:endParaRPr lang="es-EC" dirty="0">
              <a:solidFill>
                <a:schemeClr val="tx1"/>
              </a:solidFill>
            </a:endParaRPr>
          </a:p>
          <a:p>
            <a:pPr algn="just"/>
            <a:r>
              <a:rPr lang="es-EC" dirty="0"/>
              <a:t> </a:t>
            </a:r>
            <a:endParaRPr lang="es-EC" dirty="0">
              <a:solidFill>
                <a:schemeClr val="tx1"/>
              </a:solidFill>
            </a:endParaRPr>
          </a:p>
          <a:p>
            <a:pPr algn="just"/>
            <a:r>
              <a:rPr lang="es-EC" dirty="0">
                <a:solidFill>
                  <a:schemeClr val="tx1"/>
                </a:solidFill>
              </a:rPr>
              <a:t>Resolver una aplicación de escritorio que me permita desarrollar Ecuaciones Diferenciales por el Método de Euler.</a:t>
            </a:r>
          </a:p>
          <a:p>
            <a:pPr algn="just"/>
            <a:r>
              <a:rPr lang="es-EC" dirty="0">
                <a:solidFill>
                  <a:schemeClr val="tx1"/>
                </a:solidFill>
              </a:rPr>
              <a:t> </a:t>
            </a:r>
          </a:p>
          <a:p>
            <a:pPr algn="just"/>
            <a:r>
              <a:rPr lang="es-EC" b="1" dirty="0">
                <a:solidFill>
                  <a:schemeClr val="tx1"/>
                </a:solidFill>
              </a:rPr>
              <a:t>Objetivos Específicos:</a:t>
            </a:r>
            <a:endParaRPr lang="es-EC" dirty="0">
              <a:solidFill>
                <a:schemeClr val="tx1"/>
              </a:solidFill>
            </a:endParaRPr>
          </a:p>
          <a:p>
            <a:pPr algn="just"/>
            <a:r>
              <a:rPr lang="es-EC" dirty="0">
                <a:solidFill>
                  <a:schemeClr val="tx1"/>
                </a:solidFill>
              </a:rPr>
              <a:t> </a:t>
            </a:r>
          </a:p>
          <a:p>
            <a:pPr lvl="0" algn="just"/>
            <a:r>
              <a:rPr lang="es-EC" dirty="0">
                <a:solidFill>
                  <a:schemeClr val="tx1"/>
                </a:solidFill>
              </a:rPr>
              <a:t>Dar a conocer el concepto de Ecuaciones Diferenciales por el método de Euler y cómo se desarrollan a futuros estudiantes de la materia de Ecuaciones diferenciales.</a:t>
            </a:r>
          </a:p>
          <a:p>
            <a:pPr lvl="0" algn="just"/>
            <a:r>
              <a:rPr lang="es-EC" dirty="0">
                <a:solidFill>
                  <a:schemeClr val="tx1"/>
                </a:solidFill>
              </a:rPr>
              <a:t>Dar a conocer  como emplear en programación en Java  lo que es Ecuaciones Diferenciales por el Método de Euler.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811087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472703"/>
            <a:ext cx="7766936" cy="1646302"/>
          </a:xfrm>
        </p:spPr>
        <p:txBody>
          <a:bodyPr/>
          <a:lstStyle/>
          <a:p>
            <a:r>
              <a:rPr lang="es-EC" b="1" dirty="0"/>
              <a:t>Alcance</a:t>
            </a:r>
            <a:r>
              <a:rPr lang="es-EC" dirty="0"/>
              <a:t/>
            </a:r>
            <a:br>
              <a:rPr lang="es-EC" dirty="0"/>
            </a:b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13129" y="1570555"/>
            <a:ext cx="7766936" cy="4418121"/>
          </a:xfrm>
        </p:spPr>
        <p:txBody>
          <a:bodyPr>
            <a:normAutofit lnSpcReduction="10000"/>
          </a:bodyPr>
          <a:lstStyle/>
          <a:p>
            <a:pPr algn="just"/>
            <a:r>
              <a:rPr lang="es-EC" dirty="0">
                <a:solidFill>
                  <a:schemeClr val="tx1"/>
                </a:solidFill>
              </a:rPr>
              <a:t>El proyecto se centra en realizar una aplicación de escritorio que nos permita desarrollar Ecuaciones Diferenciales por el Método de Euler  en Netbeans por medio de quema de código.</a:t>
            </a:r>
          </a:p>
          <a:p>
            <a:pPr algn="just"/>
            <a:r>
              <a:rPr lang="es-EC" dirty="0">
                <a:solidFill>
                  <a:schemeClr val="tx1"/>
                </a:solidFill>
              </a:rPr>
              <a:t> </a:t>
            </a:r>
          </a:p>
          <a:p>
            <a:pPr algn="just"/>
            <a:r>
              <a:rPr lang="es-EC" dirty="0">
                <a:solidFill>
                  <a:schemeClr val="tx1"/>
                </a:solidFill>
              </a:rPr>
              <a:t>En Primer lugar debemos conocer muy bien el concepto de que es una Ecuación Diferencial por el Método de Euler y cómo desarrollarla.</a:t>
            </a:r>
          </a:p>
          <a:p>
            <a:pPr algn="just"/>
            <a:r>
              <a:rPr lang="es-EC" dirty="0">
                <a:solidFill>
                  <a:schemeClr val="tx1"/>
                </a:solidFill>
              </a:rPr>
              <a:t> </a:t>
            </a:r>
          </a:p>
          <a:p>
            <a:pPr algn="just"/>
            <a:r>
              <a:rPr lang="es-EC" dirty="0">
                <a:solidFill>
                  <a:schemeClr val="tx1"/>
                </a:solidFill>
              </a:rPr>
              <a:t>En Segundo Lugar debemos conocer lo que es Java y como programar en él.</a:t>
            </a:r>
          </a:p>
          <a:p>
            <a:pPr algn="just"/>
            <a:r>
              <a:rPr lang="es-EC" dirty="0">
                <a:solidFill>
                  <a:schemeClr val="tx1"/>
                </a:solidFill>
              </a:rPr>
              <a:t> </a:t>
            </a:r>
          </a:p>
          <a:p>
            <a:pPr algn="just"/>
            <a:r>
              <a:rPr lang="es-EC" dirty="0">
                <a:solidFill>
                  <a:schemeClr val="tx1"/>
                </a:solidFill>
              </a:rPr>
              <a:t>Por último debemos realizar la aplicación de escritorio y ponerla a prueba y ver que errores nos presenta para corregirlos y a futuro mejorarla.   </a:t>
            </a:r>
          </a:p>
          <a:p>
            <a:pPr algn="just"/>
            <a:endParaRPr lang="es-EC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569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1766" y="279520"/>
            <a:ext cx="7766936" cy="1646302"/>
          </a:xfrm>
        </p:spPr>
        <p:txBody>
          <a:bodyPr/>
          <a:lstStyle/>
          <a:p>
            <a:r>
              <a:rPr lang="es-EC" b="1" dirty="0"/>
              <a:t>Metodología</a:t>
            </a:r>
            <a:r>
              <a:rPr lang="es-EC" dirty="0"/>
              <a:t/>
            </a:r>
            <a:br>
              <a:rPr lang="es-EC" dirty="0"/>
            </a:br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7821" y="1320512"/>
            <a:ext cx="8410881" cy="5131803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s-EC" dirty="0">
                <a:solidFill>
                  <a:schemeClr val="tx1"/>
                </a:solidFill>
              </a:rPr>
              <a:t>Para el problema de valor inicial</a:t>
            </a:r>
          </a:p>
          <a:p>
            <a:pPr algn="just"/>
            <a:r>
              <a:rPr lang="es-EC" dirty="0">
                <a:solidFill>
                  <a:schemeClr val="tx1"/>
                </a:solidFill>
              </a:rPr>
              <a:t> </a:t>
            </a:r>
          </a:p>
          <a:p>
            <a:pPr algn="just"/>
            <a:r>
              <a:rPr lang="es-EC" dirty="0">
                <a:solidFill>
                  <a:schemeClr val="tx1"/>
                </a:solidFill>
              </a:rPr>
              <a:t>y’ = 0.2xy, Y(l) = 1</a:t>
            </a:r>
          </a:p>
          <a:p>
            <a:pPr algn="just"/>
            <a:r>
              <a:rPr lang="es-EC" dirty="0">
                <a:solidFill>
                  <a:schemeClr val="tx1"/>
                </a:solidFill>
              </a:rPr>
              <a:t> </a:t>
            </a:r>
          </a:p>
          <a:p>
            <a:pPr algn="just"/>
            <a:r>
              <a:rPr lang="es-EC" dirty="0">
                <a:solidFill>
                  <a:schemeClr val="tx1"/>
                </a:solidFill>
              </a:rPr>
              <a:t>Utilice el método de Euler a fin de obtener una aproximación a y (1.5) con h = 0.1 primero y</a:t>
            </a:r>
          </a:p>
          <a:p>
            <a:pPr algn="just"/>
            <a:r>
              <a:rPr lang="es-EC" dirty="0">
                <a:solidFill>
                  <a:schemeClr val="tx1"/>
                </a:solidFill>
              </a:rPr>
              <a:t>después h = 0.05.</a:t>
            </a:r>
          </a:p>
          <a:p>
            <a:pPr algn="just"/>
            <a:r>
              <a:rPr lang="es-EC" dirty="0">
                <a:solidFill>
                  <a:schemeClr val="tx1"/>
                </a:solidFill>
              </a:rPr>
              <a:t> </a:t>
            </a:r>
          </a:p>
          <a:p>
            <a:pPr algn="just"/>
            <a:r>
              <a:rPr lang="es-EC" dirty="0">
                <a:solidFill>
                  <a:schemeClr val="tx1"/>
                </a:solidFill>
              </a:rPr>
              <a:t>SOLUCIÓN</a:t>
            </a:r>
          </a:p>
          <a:p>
            <a:pPr algn="just"/>
            <a:r>
              <a:rPr lang="es-EC" dirty="0">
                <a:solidFill>
                  <a:schemeClr val="tx1"/>
                </a:solidFill>
              </a:rPr>
              <a:t>Primero identificamos f(x, y) = 0.2xy, de modo que la ecuación  viene a ser</a:t>
            </a:r>
          </a:p>
          <a:p>
            <a:pPr algn="just"/>
            <a:r>
              <a:rPr lang="es-EC" dirty="0">
                <a:solidFill>
                  <a:schemeClr val="tx1"/>
                </a:solidFill>
              </a:rPr>
              <a:t>Yn+1 = </a:t>
            </a:r>
            <a:r>
              <a:rPr lang="es-EC" dirty="0" err="1">
                <a:solidFill>
                  <a:schemeClr val="tx1"/>
                </a:solidFill>
              </a:rPr>
              <a:t>yn</a:t>
            </a:r>
            <a:r>
              <a:rPr lang="es-EC" dirty="0">
                <a:solidFill>
                  <a:schemeClr val="tx1"/>
                </a:solidFill>
              </a:rPr>
              <a:t> + h(0.2xnyn).</a:t>
            </a:r>
          </a:p>
          <a:p>
            <a:pPr algn="just"/>
            <a:r>
              <a:rPr lang="es-EC" dirty="0">
                <a:solidFill>
                  <a:schemeClr val="tx1"/>
                </a:solidFill>
              </a:rPr>
              <a:t>Entonces, cuando h = 0.1,</a:t>
            </a:r>
          </a:p>
          <a:p>
            <a:pPr algn="just"/>
            <a:r>
              <a:rPr lang="es-EC" dirty="0">
                <a:solidFill>
                  <a:schemeClr val="tx1"/>
                </a:solidFill>
              </a:rPr>
              <a:t>y1 = yo + (0.1)(0.2x0y0) = 1 + (0.1)[0.2(1)(1)] = 1.02,</a:t>
            </a:r>
          </a:p>
          <a:p>
            <a:pPr algn="just"/>
            <a:r>
              <a:rPr lang="es-EC" dirty="0">
                <a:solidFill>
                  <a:schemeClr val="tx1"/>
                </a:solidFill>
              </a:rPr>
              <a:t>Que es un estimado del valor de y (1.1); sin embargo, si usamos h = 0.05, se necesitan dos</a:t>
            </a:r>
          </a:p>
          <a:p>
            <a:pPr algn="just"/>
            <a:r>
              <a:rPr lang="es-EC" dirty="0">
                <a:solidFill>
                  <a:schemeClr val="tx1"/>
                </a:solidFill>
              </a:rPr>
              <a:t>iteraciones para llegar a 1.1. En este caso,</a:t>
            </a:r>
          </a:p>
          <a:p>
            <a:pPr algn="just"/>
            <a:r>
              <a:rPr lang="es-EC" dirty="0">
                <a:solidFill>
                  <a:schemeClr val="tx1"/>
                </a:solidFill>
              </a:rPr>
              <a:t>y1 = 1 + (0.05)[0.2(1)(1)] = 1.01</a:t>
            </a:r>
          </a:p>
          <a:p>
            <a:pPr algn="just"/>
            <a:r>
              <a:rPr lang="es-EC" dirty="0">
                <a:solidFill>
                  <a:schemeClr val="tx1"/>
                </a:solidFill>
              </a:rPr>
              <a:t>y2 = 1.01 + (0.05)[0.2(1.05)(1.01)] = 1.020605.</a:t>
            </a:r>
          </a:p>
          <a:p>
            <a:pPr algn="just"/>
            <a:r>
              <a:rPr lang="es-EC" dirty="0">
                <a:solidFill>
                  <a:schemeClr val="tx1"/>
                </a:solidFill>
              </a:rPr>
              <a:t> Observamos que y1 =y( 1.05), y que y2 = y(l.1). En las tablas se ven los resultados</a:t>
            </a:r>
          </a:p>
          <a:p>
            <a:pPr algn="just"/>
            <a:r>
              <a:rPr lang="es-EC" dirty="0">
                <a:solidFill>
                  <a:schemeClr val="tx1"/>
                </a:solidFill>
              </a:rPr>
              <a:t>del resto de los cálculos. Cada resultado está redondeado a cuatro decimales.</a:t>
            </a:r>
          </a:p>
          <a:p>
            <a:pPr algn="just"/>
            <a:endParaRPr lang="es-EC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07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:\Users\MiriamYanneth\Desktop\Captura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14" y="439759"/>
            <a:ext cx="8656817" cy="4183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8973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569508"/>
              </p:ext>
            </p:extLst>
          </p:nvPr>
        </p:nvGraphicFramePr>
        <p:xfrm>
          <a:off x="525688" y="3915177"/>
          <a:ext cx="5810718" cy="22924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0718"/>
              </a:tblGrid>
              <a:tr h="6097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200" dirty="0">
                          <a:effectLst/>
                        </a:rPr>
                        <a:t>Requerimientos Funcionales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 dirty="0">
                          <a:effectLst/>
                        </a:rPr>
                        <a:t> </a:t>
                      </a:r>
                      <a:endParaRPr lang="es-EC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</a:tr>
              <a:tr h="5608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El sistema deberá permitir resolver E.D.O. por el método de Euler.</a:t>
                      </a:r>
                      <a:endParaRPr lang="es-EC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</a:tr>
              <a:tr h="560887">
                <a:tc>
                  <a:txBody>
                    <a:bodyPr/>
                    <a:lstStyle/>
                    <a:p>
                      <a:pPr marL="952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El sistema deberá permitir al usuario ingresar la ecuación a ser desarrollada.</a:t>
                      </a:r>
                      <a:endParaRPr lang="es-EC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</a:tr>
              <a:tr h="5608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 dirty="0">
                          <a:effectLst/>
                        </a:rPr>
                        <a:t>El sistema deberá permitir usar código abierto.</a:t>
                      </a:r>
                      <a:endParaRPr lang="es-EC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04"/>
              </p:ext>
            </p:extLst>
          </p:nvPr>
        </p:nvGraphicFramePr>
        <p:xfrm>
          <a:off x="525686" y="1040531"/>
          <a:ext cx="5759203" cy="23871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59203"/>
              </a:tblGrid>
              <a:tr h="6124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200" dirty="0">
                          <a:effectLst/>
                        </a:rPr>
                        <a:t>Requerimientos No Funcionales</a:t>
                      </a:r>
                      <a:endParaRPr lang="es-EC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 dirty="0">
                          <a:effectLst/>
                        </a:rPr>
                        <a:t> </a:t>
                      </a:r>
                      <a:endParaRPr lang="es-EC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</a:tr>
              <a:tr h="5915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 dirty="0">
                          <a:effectLst/>
                        </a:rPr>
                        <a:t>Para un mejor funcionamiento del sistema se requiere un PC con una capacidad de RAM de 2GB o mayor.</a:t>
                      </a:r>
                      <a:endParaRPr lang="es-EC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</a:tr>
              <a:tr h="591567">
                <a:tc>
                  <a:txBody>
                    <a:bodyPr/>
                    <a:lstStyle/>
                    <a:p>
                      <a:pPr marL="9525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>
                          <a:effectLst/>
                        </a:rPr>
                        <a:t>Los usuarios deberán contar con la plataforma JAVA y Netbeans instalada en su(s) computador(es).</a:t>
                      </a:r>
                      <a:endParaRPr lang="es-EC" sz="1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</a:tr>
              <a:tr h="5915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 dirty="0">
                          <a:effectLst/>
                        </a:rPr>
                        <a:t>Se debe disponer de periféricos disponibles (mouse y teclado) para un adecuado uso del software.</a:t>
                      </a:r>
                      <a:endParaRPr lang="es-EC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2504" y="424978"/>
            <a:ext cx="739482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Requerimientos del software a construir. </a:t>
            </a:r>
            <a:endParaRPr kumimoji="0" lang="es-EC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C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321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750387"/>
              </p:ext>
            </p:extLst>
          </p:nvPr>
        </p:nvGraphicFramePr>
        <p:xfrm>
          <a:off x="435533" y="1496612"/>
          <a:ext cx="7188759" cy="34617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88759"/>
              </a:tblGrid>
              <a:tr h="1153918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buFont typeface="+mj-lt"/>
                        <a:buAutoNum type="arabicPeriod"/>
                      </a:pPr>
                      <a:r>
                        <a:rPr lang="es-EC" sz="1100" u="none" strike="noStrike" dirty="0">
                          <a:effectLst/>
                        </a:rPr>
                        <a:t>El tipo de Aplicación será de escritorio o Desktop </a:t>
                      </a:r>
                      <a:endParaRPr lang="es-EC" sz="110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</a:tr>
              <a:tr h="11539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 dirty="0">
                          <a:effectLst/>
                        </a:rPr>
                        <a:t>2. Las tecnologías al usar serán Java </a:t>
                      </a:r>
                      <a:endParaRPr lang="es-EC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</a:tr>
              <a:tr h="11539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C" sz="1100" dirty="0">
                          <a:effectLst/>
                        </a:rPr>
                        <a:t>3. Netbeans</a:t>
                      </a:r>
                      <a:endParaRPr lang="es-EC" sz="1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35534" y="56879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Tipo de aplicación y las tecnologías a usar.</a:t>
            </a:r>
            <a:endParaRPr kumimoji="0" lang="es-EC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C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946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6427" y="312933"/>
            <a:ext cx="2698175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300"/>
              </a:spcAft>
            </a:pPr>
            <a:r>
              <a:rPr lang="es-EC" b="1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Definición de pantallas</a:t>
            </a:r>
            <a:endParaRPr lang="es-EC" sz="32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074" name="Imagen 20" descr="https://scontent.fgye2-1.fna.fbcdn.net/v/t35.0-12/20148662_1461171677294880_1763023413_o.jpg?oh=cf365c0462b90ee91fa9e145d0464d00&amp;oe=597BE47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7" t="26791" r="28374" b="24310"/>
          <a:stretch>
            <a:fillRect/>
          </a:stretch>
        </p:blipFill>
        <p:spPr bwMode="auto">
          <a:xfrm>
            <a:off x="348736" y="1307205"/>
            <a:ext cx="402907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Imagen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546" y="2358981"/>
            <a:ext cx="4997003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C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3048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C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76295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797407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339</Words>
  <Application>Microsoft Office PowerPoint</Application>
  <PresentationFormat>Panorámica</PresentationFormat>
  <Paragraphs>66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Faceta</vt:lpstr>
      <vt:lpstr>UNIVERSIDAD INTERNACIONAL DEL ECUADOR </vt:lpstr>
      <vt:lpstr>Introducción </vt:lpstr>
      <vt:lpstr>Objetivos: </vt:lpstr>
      <vt:lpstr>Alcance </vt:lpstr>
      <vt:lpstr>Metodología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INTERNACIONAL DEL ECUADOR</dc:title>
  <dc:creator>Paul Ocampo Rios</dc:creator>
  <cp:lastModifiedBy>Paul Ocampo Rios</cp:lastModifiedBy>
  <cp:revision>2</cp:revision>
  <dcterms:created xsi:type="dcterms:W3CDTF">2017-08-01T19:26:24Z</dcterms:created>
  <dcterms:modified xsi:type="dcterms:W3CDTF">2017-08-01T19:53:32Z</dcterms:modified>
</cp:coreProperties>
</file>