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380180a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380180a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380180ac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380180ac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380180ac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380180ac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380180a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380180a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380180ac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380180ac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380180ac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f380180ac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380180ac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380180ac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380180ac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380180ac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c7050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c7050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c7050b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c7050b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380180a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380180a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c41af8a5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c41af8a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c41af8a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c41af8a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380180a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380180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380180a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380180a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c41af8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c41af8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380180a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380180a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380180ac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380180ac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380180ac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380180ac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380180ac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380180ac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40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Predicting oil price for better planification: A machine learning approach</a:t>
            </a:r>
            <a:endParaRPr b="1" sz="3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375" y="3374425"/>
            <a:ext cx="1659475" cy="15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1268200" cy="18114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293200" y="96825"/>
            <a:ext cx="2783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Marcelo Ortiz, Ángel Encalada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495300"/>
            <a:ext cx="83248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457200"/>
            <a:ext cx="83534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45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modelar una serie con un modelo ARIMA se necesita que la serie cumpla condiciones de estacionariedad.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precio de petróleo es una serie de tiempo No Estacionaria, por tanto, se podría trabajar con la serie diferenciada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estimar el modelo hay que elegir los parámetros p, i y q con base a los criterios de información AIC y BIC.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900" y="1407300"/>
            <a:ext cx="3966300" cy="2328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328613"/>
            <a:ext cx="89344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300038"/>
            <a:ext cx="89344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LSTM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Red Neuronal Recurrente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Capaz de seleccionar información histórica relevante y descartar la no relevante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88" y="2209325"/>
            <a:ext cx="6600024" cy="24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47675"/>
            <a:ext cx="83820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61963"/>
            <a:ext cx="83629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número de capas (LSTM)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50" y="1573325"/>
            <a:ext cx="4375650" cy="25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8" y="229425"/>
            <a:ext cx="4301959" cy="21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000" y="292350"/>
            <a:ext cx="4301951" cy="215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600" y="2662901"/>
            <a:ext cx="4301950" cy="21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400" y="2662924"/>
            <a:ext cx="4282290" cy="21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580925" y="1534313"/>
            <a:ext cx="1839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</a:rPr>
              <a:t>10 capas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078075" y="1589913"/>
            <a:ext cx="1839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</a:rPr>
              <a:t>2</a:t>
            </a:r>
            <a:r>
              <a:rPr b="1" lang="es" sz="2400">
                <a:solidFill>
                  <a:srgbClr val="FF0000"/>
                </a:solidFill>
              </a:rPr>
              <a:t>0 capas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80925" y="3956863"/>
            <a:ext cx="1839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</a:rPr>
              <a:t>30</a:t>
            </a:r>
            <a:r>
              <a:rPr b="1" lang="es" sz="2400">
                <a:solidFill>
                  <a:srgbClr val="FF0000"/>
                </a:solidFill>
              </a:rPr>
              <a:t> capas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5078075" y="3956863"/>
            <a:ext cx="1839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</a:rPr>
              <a:t>4</a:t>
            </a:r>
            <a:r>
              <a:rPr b="1" lang="es" sz="2400">
                <a:solidFill>
                  <a:srgbClr val="FF0000"/>
                </a:solidFill>
              </a:rPr>
              <a:t>0 capas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petróleo representa uno de los principales rubros dentro de las exportaciones en la economía ecuatoriana. Por esto, el precio del petróleo es </a:t>
            </a:r>
            <a:r>
              <a:rPr lang="es"/>
              <a:t>trascendental</a:t>
            </a:r>
            <a:r>
              <a:rPr lang="es"/>
              <a:t> para elaboración del presupuesto general del estado.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correcta proyección del precio del barril de petróleo le permite al estado planificar sus ingresos y gastos.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413" y="2856925"/>
            <a:ext cx="2165175" cy="20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ENTRE ALGORITMOS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749" y="1657750"/>
            <a:ext cx="4350500" cy="20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7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documento se presentó un enfoque diferente para la proyección del precio del barril de petróleo WTI.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encontr\'o que algoritmos de deep learning como LSTM pueden presentar resultados muy precisos para el forescast a comparación de metodologías estándar como los modelos ARIMA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Finalmente, este artículo incentiva a planificadores de entes públicos y privado a la utilización de herramientas de machine learning para realizar proyecciones más precisas con el objetivo de hacer eficiente la planificación presupuestaria.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25" y="72150"/>
            <a:ext cx="1692275" cy="1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datos de la serie histórica del precio del barril de petróleo fueron obtenidos de Investing.com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Variables en el data set: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fecha,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último precio,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precio de apertura,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precio máximo,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precio mínimo,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volumen de ventas,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 sz="1400"/>
              <a:t>Variabilidad diaria del precio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cuenta con información histórica desde el 19 de diciembre de 2002 hasta el 18 de enero de 2019, dando un total de 4105 observaciones.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LINK GITHUB: https://github.com/angelswat/ProyectoMineria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500" y="4303775"/>
            <a:ext cx="821550" cy="8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325" y="1867375"/>
            <a:ext cx="1969775" cy="1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Barril de petróleo WTI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                        Serie                                                            Outcome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675" y="1512448"/>
            <a:ext cx="3168625" cy="21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8100"/>
            <a:ext cx="5693954" cy="28601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700" y="4568875"/>
            <a:ext cx="8414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Todas las series de tiempo, tendrán en el eje X la fecha y en el eje Y el precio WTI.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-2700000">
            <a:off x="3906958" y="1911280"/>
            <a:ext cx="1323704" cy="1320734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1917433" y="1453653"/>
            <a:ext cx="2742176" cy="2667697"/>
            <a:chOff x="1917433" y="1453653"/>
            <a:chExt cx="2742176" cy="2667697"/>
          </a:xfrm>
        </p:grpSpPr>
        <p:sp>
          <p:nvSpPr>
            <p:cNvPr id="90" name="Google Shape;90;p17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0C58D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 txBox="1"/>
            <p:nvPr/>
          </p:nvSpPr>
          <p:spPr>
            <a:xfrm rot="-5400000">
              <a:off x="2686908" y="229015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3451411" y="2479847"/>
            <a:ext cx="2669123" cy="2745704"/>
            <a:chOff x="3451411" y="2479847"/>
            <a:chExt cx="2669123" cy="2745704"/>
          </a:xfrm>
        </p:grpSpPr>
        <p:sp>
          <p:nvSpPr>
            <p:cNvPr id="94" name="Google Shape;94;p17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3823936" y="3427182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4481729" y="1022053"/>
            <a:ext cx="2744808" cy="2664963"/>
            <a:chOff x="4481729" y="1022053"/>
            <a:chExt cx="2744808" cy="2664963"/>
          </a:xfrm>
        </p:grpSpPr>
        <p:sp>
          <p:nvSpPr>
            <p:cNvPr id="98" name="Google Shape;98;p17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0E65F0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 rot="5400000">
              <a:off x="4960966" y="229015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3026172" y="-76686"/>
            <a:ext cx="2655026" cy="2740082"/>
            <a:chOff x="3026172" y="-76686"/>
            <a:chExt cx="2655026" cy="2740082"/>
          </a:xfrm>
        </p:grpSpPr>
        <p:sp>
          <p:nvSpPr>
            <p:cNvPr id="102" name="Google Shape;102;p17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3823913" y="115312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</a:t>
              </a: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2757741" y="619359"/>
            <a:ext cx="3879300" cy="3879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3614360" y="410488"/>
            <a:ext cx="2166000" cy="2166000"/>
            <a:chOff x="3614360" y="410488"/>
            <a:chExt cx="2166000" cy="2166000"/>
          </a:xfrm>
        </p:grpSpPr>
        <p:sp>
          <p:nvSpPr>
            <p:cNvPr id="107" name="Google Shape;107;p17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2519466" y="1493908"/>
            <a:ext cx="2166000" cy="2166000"/>
            <a:chOff x="2519466" y="1493908"/>
            <a:chExt cx="2166000" cy="2166000"/>
          </a:xfrm>
        </p:grpSpPr>
        <p:sp>
          <p:nvSpPr>
            <p:cNvPr id="110" name="Google Shape;110;p17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LSTM</a:t>
              </a: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3614356" y="2566908"/>
            <a:ext cx="2166000" cy="2166000"/>
            <a:chOff x="3614356" y="2566908"/>
            <a:chExt cx="2166000" cy="2166000"/>
          </a:xfrm>
        </p:grpSpPr>
        <p:sp>
          <p:nvSpPr>
            <p:cNvPr id="113" name="Google Shape;113;p17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ARIMA</a:t>
              </a: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4701894" y="1493874"/>
            <a:ext cx="2166000" cy="2166000"/>
            <a:chOff x="4701894" y="1493874"/>
            <a:chExt cx="2166000" cy="2166000"/>
          </a:xfrm>
        </p:grpSpPr>
        <p:sp>
          <p:nvSpPr>
            <p:cNvPr id="116" name="Google Shape;116;p17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K-nn Regression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" name="Google Shape;118;p17"/>
          <p:cNvSpPr/>
          <p:nvPr/>
        </p:nvSpPr>
        <p:spPr>
          <a:xfrm>
            <a:off x="4084675" y="1946250"/>
            <a:ext cx="12195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Machine Learning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Linear Regression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Obtener features de la variable FECHA: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año, mes, dia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dia de la semana, dia del año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si es fin de mes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si es comienzo de mes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si es comienzo de quincena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si es fin de quincena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si es inicio de año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si es fin de año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outcome es el último precio del petróleo negociado en un día.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450" y="1584400"/>
            <a:ext cx="3718848" cy="19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93625"/>
            <a:ext cx="8410575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378850" y="1548200"/>
            <a:ext cx="151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Data predictora</a:t>
            </a:r>
            <a:endParaRPr b="1"/>
          </a:p>
        </p:txBody>
      </p:sp>
      <p:sp>
        <p:nvSpPr>
          <p:cNvPr id="132" name="Google Shape;132;p19"/>
          <p:cNvSpPr txBox="1"/>
          <p:nvPr/>
        </p:nvSpPr>
        <p:spPr>
          <a:xfrm>
            <a:off x="7632000" y="3877750"/>
            <a:ext cx="151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Outcome</a:t>
            </a:r>
            <a:endParaRPr b="1"/>
          </a:p>
        </p:txBody>
      </p:sp>
      <p:sp>
        <p:nvSpPr>
          <p:cNvPr id="133" name="Google Shape;133;p19"/>
          <p:cNvSpPr txBox="1"/>
          <p:nvPr/>
        </p:nvSpPr>
        <p:spPr>
          <a:xfrm>
            <a:off x="7210275" y="2251188"/>
            <a:ext cx="1512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Predicción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471475"/>
            <a:ext cx="83534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K-nn Regression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42192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Tomar los features anteriores extraídos de la variable FECHA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Escalar la data que contiene variables numéricas y texto.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varios valores de k, para determinar el mejor k grupos (2-10)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K </a:t>
            </a:r>
            <a:r>
              <a:rPr lang="es"/>
              <a:t>óptimo</a:t>
            </a:r>
            <a:r>
              <a:rPr lang="es"/>
              <a:t> igual a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Optimización de los resultados empleando cross validation (10 iteraciones)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900" y="1017725"/>
            <a:ext cx="4308300" cy="3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