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7" r:id="rId2"/>
    <p:sldId id="258" r:id="rId3"/>
    <p:sldId id="259" r:id="rId4"/>
    <p:sldId id="260" r:id="rId5"/>
    <p:sldId id="267" r:id="rId6"/>
    <p:sldId id="268" r:id="rId7"/>
    <p:sldId id="269" r:id="rId8"/>
    <p:sldId id="270" r:id="rId9"/>
    <p:sldId id="271" r:id="rId10"/>
    <p:sldId id="272" r:id="rId11"/>
    <p:sldId id="274" r:id="rId12"/>
    <p:sldId id="276" r:id="rId13"/>
    <p:sldId id="278" r:id="rId14"/>
    <p:sldId id="279" r:id="rId15"/>
    <p:sldId id="280" r:id="rId16"/>
    <p:sldId id="281" r:id="rId17"/>
    <p:sldId id="273" r:id="rId18"/>
    <p:sldId id="282"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D92F9FE4-E496-4852-9176-89CC34EF5EC4}" type="datetimeFigureOut">
              <a:rPr lang="en-US" smtClean="0"/>
              <a:t>12/6/2014</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6AA68D3A-A876-4E3C-9785-6D5080B02731}"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F9FE4-E496-4852-9176-89CC34EF5EC4}"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F9FE4-E496-4852-9176-89CC34EF5EC4}"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F9FE4-E496-4852-9176-89CC34EF5EC4}"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2F9FE4-E496-4852-9176-89CC34EF5EC4}"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92F9FE4-E496-4852-9176-89CC34EF5EC4}"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68D3A-A876-4E3C-9785-6D5080B02731}"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92F9FE4-E496-4852-9176-89CC34EF5EC4}" type="datetimeFigureOut">
              <a:rPr lang="en-US" smtClean="0"/>
              <a:t>12/6/2014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68D3A-A876-4E3C-9785-6D5080B02731}"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2F9FE4-E496-4852-9176-89CC34EF5EC4}" type="datetimeFigureOut">
              <a:rPr lang="en-US" smtClean="0"/>
              <a:t>12/6/2014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F9FE4-E496-4852-9176-89CC34EF5EC4}" type="datetimeFigureOut">
              <a:rPr lang="en-US" smtClean="0"/>
              <a:t>12/6/2014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F9FE4-E496-4852-9176-89CC34EF5EC4}"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F9FE4-E496-4852-9176-89CC34EF5EC4}"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68D3A-A876-4E3C-9785-6D5080B0273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D92F9FE4-E496-4852-9176-89CC34EF5EC4}" type="datetimeFigureOut">
              <a:rPr lang="en-US" smtClean="0"/>
              <a:t>12/6/2014</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6AA68D3A-A876-4E3C-9785-6D5080B027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bin"/><Relationship Id="rId3" Type="http://schemas.openxmlformats.org/officeDocument/2006/relationships/image" Target="../media/image16.jpeg"/><Relationship Id="rId7" Type="http://schemas.openxmlformats.org/officeDocument/2006/relationships/oleObject" Target="../embeddings/oleObject2.bin"/><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22.emf"/><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19.wmf"/><Relationship Id="rId4" Type="http://schemas.openxmlformats.org/officeDocument/2006/relationships/image" Target="../media/image15.jpeg"/><Relationship Id="rId9" Type="http://schemas.openxmlformats.org/officeDocument/2006/relationships/oleObject" Target="../embeddings/oleObject3.bin"/><Relationship Id="rId1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png"/><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1"/>
            <a:ext cx="8229600" cy="4800600"/>
          </a:xfrm>
        </p:spPr>
        <p:txBody>
          <a:bodyPr>
            <a:normAutofit fontScale="77500" lnSpcReduction="20000"/>
          </a:bodyPr>
          <a:lstStyle/>
          <a:p>
            <a:pPr marL="0" indent="0">
              <a:buNone/>
            </a:pPr>
            <a:r>
              <a:rPr lang="en-US" sz="3600" b="1" dirty="0" smtClean="0">
                <a:solidFill>
                  <a:schemeClr val="accent6">
                    <a:lumMod val="75000"/>
                  </a:schemeClr>
                </a:solidFill>
              </a:rPr>
              <a:t> </a:t>
            </a:r>
            <a:endParaRPr lang="en-IN" sz="3600" b="1" dirty="0" smtClean="0">
              <a:solidFill>
                <a:srgbClr val="0070C0"/>
              </a:solidFill>
            </a:endParaRPr>
          </a:p>
          <a:p>
            <a:pPr marL="0" indent="0">
              <a:buNone/>
            </a:pPr>
            <a:r>
              <a:rPr lang="en-IN" sz="3600" b="1" dirty="0" smtClean="0">
                <a:solidFill>
                  <a:srgbClr val="00B050"/>
                </a:solidFill>
              </a:rPr>
              <a:t>   </a:t>
            </a:r>
          </a:p>
          <a:p>
            <a:pPr marL="0" indent="0">
              <a:buNone/>
            </a:pPr>
            <a:endParaRPr lang="en-IN" sz="3600" b="1" dirty="0" smtClean="0">
              <a:solidFill>
                <a:schemeClr val="accent2">
                  <a:lumMod val="50000"/>
                </a:schemeClr>
              </a:solidFill>
            </a:endParaRPr>
          </a:p>
          <a:p>
            <a:pPr marL="0" indent="0">
              <a:buNone/>
            </a:pPr>
            <a:r>
              <a:rPr lang="en-IN" sz="3600" b="1" dirty="0" smtClean="0">
                <a:solidFill>
                  <a:schemeClr val="accent2">
                    <a:lumMod val="50000"/>
                  </a:schemeClr>
                </a:solidFill>
              </a:rPr>
              <a:t>Guided By – </a:t>
            </a:r>
            <a:r>
              <a:rPr lang="en-IN" sz="3600" b="1" dirty="0" smtClean="0">
                <a:solidFill>
                  <a:schemeClr val="tx1">
                    <a:lumMod val="95000"/>
                    <a:lumOff val="5000"/>
                  </a:schemeClr>
                </a:solidFill>
              </a:rPr>
              <a:t>Dr. </a:t>
            </a:r>
            <a:r>
              <a:rPr lang="en-IN" sz="3600" b="1" dirty="0" err="1" smtClean="0">
                <a:solidFill>
                  <a:schemeClr val="tx1">
                    <a:lumMod val="95000"/>
                    <a:lumOff val="5000"/>
                  </a:schemeClr>
                </a:solidFill>
              </a:rPr>
              <a:t>Pavan</a:t>
            </a:r>
            <a:r>
              <a:rPr lang="en-IN" sz="3600" b="1" dirty="0" smtClean="0">
                <a:solidFill>
                  <a:schemeClr val="tx1">
                    <a:lumMod val="95000"/>
                    <a:lumOff val="5000"/>
                  </a:schemeClr>
                </a:solidFill>
              </a:rPr>
              <a:t> </a:t>
            </a:r>
            <a:r>
              <a:rPr lang="en-IN" sz="3600" b="1" dirty="0" err="1" smtClean="0">
                <a:solidFill>
                  <a:schemeClr val="tx1">
                    <a:lumMod val="95000"/>
                    <a:lumOff val="5000"/>
                  </a:schemeClr>
                </a:solidFill>
              </a:rPr>
              <a:t>Chakraborty</a:t>
            </a:r>
            <a:r>
              <a:rPr lang="en-IN" sz="3600" b="1" dirty="0" smtClean="0">
                <a:solidFill>
                  <a:schemeClr val="tx1">
                    <a:lumMod val="95000"/>
                    <a:lumOff val="5000"/>
                  </a:schemeClr>
                </a:solidFill>
              </a:rPr>
              <a:t> </a:t>
            </a:r>
            <a:endParaRPr lang="en-US" sz="3600" b="1" dirty="0" smtClean="0">
              <a:solidFill>
                <a:schemeClr val="tx1">
                  <a:lumMod val="95000"/>
                  <a:lumOff val="5000"/>
                </a:schemeClr>
              </a:solidFill>
            </a:endParaRPr>
          </a:p>
          <a:p>
            <a:pPr marL="0" indent="0">
              <a:buNone/>
            </a:pPr>
            <a:r>
              <a:rPr lang="en-US" sz="2800" b="1" dirty="0" smtClean="0">
                <a:solidFill>
                  <a:schemeClr val="accent3"/>
                </a:solidFill>
              </a:rPr>
              <a:t>    </a:t>
            </a:r>
            <a:endParaRPr 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sz="2800" b="1" dirty="0" smtClean="0">
              <a:solidFill>
                <a:schemeClr val="accent3"/>
              </a:solidFill>
            </a:endParaRPr>
          </a:p>
          <a:p>
            <a:pPr marL="0" indent="0">
              <a:buNone/>
            </a:pPr>
            <a:r>
              <a:rPr lang="en-US" sz="2800" b="1" dirty="0">
                <a:solidFill>
                  <a:schemeClr val="accent6">
                    <a:lumMod val="50000"/>
                  </a:schemeClr>
                </a:solidFill>
              </a:rPr>
              <a:t> </a:t>
            </a:r>
            <a:r>
              <a:rPr lang="en-US" sz="2800" b="1" dirty="0" smtClean="0">
                <a:solidFill>
                  <a:schemeClr val="accent6">
                    <a:lumMod val="50000"/>
                  </a:schemeClr>
                </a:solidFill>
              </a:rPr>
              <a:t>                                              </a:t>
            </a:r>
            <a:r>
              <a:rPr lang="en-US" sz="2800" b="1" dirty="0" smtClean="0">
                <a:solidFill>
                  <a:schemeClr val="tx1"/>
                </a:solidFill>
              </a:rPr>
              <a:t>Made By- </a:t>
            </a:r>
          </a:p>
          <a:p>
            <a:pPr marL="0" indent="0">
              <a:buNone/>
            </a:pPr>
            <a:r>
              <a:rPr lang="en-US" sz="2800" b="1" dirty="0">
                <a:solidFill>
                  <a:schemeClr val="accent3"/>
                </a:solidFill>
              </a:rPr>
              <a:t> </a:t>
            </a:r>
            <a:r>
              <a:rPr lang="en-US" sz="2800" b="1" dirty="0" smtClean="0">
                <a:solidFill>
                  <a:schemeClr val="accent3"/>
                </a:solidFill>
              </a:rPr>
              <a:t>                                              </a:t>
            </a:r>
            <a:r>
              <a:rPr lang="en-US" sz="2800" b="1" dirty="0" err="1" smtClean="0">
                <a:solidFill>
                  <a:schemeClr val="accent1"/>
                </a:solidFill>
              </a:rPr>
              <a:t>Piyush</a:t>
            </a:r>
            <a:r>
              <a:rPr lang="en-US" sz="2800" b="1" dirty="0" smtClean="0">
                <a:solidFill>
                  <a:schemeClr val="accent1"/>
                </a:solidFill>
              </a:rPr>
              <a:t> Tiwari (RIT2012003)</a:t>
            </a:r>
          </a:p>
          <a:p>
            <a:pPr marL="0" indent="0">
              <a:buNone/>
            </a:pPr>
            <a:r>
              <a:rPr lang="en-US" sz="2800" dirty="0" smtClean="0">
                <a:solidFill>
                  <a:schemeClr val="accent1"/>
                </a:solidFill>
              </a:rPr>
              <a:t>                                               </a:t>
            </a:r>
            <a:r>
              <a:rPr lang="en-US" sz="2800" b="1" dirty="0" smtClean="0">
                <a:solidFill>
                  <a:schemeClr val="accent1"/>
                </a:solidFill>
              </a:rPr>
              <a:t>Angel Tiwari (RIT2012038)</a:t>
            </a:r>
          </a:p>
          <a:p>
            <a:pPr marL="0" indent="0">
              <a:buNone/>
            </a:pPr>
            <a:r>
              <a:rPr lang="en-US" sz="2800" b="1" dirty="0" smtClean="0">
                <a:solidFill>
                  <a:schemeClr val="accent1"/>
                </a:solidFill>
              </a:rPr>
              <a:t>                                               </a:t>
            </a:r>
            <a:r>
              <a:rPr lang="en-US" sz="2800" b="1" dirty="0" err="1" smtClean="0">
                <a:solidFill>
                  <a:schemeClr val="accent1"/>
                </a:solidFill>
              </a:rPr>
              <a:t>Baidyanath</a:t>
            </a:r>
            <a:r>
              <a:rPr lang="en-US" sz="2800" b="1" dirty="0" smtClean="0">
                <a:solidFill>
                  <a:schemeClr val="accent1"/>
                </a:solidFill>
              </a:rPr>
              <a:t> Prasad (RIT2012010)</a:t>
            </a:r>
          </a:p>
          <a:p>
            <a:pPr marL="0" indent="0">
              <a:buNone/>
            </a:pPr>
            <a:r>
              <a:rPr lang="en-US" sz="2800" b="1" dirty="0" smtClean="0">
                <a:solidFill>
                  <a:schemeClr val="accent1"/>
                </a:solidFill>
              </a:rPr>
              <a:t>                         </a:t>
            </a:r>
            <a:r>
              <a:rPr lang="en-US" sz="2800" b="1" dirty="0">
                <a:solidFill>
                  <a:schemeClr val="accent1"/>
                </a:solidFill>
              </a:rPr>
              <a:t> </a:t>
            </a:r>
            <a:r>
              <a:rPr lang="en-US" sz="2800" b="1" dirty="0" smtClean="0">
                <a:solidFill>
                  <a:schemeClr val="accent1"/>
                </a:solidFill>
              </a:rPr>
              <a:t>                     </a:t>
            </a:r>
            <a:r>
              <a:rPr lang="en-US" sz="2800" b="1" dirty="0" err="1" smtClean="0">
                <a:solidFill>
                  <a:schemeClr val="accent1"/>
                </a:solidFill>
              </a:rPr>
              <a:t>Anusha</a:t>
            </a:r>
            <a:r>
              <a:rPr lang="en-US" sz="2800" b="1" dirty="0" smtClean="0">
                <a:solidFill>
                  <a:schemeClr val="accent1"/>
                </a:solidFill>
              </a:rPr>
              <a:t> Chimmali (RIT2012081)</a:t>
            </a:r>
          </a:p>
          <a:p>
            <a:pPr marL="0" indent="0">
              <a:buNone/>
            </a:pPr>
            <a:r>
              <a:rPr lang="en-US" sz="2800" b="1" dirty="0">
                <a:solidFill>
                  <a:schemeClr val="accent1"/>
                </a:solidFill>
              </a:rPr>
              <a:t> </a:t>
            </a:r>
            <a:r>
              <a:rPr lang="en-US" sz="2800" b="1" dirty="0" smtClean="0">
                <a:solidFill>
                  <a:schemeClr val="accent1"/>
                </a:solidFill>
              </a:rPr>
              <a:t>                        </a:t>
            </a:r>
            <a:r>
              <a:rPr lang="en-US" sz="2800" b="1" dirty="0">
                <a:solidFill>
                  <a:schemeClr val="accent1"/>
                </a:solidFill>
              </a:rPr>
              <a:t> </a:t>
            </a:r>
            <a:r>
              <a:rPr lang="en-US" sz="2800" b="1" dirty="0" smtClean="0">
                <a:solidFill>
                  <a:schemeClr val="accent1"/>
                </a:solidFill>
              </a:rPr>
              <a:t>                     Ashish Lakra (RIT2012080)</a:t>
            </a:r>
            <a:endParaRPr lang="en-US" sz="2800" b="1" dirty="0">
              <a:solidFill>
                <a:schemeClr val="accent1"/>
              </a:solidFill>
            </a:endParaRPr>
          </a:p>
        </p:txBody>
      </p:sp>
      <p:sp>
        <p:nvSpPr>
          <p:cNvPr id="8" name="Rectangle 7"/>
          <p:cNvSpPr/>
          <p:nvPr/>
        </p:nvSpPr>
        <p:spPr>
          <a:xfrm>
            <a:off x="46390" y="609600"/>
            <a:ext cx="8615821" cy="156966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 REAL TIME Estimation OF </a:t>
            </a:r>
          </a:p>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TRAFFIC SPEED</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581400"/>
            <a:ext cx="2286000" cy="2438400"/>
          </a:xfrm>
          <a:prstGeom prst="rect">
            <a:avLst/>
          </a:prstGeom>
        </p:spPr>
      </p:pic>
    </p:spTree>
    <p:extLst>
      <p:ext uri="{BB962C8B-B14F-4D97-AF65-F5344CB8AC3E}">
        <p14:creationId xmlns:p14="http://schemas.microsoft.com/office/powerpoint/2010/main" val="42718209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664" y="1524000"/>
            <a:ext cx="7010400" cy="2308324"/>
          </a:xfrm>
          <a:prstGeom prst="rect">
            <a:avLst/>
          </a:prstGeom>
        </p:spPr>
        <p:txBody>
          <a:bodyPr wrap="square">
            <a:spAutoFit/>
          </a:bodyPr>
          <a:lstStyle/>
          <a:p>
            <a:r>
              <a:rPr lang="en-US" sz="2400" dirty="0">
                <a:solidFill>
                  <a:schemeClr val="tx2">
                    <a:lumMod val="75000"/>
                    <a:lumOff val="25000"/>
                  </a:schemeClr>
                </a:solidFill>
                <a:latin typeface="Arial Narrow" pitchFamily="34" charset="0"/>
              </a:rPr>
              <a:t>It uses a method to model each background pixel by a mixture of K Gaussian distributions (K = 3 to 5). The weights of the mixture represent the time Proportions that those </a:t>
            </a:r>
            <a:r>
              <a:rPr lang="en-US" sz="2400" dirty="0" err="1">
                <a:solidFill>
                  <a:schemeClr val="tx2">
                    <a:lumMod val="75000"/>
                    <a:lumOff val="25000"/>
                  </a:schemeClr>
                </a:solidFill>
                <a:latin typeface="Arial Narrow" pitchFamily="34" charset="0"/>
              </a:rPr>
              <a:t>colours</a:t>
            </a:r>
            <a:r>
              <a:rPr lang="en-US" sz="2400" dirty="0">
                <a:solidFill>
                  <a:schemeClr val="tx2">
                    <a:lumMod val="75000"/>
                    <a:lumOff val="25000"/>
                  </a:schemeClr>
                </a:solidFill>
                <a:latin typeface="Arial Narrow" pitchFamily="34" charset="0"/>
              </a:rPr>
              <a:t> stay in the scene. The probable background </a:t>
            </a:r>
            <a:r>
              <a:rPr lang="en-US" sz="2400" dirty="0" err="1">
                <a:solidFill>
                  <a:schemeClr val="tx2">
                    <a:lumMod val="75000"/>
                    <a:lumOff val="25000"/>
                  </a:schemeClr>
                </a:solidFill>
                <a:latin typeface="Arial Narrow" pitchFamily="34" charset="0"/>
              </a:rPr>
              <a:t>colours</a:t>
            </a:r>
            <a:r>
              <a:rPr lang="en-US" sz="2400" dirty="0">
                <a:solidFill>
                  <a:schemeClr val="tx2">
                    <a:lumMod val="75000"/>
                    <a:lumOff val="25000"/>
                  </a:schemeClr>
                </a:solidFill>
                <a:latin typeface="Arial Narrow" pitchFamily="34" charset="0"/>
              </a:rPr>
              <a:t> are the ones which stay longer and more static.</a:t>
            </a:r>
            <a:endParaRPr lang="en-US" sz="2400" dirty="0">
              <a:solidFill>
                <a:schemeClr val="tx2">
                  <a:lumMod val="75000"/>
                  <a:lumOff val="25000"/>
                </a:schemeClr>
              </a:solidFill>
              <a:latin typeface="Arial Narrow" pitchFamily="34" charset="0"/>
              <a:cs typeface="Aharoni" panose="02010803020104030203" pitchFamily="2" charset="-79"/>
            </a:endParaRPr>
          </a:p>
          <a:p>
            <a:endParaRPr lang="en-US" sz="2400" dirty="0">
              <a:solidFill>
                <a:schemeClr val="tx2">
                  <a:lumMod val="75000"/>
                  <a:lumOff val="25000"/>
                </a:schemeClr>
              </a:solidFill>
              <a:latin typeface="Arial Narrow" pitchFamily="34" charset="0"/>
            </a:endParaRPr>
          </a:p>
        </p:txBody>
      </p:sp>
      <p:sp>
        <p:nvSpPr>
          <p:cNvPr id="3" name="TextBox 2"/>
          <p:cNvSpPr txBox="1"/>
          <p:nvPr/>
        </p:nvSpPr>
        <p:spPr>
          <a:xfrm>
            <a:off x="776789" y="457204"/>
            <a:ext cx="7531549" cy="1384995"/>
          </a:xfrm>
          <a:prstGeom prst="rect">
            <a:avLst/>
          </a:prstGeom>
          <a:noFill/>
        </p:spPr>
        <p:txBody>
          <a:bodyPr wrap="none" rtlCol="0">
            <a:spAutoFit/>
          </a:bodyPr>
          <a:lstStyle/>
          <a:p>
            <a:r>
              <a:rPr lang="en-US" sz="2800" dirty="0">
                <a:solidFill>
                  <a:schemeClr val="tx1">
                    <a:lumMod val="95000"/>
                    <a:lumOff val="5000"/>
                  </a:schemeClr>
                </a:solidFill>
                <a:latin typeface="Arial Rounded MT Bold" pitchFamily="34" charset="0"/>
              </a:rPr>
              <a:t> ALGORITHM USED :-</a:t>
            </a:r>
            <a:br>
              <a:rPr lang="en-US" sz="2800" dirty="0">
                <a:solidFill>
                  <a:schemeClr val="tx1">
                    <a:lumMod val="95000"/>
                    <a:lumOff val="5000"/>
                  </a:schemeClr>
                </a:solidFill>
                <a:latin typeface="Arial Rounded MT Bold" pitchFamily="34" charset="0"/>
              </a:rPr>
            </a:br>
            <a:r>
              <a:rPr lang="en-US" sz="2800" dirty="0">
                <a:solidFill>
                  <a:schemeClr val="tx1">
                    <a:lumMod val="95000"/>
                    <a:lumOff val="5000"/>
                  </a:schemeClr>
                </a:solidFill>
                <a:latin typeface="Arial Rounded MT Bold" pitchFamily="34" charset="0"/>
              </a:rPr>
              <a:t>             BACKGROUND SUBTRACTER MOG</a:t>
            </a:r>
            <a:br>
              <a:rPr lang="en-US" sz="2800" dirty="0">
                <a:solidFill>
                  <a:schemeClr val="tx1">
                    <a:lumMod val="95000"/>
                    <a:lumOff val="5000"/>
                  </a:schemeClr>
                </a:solidFill>
                <a:latin typeface="Arial Rounded MT Bold" pitchFamily="34" charset="0"/>
              </a:rPr>
            </a:br>
            <a:endParaRPr lang="en-IN" sz="2800" dirty="0">
              <a:solidFill>
                <a:schemeClr val="tx1">
                  <a:lumMod val="95000"/>
                  <a:lumOff val="5000"/>
                </a:schemeClr>
              </a:solidFill>
              <a:latin typeface="Arial Rounded MT Bold" pitchFamily="34" charset="0"/>
            </a:endParaRPr>
          </a:p>
        </p:txBody>
      </p:sp>
      <p:pic>
        <p:nvPicPr>
          <p:cNvPr id="4" name="Picture 3"/>
          <p:cNvPicPr>
            <a:picLocks noChangeAspect="1"/>
          </p:cNvPicPr>
          <p:nvPr/>
        </p:nvPicPr>
        <p:blipFill>
          <a:blip r:embed="rId2"/>
          <a:stretch>
            <a:fillRect/>
          </a:stretch>
        </p:blipFill>
        <p:spPr>
          <a:xfrm>
            <a:off x="540794" y="3505201"/>
            <a:ext cx="8222207" cy="3048000"/>
          </a:xfrm>
          <a:prstGeom prst="rect">
            <a:avLst/>
          </a:prstGeom>
        </p:spPr>
      </p:pic>
    </p:spTree>
    <p:extLst>
      <p:ext uri="{BB962C8B-B14F-4D97-AF65-F5344CB8AC3E}">
        <p14:creationId xmlns:p14="http://schemas.microsoft.com/office/powerpoint/2010/main" val="2614709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49041"/>
            <a:ext cx="7620000" cy="3785652"/>
          </a:xfrm>
          <a:prstGeom prst="rect">
            <a:avLst/>
          </a:prstGeom>
        </p:spPr>
        <p:txBody>
          <a:bodyPr wrap="square">
            <a:spAutoFit/>
          </a:bodyPr>
          <a:lstStyle/>
          <a:p>
            <a:endParaRPr lang="en-US" sz="2400" b="1" dirty="0">
              <a:latin typeface="Arial Narrow" pitchFamily="34" charset="0"/>
            </a:endParaRPr>
          </a:p>
          <a:p>
            <a:r>
              <a:rPr lang="en-US" sz="2400" b="1" dirty="0">
                <a:solidFill>
                  <a:schemeClr val="tx2">
                    <a:lumMod val="75000"/>
                    <a:lumOff val="25000"/>
                  </a:schemeClr>
                </a:solidFill>
                <a:latin typeface="Arial Narrow" pitchFamily="34" charset="0"/>
              </a:rPr>
              <a:t>Goal</a:t>
            </a:r>
            <a:r>
              <a:rPr lang="en-US" sz="2400" dirty="0">
                <a:solidFill>
                  <a:schemeClr val="tx2">
                    <a:lumMod val="75000"/>
                    <a:lumOff val="25000"/>
                  </a:schemeClr>
                </a:solidFill>
                <a:latin typeface="Arial Narrow" pitchFamily="34" charset="0"/>
              </a:rPr>
              <a:t>  :  Find for each pixel a velocity vector (u , v)</a:t>
            </a:r>
          </a:p>
          <a:p>
            <a:r>
              <a:rPr lang="en-US" sz="2400" dirty="0" smtClean="0">
                <a:solidFill>
                  <a:schemeClr val="tx2">
                    <a:lumMod val="75000"/>
                    <a:lumOff val="25000"/>
                  </a:schemeClr>
                </a:solidFill>
                <a:latin typeface="Arial Narrow" pitchFamily="34" charset="0"/>
              </a:rPr>
              <a:t>            • </a:t>
            </a:r>
            <a:r>
              <a:rPr lang="en-US" sz="2400" dirty="0">
                <a:solidFill>
                  <a:schemeClr val="tx2">
                    <a:lumMod val="75000"/>
                    <a:lumOff val="25000"/>
                  </a:schemeClr>
                </a:solidFill>
                <a:latin typeface="Arial Narrow" pitchFamily="34" charset="0"/>
              </a:rPr>
              <a:t>How quickly is the pixel moving across the image</a:t>
            </a:r>
          </a:p>
          <a:p>
            <a:r>
              <a:rPr lang="en-US" sz="2400" dirty="0" smtClean="0">
                <a:solidFill>
                  <a:schemeClr val="tx2">
                    <a:lumMod val="75000"/>
                    <a:lumOff val="25000"/>
                  </a:schemeClr>
                </a:solidFill>
                <a:latin typeface="Arial Narrow" pitchFamily="34" charset="0"/>
              </a:rPr>
              <a:t>             • </a:t>
            </a:r>
            <a:r>
              <a:rPr lang="en-US" sz="2400" dirty="0">
                <a:solidFill>
                  <a:schemeClr val="tx2">
                    <a:lumMod val="75000"/>
                    <a:lumOff val="25000"/>
                  </a:schemeClr>
                </a:solidFill>
                <a:latin typeface="Arial Narrow" pitchFamily="34" charset="0"/>
              </a:rPr>
              <a:t>In which direction it is moving</a:t>
            </a:r>
          </a:p>
          <a:p>
            <a:endParaRPr lang="en-US" sz="2400" dirty="0">
              <a:latin typeface="Arial Narrow" pitchFamily="34" charset="0"/>
            </a:endParaRPr>
          </a:p>
          <a:p>
            <a:endParaRPr lang="en-US" sz="2400" dirty="0">
              <a:latin typeface="Arial Narrow" pitchFamily="34" charset="0"/>
            </a:endParaRPr>
          </a:p>
          <a:p>
            <a:endParaRPr lang="en-US" sz="2400" dirty="0">
              <a:latin typeface="Arial Narrow" pitchFamily="34" charset="0"/>
            </a:endParaRPr>
          </a:p>
          <a:p>
            <a:endParaRPr lang="en-US" sz="2400" dirty="0">
              <a:latin typeface="Arial Narrow" pitchFamily="34" charset="0"/>
            </a:endParaRPr>
          </a:p>
          <a:p>
            <a:endParaRPr lang="en-US" sz="2400" dirty="0">
              <a:latin typeface="Arial Narrow" pitchFamily="34" charset="0"/>
            </a:endParaRPr>
          </a:p>
          <a:p>
            <a:endParaRPr lang="en-US" sz="2400" dirty="0">
              <a:latin typeface="Arial Narrow" pitchFamily="34" charset="0"/>
            </a:endParaRPr>
          </a:p>
        </p:txBody>
      </p:sp>
      <p:sp>
        <p:nvSpPr>
          <p:cNvPr id="3" name="Rectangle 2"/>
          <p:cNvSpPr/>
          <p:nvPr/>
        </p:nvSpPr>
        <p:spPr>
          <a:xfrm>
            <a:off x="2743200" y="838204"/>
            <a:ext cx="3419526" cy="646331"/>
          </a:xfrm>
          <a:prstGeom prst="rect">
            <a:avLst/>
          </a:prstGeom>
        </p:spPr>
        <p:txBody>
          <a:bodyPr wrap="none">
            <a:spAutoFit/>
          </a:bodyPr>
          <a:lstStyle/>
          <a:p>
            <a:r>
              <a:rPr lang="en-US" sz="3600" dirty="0">
                <a:latin typeface="Algerian" pitchFamily="82" charset="0"/>
              </a:rPr>
              <a:t>Optical flow </a:t>
            </a:r>
            <a:endParaRPr lang="en-IN" sz="3600" dirty="0">
              <a:latin typeface="Algerian" pitchFamily="82" charset="0"/>
            </a:endParaRPr>
          </a:p>
        </p:txBody>
      </p:sp>
      <p:pic>
        <p:nvPicPr>
          <p:cNvPr id="4"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0712"/>
            <a:ext cx="3429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341867"/>
            <a:ext cx="34290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Line 9"/>
          <p:cNvSpPr>
            <a:spLocks noChangeShapeType="1"/>
          </p:cNvSpPr>
          <p:nvPr/>
        </p:nvSpPr>
        <p:spPr bwMode="auto">
          <a:xfrm flipV="1">
            <a:off x="1828800" y="3810000"/>
            <a:ext cx="3810000" cy="76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 name="Line 9"/>
          <p:cNvSpPr>
            <a:spLocks noChangeShapeType="1"/>
          </p:cNvSpPr>
          <p:nvPr/>
        </p:nvSpPr>
        <p:spPr bwMode="auto">
          <a:xfrm flipV="1">
            <a:off x="2352726" y="4114800"/>
            <a:ext cx="3810000" cy="76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 name="Line 8"/>
          <p:cNvSpPr>
            <a:spLocks noChangeShapeType="1"/>
          </p:cNvSpPr>
          <p:nvPr/>
        </p:nvSpPr>
        <p:spPr bwMode="auto">
          <a:xfrm>
            <a:off x="3690923" y="4546453"/>
            <a:ext cx="2438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 name="Line 8"/>
          <p:cNvSpPr>
            <a:spLocks noChangeShapeType="1"/>
          </p:cNvSpPr>
          <p:nvPr/>
        </p:nvSpPr>
        <p:spPr bwMode="auto">
          <a:xfrm>
            <a:off x="3352800" y="4823069"/>
            <a:ext cx="2438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0360979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3200" dirty="0">
                <a:solidFill>
                  <a:schemeClr val="accent2">
                    <a:lumMod val="75000"/>
                  </a:schemeClr>
                </a:solidFill>
                <a:latin typeface="Arial Rounded MT Bold" pitchFamily="34" charset="0"/>
              </a:rPr>
              <a:t>Estimating Optical Flow</a:t>
            </a:r>
          </a:p>
        </p:txBody>
      </p:sp>
      <p:sp>
        <p:nvSpPr>
          <p:cNvPr id="10243" name="Rectangle 3"/>
          <p:cNvSpPr>
            <a:spLocks noGrp="1" noChangeArrowheads="1"/>
          </p:cNvSpPr>
          <p:nvPr>
            <p:ph idx="1"/>
          </p:nvPr>
        </p:nvSpPr>
        <p:spPr>
          <a:xfrm>
            <a:off x="1657350" y="1981200"/>
            <a:ext cx="5829300" cy="762000"/>
          </a:xfrm>
        </p:spPr>
        <p:txBody>
          <a:bodyPr>
            <a:normAutofit/>
          </a:bodyPr>
          <a:lstStyle/>
          <a:p>
            <a:r>
              <a:rPr lang="en-US"/>
              <a:t>Assume the image intensity      is constant</a:t>
            </a:r>
          </a:p>
        </p:txBody>
      </p:sp>
      <p:pic>
        <p:nvPicPr>
          <p:cNvPr id="10271" name="Picture 31"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3124200"/>
            <a:ext cx="257175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124200"/>
            <a:ext cx="2571750" cy="2438400"/>
          </a:xfrm>
          <a:prstGeom prst="rect">
            <a:avLst/>
          </a:prstGeom>
          <a:noFill/>
          <a:extLst>
            <a:ext uri="{909E8E84-426E-40DD-AFC4-6F175D3DCCD1}">
              <a14:hiddenFill xmlns:a14="http://schemas.microsoft.com/office/drawing/2010/main">
                <a:solidFill>
                  <a:srgbClr val="FFFFFF"/>
                </a:solidFill>
              </a14:hiddenFill>
            </a:ext>
          </a:extLst>
        </p:spPr>
      </p:pic>
      <p:sp>
        <p:nvSpPr>
          <p:cNvPr id="10273" name="Oval 33"/>
          <p:cNvSpPr>
            <a:spLocks noChangeArrowheads="1"/>
          </p:cNvSpPr>
          <p:nvPr/>
        </p:nvSpPr>
        <p:spPr bwMode="auto">
          <a:xfrm>
            <a:off x="3771900" y="4633913"/>
            <a:ext cx="114300" cy="152400"/>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0274" name="Oval 34"/>
          <p:cNvSpPr>
            <a:spLocks noChangeArrowheads="1"/>
          </p:cNvSpPr>
          <p:nvPr/>
        </p:nvSpPr>
        <p:spPr bwMode="auto">
          <a:xfrm>
            <a:off x="5543550" y="5257800"/>
            <a:ext cx="114300" cy="152400"/>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aphicFrame>
        <p:nvGraphicFramePr>
          <p:cNvPr id="10275" name="Object 35"/>
          <p:cNvGraphicFramePr>
            <a:graphicFrameLocks noChangeAspect="1"/>
          </p:cNvGraphicFramePr>
          <p:nvPr/>
        </p:nvGraphicFramePr>
        <p:xfrm>
          <a:off x="3286127" y="5715000"/>
          <a:ext cx="1000125" cy="457200"/>
        </p:xfrm>
        <a:graphic>
          <a:graphicData uri="http://schemas.openxmlformats.org/presentationml/2006/ole">
            <mc:AlternateContent xmlns:mc="http://schemas.openxmlformats.org/markup-compatibility/2006">
              <mc:Choice xmlns:v="urn:schemas-microsoft-com:vml" Requires="v">
                <p:oleObj spid="_x0000_s3110" name="Equation" r:id="rId5" imgW="1333440" imgH="457200" progId="Equation.3">
                  <p:embed/>
                </p:oleObj>
              </mc:Choice>
              <mc:Fallback>
                <p:oleObj name="Equation" r:id="rId5" imgW="13334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7" y="5715000"/>
                        <a:ext cx="1000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6" name="Object 36"/>
          <p:cNvGraphicFramePr>
            <a:graphicFrameLocks noChangeAspect="1"/>
          </p:cNvGraphicFramePr>
          <p:nvPr/>
        </p:nvGraphicFramePr>
        <p:xfrm>
          <a:off x="4914902" y="5715000"/>
          <a:ext cx="2676525" cy="457200"/>
        </p:xfrm>
        <a:graphic>
          <a:graphicData uri="http://schemas.openxmlformats.org/presentationml/2006/ole">
            <mc:AlternateContent xmlns:mc="http://schemas.openxmlformats.org/markup-compatibility/2006">
              <mc:Choice xmlns:v="urn:schemas-microsoft-com:vml" Requires="v">
                <p:oleObj spid="_x0000_s3111" name="Equation" r:id="rId7" imgW="3568680" imgH="457200" progId="Equation.3">
                  <p:embed/>
                </p:oleObj>
              </mc:Choice>
              <mc:Fallback>
                <p:oleObj name="Equation" r:id="rId7" imgW="35686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4902" y="5715000"/>
                        <a:ext cx="2676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7" name="Object 37"/>
          <p:cNvGraphicFramePr>
            <a:graphicFrameLocks noChangeAspect="1"/>
          </p:cNvGraphicFramePr>
          <p:nvPr/>
        </p:nvGraphicFramePr>
        <p:xfrm>
          <a:off x="4457700" y="5867400"/>
          <a:ext cx="190500" cy="152400"/>
        </p:xfrm>
        <a:graphic>
          <a:graphicData uri="http://schemas.openxmlformats.org/presentationml/2006/ole">
            <mc:AlternateContent xmlns:mc="http://schemas.openxmlformats.org/markup-compatibility/2006">
              <mc:Choice xmlns:v="urn:schemas-microsoft-com:vml" Requires="v">
                <p:oleObj spid="_x0000_s3112" name="Equation" r:id="rId9" imgW="253800" imgH="152280" progId="Equation.3">
                  <p:embed/>
                </p:oleObj>
              </mc:Choice>
              <mc:Fallback>
                <p:oleObj name="Equation" r:id="rId9" imgW="253800" imgH="152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7700" y="5867400"/>
                        <a:ext cx="1905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8" name="Object 38"/>
          <p:cNvGraphicFramePr>
            <a:graphicFrameLocks noChangeAspect="1"/>
          </p:cNvGraphicFramePr>
          <p:nvPr>
            <p:extLst>
              <p:ext uri="{D42A27DB-BD31-4B8C-83A1-F6EECF244321}">
                <p14:modId xmlns:p14="http://schemas.microsoft.com/office/powerpoint/2010/main" val="854403897"/>
              </p:ext>
            </p:extLst>
          </p:nvPr>
        </p:nvGraphicFramePr>
        <p:xfrm>
          <a:off x="4970566" y="2032000"/>
          <a:ext cx="171450" cy="330200"/>
        </p:xfrm>
        <a:graphic>
          <a:graphicData uri="http://schemas.openxmlformats.org/presentationml/2006/ole">
            <mc:AlternateContent xmlns:mc="http://schemas.openxmlformats.org/markup-compatibility/2006">
              <mc:Choice xmlns:v="urn:schemas-microsoft-com:vml" Requires="v">
                <p:oleObj spid="_x0000_s3113" name="Equation" r:id="rId11" imgW="228600" imgH="330120" progId="Equation.3">
                  <p:embed/>
                </p:oleObj>
              </mc:Choice>
              <mc:Fallback>
                <p:oleObj name="Equation" r:id="rId11" imgW="22860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0566" y="2032000"/>
                        <a:ext cx="17145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9" name="Text Box 39"/>
          <p:cNvSpPr txBox="1">
            <a:spLocks noChangeArrowheads="1"/>
          </p:cNvSpPr>
          <p:nvPr/>
        </p:nvSpPr>
        <p:spPr bwMode="auto">
          <a:xfrm>
            <a:off x="2618191" y="2632075"/>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prstClr val="black"/>
                </a:solidFill>
              </a:rPr>
              <a:t>Time = </a:t>
            </a:r>
            <a:r>
              <a:rPr lang="en-US" i="1">
                <a:solidFill>
                  <a:prstClr val="black"/>
                </a:solidFill>
              </a:rPr>
              <a:t>t</a:t>
            </a:r>
          </a:p>
        </p:txBody>
      </p:sp>
      <p:sp>
        <p:nvSpPr>
          <p:cNvPr id="10280" name="Text Box 40"/>
          <p:cNvSpPr txBox="1">
            <a:spLocks noChangeArrowheads="1"/>
          </p:cNvSpPr>
          <p:nvPr/>
        </p:nvSpPr>
        <p:spPr bwMode="auto">
          <a:xfrm>
            <a:off x="5424487" y="2638425"/>
            <a:ext cx="12586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prstClr val="black"/>
                </a:solidFill>
              </a:rPr>
              <a:t>Time = </a:t>
            </a:r>
            <a:r>
              <a:rPr lang="en-US" i="1">
                <a:solidFill>
                  <a:prstClr val="black"/>
                </a:solidFill>
              </a:rPr>
              <a:t>t+dt</a:t>
            </a:r>
          </a:p>
        </p:txBody>
      </p:sp>
      <p:graphicFrame>
        <p:nvGraphicFramePr>
          <p:cNvPr id="10283" name="Object 43"/>
          <p:cNvGraphicFramePr>
            <a:graphicFrameLocks noChangeAspect="1"/>
          </p:cNvGraphicFramePr>
          <p:nvPr/>
        </p:nvGraphicFramePr>
        <p:xfrm>
          <a:off x="5510213" y="4648200"/>
          <a:ext cx="1790700" cy="457200"/>
        </p:xfrm>
        <a:graphic>
          <a:graphicData uri="http://schemas.openxmlformats.org/presentationml/2006/ole">
            <mc:AlternateContent xmlns:mc="http://schemas.openxmlformats.org/markup-compatibility/2006">
              <mc:Choice xmlns:v="urn:schemas-microsoft-com:vml" Requires="v">
                <p:oleObj spid="_x0000_s3114" name="Equation" r:id="rId13" imgW="2387520" imgH="457200" progId="Equation.3">
                  <p:embed/>
                </p:oleObj>
              </mc:Choice>
              <mc:Fallback>
                <p:oleObj name="Equation" r:id="rId13" imgW="238752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0213" y="4648200"/>
                        <a:ext cx="17907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4" name="Object 44"/>
          <p:cNvGraphicFramePr>
            <a:graphicFrameLocks noChangeAspect="1"/>
          </p:cNvGraphicFramePr>
          <p:nvPr/>
        </p:nvGraphicFramePr>
        <p:xfrm>
          <a:off x="3529012" y="4038600"/>
          <a:ext cx="647700" cy="457200"/>
        </p:xfrm>
        <a:graphic>
          <a:graphicData uri="http://schemas.openxmlformats.org/presentationml/2006/ole">
            <mc:AlternateContent xmlns:mc="http://schemas.openxmlformats.org/markup-compatibility/2006">
              <mc:Choice xmlns:v="urn:schemas-microsoft-com:vml" Requires="v">
                <p:oleObj spid="_x0000_s3115" name="Equation" r:id="rId15" imgW="863280" imgH="457200" progId="Equation.3">
                  <p:embed/>
                </p:oleObj>
              </mc:Choice>
              <mc:Fallback>
                <p:oleObj name="Equation" r:id="rId15" imgW="86328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9012" y="4038600"/>
                        <a:ext cx="6477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8012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27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02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74"/>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0276"/>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10277"/>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10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3" grpId="0" animBg="1"/>
      <p:bldP spid="102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sz="3200" dirty="0">
                <a:solidFill>
                  <a:schemeClr val="accent2">
                    <a:lumMod val="75000"/>
                  </a:schemeClr>
                </a:solidFill>
                <a:latin typeface="Arial Rounded MT Bold" pitchFamily="34" charset="0"/>
              </a:rPr>
              <a:t>Brightness Constancy Equation</a:t>
            </a:r>
          </a:p>
        </p:txBody>
      </p:sp>
      <p:graphicFrame>
        <p:nvGraphicFramePr>
          <p:cNvPr id="78869" name="Object 21"/>
          <p:cNvGraphicFramePr>
            <a:graphicFrameLocks noChangeAspect="1"/>
          </p:cNvGraphicFramePr>
          <p:nvPr>
            <p:extLst>
              <p:ext uri="{D42A27DB-BD31-4B8C-83A1-F6EECF244321}">
                <p14:modId xmlns:p14="http://schemas.microsoft.com/office/powerpoint/2010/main" val="804854747"/>
              </p:ext>
            </p:extLst>
          </p:nvPr>
        </p:nvGraphicFramePr>
        <p:xfrm>
          <a:off x="1600200" y="1524000"/>
          <a:ext cx="3886200" cy="762000"/>
        </p:xfrm>
        <a:graphic>
          <a:graphicData uri="http://schemas.openxmlformats.org/presentationml/2006/ole">
            <mc:AlternateContent xmlns:mc="http://schemas.openxmlformats.org/markup-compatibility/2006">
              <mc:Choice xmlns:v="urn:schemas-microsoft-com:vml" Requires="v">
                <p:oleObj spid="_x0000_s4107" name="Equation" r:id="rId3" imgW="914400" imgH="241200" progId="Equation.3">
                  <p:embed/>
                </p:oleObj>
              </mc:Choice>
              <mc:Fallback>
                <p:oleObj name="Equation" r:id="rId3" imgW="914400" imgH="241200" progId="Equation.3">
                  <p:embed/>
                  <p:pic>
                    <p:nvPicPr>
                      <p:cNvPr id="0" name=""/>
                      <p:cNvPicPr>
                        <a:picLocks noChangeAspect="1" noChangeArrowheads="1"/>
                      </p:cNvPicPr>
                      <p:nvPr/>
                    </p:nvPicPr>
                    <p:blipFill>
                      <a:blip r:embed="rId4"/>
                      <a:srcRect/>
                      <a:stretch>
                        <a:fillRect/>
                      </a:stretch>
                    </p:blipFill>
                    <p:spPr bwMode="auto">
                      <a:xfrm>
                        <a:off x="1600200" y="1524000"/>
                        <a:ext cx="3886200" cy="762000"/>
                      </a:xfrm>
                      <a:prstGeom prst="rect">
                        <a:avLst/>
                      </a:prstGeom>
                      <a:solidFill>
                        <a:srgbClr val="FFFF00"/>
                      </a:solidFill>
                      <a:ln w="28575">
                        <a:solidFill>
                          <a:srgbClr val="FF0000"/>
                        </a:solidFill>
                        <a:miter lim="800000"/>
                        <a:headEnd/>
                        <a:tailEnd/>
                      </a:ln>
                      <a:effectLst/>
                      <a:extLst/>
                    </p:spPr>
                  </p:pic>
                </p:oleObj>
              </mc:Fallback>
            </mc:AlternateContent>
          </a:graphicData>
        </a:graphic>
      </p:graphicFrame>
      <p:sp>
        <p:nvSpPr>
          <p:cNvPr id="78870" name="Text Box 22"/>
          <p:cNvSpPr txBox="1">
            <a:spLocks noChangeArrowheads="1"/>
          </p:cNvSpPr>
          <p:nvPr/>
        </p:nvSpPr>
        <p:spPr bwMode="auto">
          <a:xfrm>
            <a:off x="1066800" y="2667000"/>
            <a:ext cx="6400800" cy="523220"/>
          </a:xfrm>
          <a:prstGeom prst="rect">
            <a:avLst/>
          </a:prstGeom>
          <a:solidFill>
            <a:srgbClr val="FFFF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u="sng" dirty="0">
                <a:solidFill>
                  <a:prstClr val="black"/>
                </a:solidFill>
              </a:rPr>
              <a:t>Problem I</a:t>
            </a:r>
            <a:r>
              <a:rPr lang="en-US" sz="2800" dirty="0">
                <a:solidFill>
                  <a:prstClr val="black"/>
                </a:solidFill>
              </a:rPr>
              <a:t>:  One equation, two unknowns</a:t>
            </a:r>
          </a:p>
        </p:txBody>
      </p:sp>
      <p:sp>
        <p:nvSpPr>
          <p:cNvPr id="3" name="Rectangle 2"/>
          <p:cNvSpPr/>
          <p:nvPr/>
        </p:nvSpPr>
        <p:spPr>
          <a:xfrm>
            <a:off x="304800" y="3789124"/>
            <a:ext cx="7162800" cy="646331"/>
          </a:xfrm>
          <a:prstGeom prst="rect">
            <a:avLst/>
          </a:prstGeom>
        </p:spPr>
        <p:txBody>
          <a:bodyPr wrap="square">
            <a:spAutoFit/>
          </a:bodyPr>
          <a:lstStyle/>
          <a:p>
            <a:r>
              <a:rPr lang="en-US" dirty="0"/>
              <a:t>Problem II: </a:t>
            </a:r>
            <a:br>
              <a:rPr lang="en-US" dirty="0"/>
            </a:br>
            <a:r>
              <a:rPr lang="en-US" dirty="0"/>
              <a:t>“</a:t>
            </a:r>
            <a:r>
              <a:rPr lang="en-US" dirty="0">
                <a:solidFill>
                  <a:srgbClr val="FF0000"/>
                </a:solidFill>
              </a:rPr>
              <a:t>The Aperture Problem</a:t>
            </a:r>
            <a:r>
              <a:rPr lang="en-US" dirty="0"/>
              <a:t>”</a:t>
            </a:r>
            <a:endParaRPr lang="en-IN" dirty="0"/>
          </a:p>
        </p:txBody>
      </p:sp>
      <p:sp>
        <p:nvSpPr>
          <p:cNvPr id="4" name="Rectangle 3"/>
          <p:cNvSpPr/>
          <p:nvPr/>
        </p:nvSpPr>
        <p:spPr>
          <a:xfrm>
            <a:off x="420666" y="4437543"/>
            <a:ext cx="6781800" cy="590931"/>
          </a:xfrm>
          <a:prstGeom prst="rect">
            <a:avLst/>
          </a:prstGeom>
        </p:spPr>
        <p:txBody>
          <a:bodyPr wrap="square">
            <a:spAutoFit/>
          </a:bodyPr>
          <a:lstStyle/>
          <a:p>
            <a:pPr>
              <a:lnSpc>
                <a:spcPct val="90000"/>
              </a:lnSpc>
            </a:pPr>
            <a:r>
              <a:rPr lang="en-US" dirty="0">
                <a:solidFill>
                  <a:schemeClr val="accent2">
                    <a:lumMod val="50000"/>
                  </a:schemeClr>
                </a:solidFill>
                <a:latin typeface="Arial Rounded MT Bold" pitchFamily="34" charset="0"/>
              </a:rPr>
              <a:t>For points on a line of fixed intensity we can only recover the normal flow</a:t>
            </a: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815105"/>
            <a:ext cx="4800600" cy="200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092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52600" y="772180"/>
            <a:ext cx="5105400" cy="523220"/>
          </a:xfrm>
          <a:prstGeom prst="rect">
            <a:avLst/>
          </a:prstGeom>
          <a:noFill/>
        </p:spPr>
        <p:txBody>
          <a:bodyPr wrap="square" rtlCol="0">
            <a:spAutoFit/>
          </a:bodyPr>
          <a:lstStyle/>
          <a:p>
            <a:r>
              <a:rPr lang="en-IN" sz="2800" dirty="0" smtClean="0">
                <a:solidFill>
                  <a:schemeClr val="tx2">
                    <a:lumMod val="75000"/>
                    <a:lumOff val="25000"/>
                  </a:schemeClr>
                </a:solidFill>
                <a:latin typeface="Arial Rounded MT Bold" pitchFamily="34" charset="0"/>
              </a:rPr>
              <a:t>Continued..</a:t>
            </a:r>
            <a:endParaRPr lang="en-IN" sz="2800" dirty="0">
              <a:solidFill>
                <a:schemeClr val="tx2">
                  <a:lumMod val="75000"/>
                  <a:lumOff val="25000"/>
                </a:schemeClr>
              </a:solidFill>
              <a:latin typeface="Arial Rounded MT Bold" pitchFamily="34" charset="0"/>
            </a:endParaRPr>
          </a:p>
        </p:txBody>
      </p:sp>
    </p:spTree>
    <p:extLst>
      <p:ext uri="{BB962C8B-B14F-4D97-AF65-F5344CB8AC3E}">
        <p14:creationId xmlns:p14="http://schemas.microsoft.com/office/powerpoint/2010/main" val="4144907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Algerian" pitchFamily="82" charset="0"/>
              </a:rPr>
              <a:t>Other </a:t>
            </a:r>
            <a:r>
              <a:rPr lang="en-IN" sz="4400" dirty="0" err="1" smtClean="0">
                <a:latin typeface="Algerian" pitchFamily="82" charset="0"/>
              </a:rPr>
              <a:t>Algos</a:t>
            </a:r>
            <a:r>
              <a:rPr lang="en-IN" sz="4400" dirty="0" smtClean="0">
                <a:latin typeface="Algerian" pitchFamily="82" charset="0"/>
              </a:rPr>
              <a:t>..</a:t>
            </a:r>
            <a:endParaRPr lang="en-IN" sz="4400" dirty="0">
              <a:latin typeface="Algerian" pitchFamily="82" charset="0"/>
            </a:endParaRPr>
          </a:p>
        </p:txBody>
      </p:sp>
      <p:sp>
        <p:nvSpPr>
          <p:cNvPr id="3" name="Content Placeholder 2"/>
          <p:cNvSpPr>
            <a:spLocks noGrp="1"/>
          </p:cNvSpPr>
          <p:nvPr>
            <p:ph idx="1"/>
          </p:nvPr>
        </p:nvSpPr>
        <p:spPr/>
        <p:txBody>
          <a:bodyPr>
            <a:normAutofit/>
          </a:bodyPr>
          <a:lstStyle/>
          <a:p>
            <a:r>
              <a:rPr lang="en-US" b="1" dirty="0">
                <a:solidFill>
                  <a:schemeClr val="tx2">
                    <a:lumMod val="75000"/>
                    <a:lumOff val="25000"/>
                  </a:schemeClr>
                </a:solidFill>
              </a:rPr>
              <a:t>We Can use other method instead of optical flow for detecting the multiple moving object.</a:t>
            </a:r>
          </a:p>
          <a:p>
            <a:r>
              <a:rPr lang="en-US" b="1" dirty="0">
                <a:solidFill>
                  <a:schemeClr val="tx2">
                    <a:lumMod val="75000"/>
                    <a:lumOff val="25000"/>
                  </a:schemeClr>
                </a:solidFill>
              </a:rPr>
              <a:t>And these other may be –</a:t>
            </a:r>
          </a:p>
          <a:p>
            <a:pPr marL="0" indent="0">
              <a:buNone/>
            </a:pPr>
            <a:r>
              <a:rPr lang="en-US" b="1" dirty="0">
                <a:solidFill>
                  <a:schemeClr val="tx2">
                    <a:lumMod val="75000"/>
                    <a:lumOff val="25000"/>
                  </a:schemeClr>
                </a:solidFill>
              </a:rPr>
              <a:t> </a:t>
            </a:r>
            <a:r>
              <a:rPr lang="en-US" b="1" i="1" u="sng" dirty="0" smtClean="0">
                <a:solidFill>
                  <a:schemeClr val="tx2">
                    <a:lumMod val="90000"/>
                    <a:lumOff val="10000"/>
                  </a:schemeClr>
                </a:solidFill>
              </a:rPr>
              <a:t>1.Haar </a:t>
            </a:r>
            <a:r>
              <a:rPr lang="en-US" b="1" i="1" u="sng" dirty="0">
                <a:solidFill>
                  <a:schemeClr val="tx2">
                    <a:lumMod val="90000"/>
                    <a:lumOff val="10000"/>
                  </a:schemeClr>
                </a:solidFill>
              </a:rPr>
              <a:t>Classifier </a:t>
            </a:r>
            <a:r>
              <a:rPr lang="en-US" b="1" dirty="0">
                <a:solidFill>
                  <a:schemeClr val="tx2">
                    <a:lumMod val="75000"/>
                    <a:lumOff val="25000"/>
                  </a:schemeClr>
                </a:solidFill>
              </a:rPr>
              <a:t>: This algorithm use contrast instead of color intensity  .</a:t>
            </a:r>
          </a:p>
          <a:p>
            <a:pPr marL="0" lvl="1" indent="0">
              <a:buNone/>
            </a:pPr>
            <a:r>
              <a:rPr lang="en-US" sz="2400" b="1" i="1" u="sng" dirty="0">
                <a:solidFill>
                  <a:schemeClr val="tx2">
                    <a:lumMod val="90000"/>
                    <a:lumOff val="10000"/>
                  </a:schemeClr>
                </a:solidFill>
              </a:rPr>
              <a:t>2</a:t>
            </a:r>
            <a:r>
              <a:rPr lang="en-US" sz="2400" b="1" i="1" u="sng" dirty="0" smtClean="0">
                <a:solidFill>
                  <a:schemeClr val="tx2">
                    <a:lumMod val="90000"/>
                    <a:lumOff val="10000"/>
                  </a:schemeClr>
                </a:solidFill>
              </a:rPr>
              <a:t>.  </a:t>
            </a:r>
            <a:r>
              <a:rPr lang="en-US" sz="2400" b="1" i="1" u="sng" dirty="0">
                <a:solidFill>
                  <a:schemeClr val="tx2">
                    <a:lumMod val="90000"/>
                    <a:lumOff val="10000"/>
                  </a:schemeClr>
                </a:solidFill>
              </a:rPr>
              <a:t>Blob Tracking : </a:t>
            </a:r>
            <a:r>
              <a:rPr lang="en-US" sz="2400" b="1" dirty="0">
                <a:solidFill>
                  <a:schemeClr val="tx2">
                    <a:lumMod val="75000"/>
                    <a:lumOff val="25000"/>
                  </a:schemeClr>
                </a:solidFill>
              </a:rPr>
              <a:t>This works on the mask, </a:t>
            </a:r>
            <a:r>
              <a:rPr lang="en-US" altLang="zh-TW" sz="2400" b="1" dirty="0">
                <a:solidFill>
                  <a:schemeClr val="tx2">
                    <a:lumMod val="75000"/>
                    <a:lumOff val="25000"/>
                  </a:schemeClr>
                </a:solidFill>
              </a:rPr>
              <a:t>(2u*cosa+1 ) in x direction and 2u*sina+1 in y direction, these difference is in current frame and the last frame .</a:t>
            </a:r>
            <a:endParaRPr lang="en-US" sz="2400" b="1" dirty="0">
              <a:solidFill>
                <a:schemeClr val="tx2">
                  <a:lumMod val="75000"/>
                  <a:lumOff val="25000"/>
                </a:schemeClr>
              </a:solidFill>
            </a:endParaRPr>
          </a:p>
          <a:p>
            <a:endParaRPr lang="en-IN" b="1" dirty="0">
              <a:solidFill>
                <a:schemeClr val="tx2">
                  <a:lumMod val="75000"/>
                  <a:lumOff val="25000"/>
                </a:schemeClr>
              </a:solidFill>
            </a:endParaRPr>
          </a:p>
        </p:txBody>
      </p:sp>
    </p:spTree>
    <p:extLst>
      <p:ext uri="{BB962C8B-B14F-4D97-AF65-F5344CB8AC3E}">
        <p14:creationId xmlns:p14="http://schemas.microsoft.com/office/powerpoint/2010/main" val="4008479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Arial Rounded MT Bold" pitchFamily="34" charset="0"/>
              </a:rPr>
              <a:t>Why Optical Flow and BS </a:t>
            </a:r>
            <a:r>
              <a:rPr lang="en-IN" sz="4400" dirty="0" err="1" smtClean="0">
                <a:latin typeface="Arial Rounded MT Bold" pitchFamily="34" charset="0"/>
              </a:rPr>
              <a:t>Preffered</a:t>
            </a:r>
            <a:r>
              <a:rPr lang="en-IN" sz="4400" dirty="0" smtClean="0">
                <a:latin typeface="Arial Rounded MT Bold" pitchFamily="34" charset="0"/>
              </a:rPr>
              <a:t>??</a:t>
            </a:r>
            <a:endParaRPr lang="en-IN" sz="4400" dirty="0">
              <a:latin typeface="Arial Rounded MT Bold" pitchFamily="34" charset="0"/>
            </a:endParaRPr>
          </a:p>
        </p:txBody>
      </p:sp>
      <p:sp>
        <p:nvSpPr>
          <p:cNvPr id="3" name="Content Placeholder 2"/>
          <p:cNvSpPr>
            <a:spLocks noGrp="1"/>
          </p:cNvSpPr>
          <p:nvPr>
            <p:ph idx="1"/>
          </p:nvPr>
        </p:nvSpPr>
        <p:spPr/>
        <p:txBody>
          <a:bodyPr/>
          <a:lstStyle/>
          <a:p>
            <a:pPr marL="0" indent="0">
              <a:buNone/>
            </a:pPr>
            <a:r>
              <a:rPr lang="en-US" b="1" dirty="0">
                <a:solidFill>
                  <a:schemeClr val="tx2">
                    <a:lumMod val="75000"/>
                    <a:lumOff val="25000"/>
                  </a:schemeClr>
                </a:solidFill>
                <a:latin typeface="Arial Narrow" pitchFamily="34" charset="0"/>
              </a:rPr>
              <a:t>1 .  Optical Flow method can be easily used for many moving vehicles for finding their average velocity . </a:t>
            </a:r>
          </a:p>
          <a:p>
            <a:pPr marL="0" indent="0">
              <a:buNone/>
            </a:pPr>
            <a:endParaRPr lang="en-US" b="1" dirty="0">
              <a:solidFill>
                <a:schemeClr val="tx2">
                  <a:lumMod val="75000"/>
                  <a:lumOff val="25000"/>
                </a:schemeClr>
              </a:solidFill>
              <a:latin typeface="Arial Narrow" pitchFamily="34" charset="0"/>
            </a:endParaRPr>
          </a:p>
          <a:p>
            <a:pPr marL="0" indent="0">
              <a:buNone/>
            </a:pPr>
            <a:r>
              <a:rPr lang="en-US" b="1" dirty="0">
                <a:solidFill>
                  <a:schemeClr val="tx2">
                    <a:lumMod val="75000"/>
                    <a:lumOff val="25000"/>
                  </a:schemeClr>
                </a:solidFill>
                <a:latin typeface="Arial Narrow" pitchFamily="34" charset="0"/>
              </a:rPr>
              <a:t>2. This method gives the estimated time which after taking input as a frame very effectively with maximum accuracy .</a:t>
            </a:r>
          </a:p>
          <a:p>
            <a:pPr marL="0" indent="0">
              <a:buNone/>
            </a:pPr>
            <a:endParaRPr lang="en-US" b="1" dirty="0">
              <a:solidFill>
                <a:schemeClr val="tx2">
                  <a:lumMod val="75000"/>
                  <a:lumOff val="25000"/>
                </a:schemeClr>
              </a:solidFill>
              <a:latin typeface="Arial Narrow" pitchFamily="34" charset="0"/>
            </a:endParaRPr>
          </a:p>
          <a:p>
            <a:endParaRPr lang="en-IN" b="1" dirty="0">
              <a:solidFill>
                <a:schemeClr val="tx2">
                  <a:lumMod val="75000"/>
                  <a:lumOff val="25000"/>
                </a:schemeClr>
              </a:solidFill>
              <a:latin typeface="Arial Narrow"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19600"/>
            <a:ext cx="653732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420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2" y="850616"/>
            <a:ext cx="2600392" cy="584775"/>
          </a:xfrm>
          <a:prstGeom prst="rect">
            <a:avLst/>
          </a:prstGeom>
          <a:noFill/>
        </p:spPr>
        <p:txBody>
          <a:bodyPr wrap="none" rtlCol="0">
            <a:spAutoFit/>
          </a:bodyPr>
          <a:lstStyle/>
          <a:p>
            <a:r>
              <a:rPr lang="en-IN" sz="3200" dirty="0" smtClean="0">
                <a:solidFill>
                  <a:schemeClr val="tx2">
                    <a:lumMod val="90000"/>
                    <a:lumOff val="10000"/>
                  </a:schemeClr>
                </a:solidFill>
                <a:latin typeface="Algerian" pitchFamily="82" charset="0"/>
              </a:rPr>
              <a:t>Limitations</a:t>
            </a:r>
            <a:endParaRPr lang="en-IN" sz="3200" dirty="0">
              <a:solidFill>
                <a:schemeClr val="tx2">
                  <a:lumMod val="90000"/>
                  <a:lumOff val="10000"/>
                </a:schemeClr>
              </a:solidFill>
              <a:latin typeface="Algerian" pitchFamily="82"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08" y="1682707"/>
            <a:ext cx="8080375"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40463"/>
            <a:ext cx="7467600" cy="349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50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990600"/>
            <a:ext cx="1558440" cy="646331"/>
          </a:xfrm>
          <a:prstGeom prst="rect">
            <a:avLst/>
          </a:prstGeom>
          <a:noFill/>
        </p:spPr>
        <p:txBody>
          <a:bodyPr wrap="none" rtlCol="0">
            <a:spAutoFit/>
          </a:bodyPr>
          <a:lstStyle/>
          <a:p>
            <a:r>
              <a:rPr lang="en-IN" sz="3600" dirty="0" smtClean="0">
                <a:solidFill>
                  <a:schemeClr val="tx1">
                    <a:lumMod val="95000"/>
                    <a:lumOff val="5000"/>
                  </a:schemeClr>
                </a:solidFill>
                <a:latin typeface="Algerian" pitchFamily="82" charset="0"/>
              </a:rPr>
              <a:t>scope</a:t>
            </a:r>
            <a:endParaRPr lang="en-IN" sz="3600" dirty="0">
              <a:solidFill>
                <a:schemeClr val="tx1">
                  <a:lumMod val="95000"/>
                  <a:lumOff val="5000"/>
                </a:schemeClr>
              </a:solidFill>
              <a:latin typeface="Algerian"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0"/>
            <a:ext cx="3429000" cy="4416137"/>
          </a:xfrm>
          <a:prstGeom prst="rect">
            <a:avLst/>
          </a:prstGeom>
        </p:spPr>
      </p:pic>
    </p:spTree>
    <p:extLst>
      <p:ext uri="{BB962C8B-B14F-4D97-AF65-F5344CB8AC3E}">
        <p14:creationId xmlns:p14="http://schemas.microsoft.com/office/powerpoint/2010/main" val="1197760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endParaRPr lang="en-US" dirty="0"/>
          </a:p>
          <a:p>
            <a:pPr marL="0" indent="0">
              <a:buNone/>
            </a:pPr>
            <a:r>
              <a:rPr lang="en-US" sz="7200" b="1" dirty="0"/>
              <a:t> </a:t>
            </a:r>
            <a:r>
              <a:rPr lang="en-US" sz="7200" b="1" dirty="0" smtClean="0"/>
              <a:t>     </a:t>
            </a:r>
            <a:r>
              <a:rPr lang="en-US" sz="7200" b="1" dirty="0" smtClean="0">
                <a:solidFill>
                  <a:schemeClr val="tx1">
                    <a:lumMod val="95000"/>
                    <a:lumOff val="5000"/>
                  </a:schemeClr>
                </a:solidFill>
              </a:rPr>
              <a:t>Thank you </a:t>
            </a:r>
            <a:endParaRPr lang="en-US" sz="7200" b="1" dirty="0">
              <a:solidFill>
                <a:schemeClr val="tx1">
                  <a:lumMod val="95000"/>
                  <a:lumOff val="5000"/>
                </a:schemeClr>
              </a:solidFill>
            </a:endParaRPr>
          </a:p>
        </p:txBody>
      </p:sp>
    </p:spTree>
    <p:extLst>
      <p:ext uri="{BB962C8B-B14F-4D97-AF65-F5344CB8AC3E}">
        <p14:creationId xmlns:p14="http://schemas.microsoft.com/office/powerpoint/2010/main" val="3674319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41440" cy="1442674"/>
          </a:xfrm>
        </p:spPr>
        <p:txBody>
          <a:bodyPr/>
          <a:lstStyle/>
          <a:p>
            <a:r>
              <a:rPr lang="en-US" i="1" dirty="0" smtClean="0">
                <a:solidFill>
                  <a:schemeClr val="tx1">
                    <a:lumMod val="95000"/>
                    <a:lumOff val="5000"/>
                  </a:schemeClr>
                </a:solidFill>
                <a:latin typeface="Algerian" pitchFamily="82" charset="0"/>
              </a:rPr>
              <a:t>Introduction </a:t>
            </a:r>
            <a:endParaRPr lang="en-US" i="1" dirty="0">
              <a:solidFill>
                <a:schemeClr val="tx1">
                  <a:lumMod val="95000"/>
                  <a:lumOff val="5000"/>
                </a:schemeClr>
              </a:solidFill>
              <a:latin typeface="Algerian" pitchFamily="82" charset="0"/>
            </a:endParaRPr>
          </a:p>
        </p:txBody>
      </p:sp>
      <p:sp>
        <p:nvSpPr>
          <p:cNvPr id="3" name="Content Placeholder 2"/>
          <p:cNvSpPr>
            <a:spLocks noGrp="1"/>
          </p:cNvSpPr>
          <p:nvPr>
            <p:ph idx="1"/>
          </p:nvPr>
        </p:nvSpPr>
        <p:spPr>
          <a:xfrm>
            <a:off x="457200" y="1143000"/>
            <a:ext cx="8229600" cy="5410200"/>
          </a:xfrm>
        </p:spPr>
        <p:txBody>
          <a:bodyPr>
            <a:noAutofit/>
          </a:bodyPr>
          <a:lstStyle/>
          <a:p>
            <a:r>
              <a:rPr lang="en-IN" sz="2400" dirty="0" smtClean="0">
                <a:solidFill>
                  <a:schemeClr val="tx2">
                    <a:lumMod val="75000"/>
                    <a:lumOff val="25000"/>
                  </a:schemeClr>
                </a:solidFill>
                <a:latin typeface="Arial Narrow" pitchFamily="34" charset="0"/>
              </a:rPr>
              <a:t>Traffic </a:t>
            </a:r>
            <a:r>
              <a:rPr lang="en-IN" sz="2400" dirty="0">
                <a:solidFill>
                  <a:schemeClr val="tx2">
                    <a:lumMod val="75000"/>
                    <a:lumOff val="25000"/>
                  </a:schemeClr>
                </a:solidFill>
                <a:latin typeface="Arial Narrow" pitchFamily="34" charset="0"/>
              </a:rPr>
              <a:t>management system has been part of Intelligent Transportation System (ITS) applications that provides crucial input parameters such as lane occupation and average velocity for traffic flow prediction </a:t>
            </a:r>
            <a:r>
              <a:rPr lang="en-IN" sz="2400" dirty="0" smtClean="0">
                <a:solidFill>
                  <a:schemeClr val="tx2">
                    <a:lumMod val="75000"/>
                    <a:lumOff val="25000"/>
                  </a:schemeClr>
                </a:solidFill>
                <a:latin typeface="Arial Narrow" pitchFamily="34" charset="0"/>
              </a:rPr>
              <a:t>.</a:t>
            </a:r>
          </a:p>
          <a:p>
            <a:r>
              <a:rPr lang="en-IN" sz="2400" dirty="0" smtClean="0">
                <a:solidFill>
                  <a:schemeClr val="tx2">
                    <a:lumMod val="75000"/>
                    <a:lumOff val="25000"/>
                  </a:schemeClr>
                </a:solidFill>
                <a:latin typeface="Arial Narrow" pitchFamily="34" charset="0"/>
              </a:rPr>
              <a:t>However</a:t>
            </a:r>
            <a:r>
              <a:rPr lang="en-IN" sz="2400" dirty="0">
                <a:solidFill>
                  <a:schemeClr val="tx2">
                    <a:lumMod val="75000"/>
                    <a:lumOff val="25000"/>
                  </a:schemeClr>
                </a:solidFill>
                <a:latin typeface="Arial Narrow" pitchFamily="34" charset="0"/>
              </a:rPr>
              <a:t>, more information about the variation of the </a:t>
            </a:r>
            <a:r>
              <a:rPr lang="en-IN" sz="2400" dirty="0" smtClean="0">
                <a:solidFill>
                  <a:schemeClr val="tx2">
                    <a:lumMod val="75000"/>
                    <a:lumOff val="25000"/>
                  </a:schemeClr>
                </a:solidFill>
                <a:latin typeface="Arial Narrow" pitchFamily="34" charset="0"/>
              </a:rPr>
              <a:t>velocity </a:t>
            </a:r>
            <a:r>
              <a:rPr lang="en-IN" sz="2400" dirty="0">
                <a:solidFill>
                  <a:schemeClr val="tx2">
                    <a:lumMod val="75000"/>
                    <a:lumOff val="25000"/>
                  </a:schemeClr>
                </a:solidFill>
                <a:latin typeface="Arial Narrow" pitchFamily="34" charset="0"/>
              </a:rPr>
              <a:t>distribution of the vehicles is also needed in order to estimate the occurrence of traffic congestion</a:t>
            </a:r>
            <a:r>
              <a:rPr lang="en-IN" sz="2400" dirty="0" smtClean="0">
                <a:solidFill>
                  <a:schemeClr val="tx2">
                    <a:lumMod val="75000"/>
                    <a:lumOff val="25000"/>
                  </a:schemeClr>
                </a:solidFill>
                <a:latin typeface="Arial Narrow" pitchFamily="34" charset="0"/>
              </a:rPr>
              <a:t>.</a:t>
            </a:r>
          </a:p>
          <a:p>
            <a:r>
              <a:rPr lang="en-IN" sz="2400" dirty="0" smtClean="0">
                <a:solidFill>
                  <a:schemeClr val="tx2">
                    <a:lumMod val="75000"/>
                    <a:lumOff val="25000"/>
                  </a:schemeClr>
                </a:solidFill>
                <a:latin typeface="Arial Narrow" pitchFamily="34" charset="0"/>
              </a:rPr>
              <a:t>For </a:t>
            </a:r>
            <a:r>
              <a:rPr lang="en-IN" sz="2400" dirty="0">
                <a:solidFill>
                  <a:schemeClr val="tx2">
                    <a:lumMod val="75000"/>
                    <a:lumOff val="25000"/>
                  </a:schemeClr>
                </a:solidFill>
                <a:latin typeface="Arial Narrow" pitchFamily="34" charset="0"/>
              </a:rPr>
              <a:t>analysing traffic on a road traffic network various parameters can be monitored. Such parameters include traffic flow speed profile, distance between vehicles, velocity of vehicles, vehicle classification, etc. They can be measured using various sensors like inductive loops, radars, video sensors, </a:t>
            </a:r>
            <a:r>
              <a:rPr lang="en-IN" sz="2400" dirty="0" smtClean="0">
                <a:solidFill>
                  <a:schemeClr val="tx2">
                    <a:lumMod val="75000"/>
                    <a:lumOff val="25000"/>
                  </a:schemeClr>
                </a:solidFill>
                <a:latin typeface="Arial Narrow" pitchFamily="34" charset="0"/>
              </a:rPr>
              <a:t>etc.</a:t>
            </a:r>
          </a:p>
        </p:txBody>
      </p:sp>
    </p:spTree>
    <p:extLst>
      <p:ext uri="{BB962C8B-B14F-4D97-AF65-F5344CB8AC3E}">
        <p14:creationId xmlns:p14="http://schemas.microsoft.com/office/powerpoint/2010/main" val="4278309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tx1">
                    <a:lumMod val="95000"/>
                    <a:lumOff val="5000"/>
                  </a:schemeClr>
                </a:solidFill>
                <a:latin typeface="Algerian" pitchFamily="82" charset="0"/>
              </a:rPr>
              <a:t>Problem Definition </a:t>
            </a:r>
            <a:endParaRPr lang="en-US" i="1" dirty="0">
              <a:solidFill>
                <a:schemeClr val="tx1">
                  <a:lumMod val="95000"/>
                  <a:lumOff val="5000"/>
                </a:schemeClr>
              </a:solidFill>
              <a:latin typeface="Algerian" pitchFamily="82" charset="0"/>
            </a:endParaRPr>
          </a:p>
        </p:txBody>
      </p:sp>
      <p:sp>
        <p:nvSpPr>
          <p:cNvPr id="3" name="Content Placeholder 2"/>
          <p:cNvSpPr>
            <a:spLocks noGrp="1"/>
          </p:cNvSpPr>
          <p:nvPr>
            <p:ph idx="1"/>
          </p:nvPr>
        </p:nvSpPr>
        <p:spPr/>
        <p:txBody>
          <a:bodyPr>
            <a:normAutofit fontScale="77500" lnSpcReduction="20000"/>
          </a:bodyPr>
          <a:lstStyle/>
          <a:p>
            <a:r>
              <a:rPr lang="en-IN" sz="2400" b="1" dirty="0">
                <a:solidFill>
                  <a:schemeClr val="tx2">
                    <a:lumMod val="75000"/>
                    <a:lumOff val="25000"/>
                  </a:schemeClr>
                </a:solidFill>
              </a:rPr>
              <a:t>Our main objective is to find the average velocity of the </a:t>
            </a:r>
            <a:r>
              <a:rPr lang="en-IN" sz="2400" b="1" dirty="0" smtClean="0">
                <a:solidFill>
                  <a:schemeClr val="tx2">
                    <a:lumMod val="75000"/>
                    <a:lumOff val="25000"/>
                  </a:schemeClr>
                </a:solidFill>
              </a:rPr>
              <a:t>traffic on a particular route </a:t>
            </a:r>
            <a:r>
              <a:rPr lang="en-IN" sz="2400" b="1" dirty="0">
                <a:solidFill>
                  <a:schemeClr val="tx2">
                    <a:lumMod val="75000"/>
                    <a:lumOff val="25000"/>
                  </a:schemeClr>
                </a:solidFill>
              </a:rPr>
              <a:t>using image processing through </a:t>
            </a:r>
            <a:r>
              <a:rPr lang="en-IN" sz="2400" b="1" dirty="0" smtClean="0">
                <a:solidFill>
                  <a:schemeClr val="tx2">
                    <a:lumMod val="75000"/>
                    <a:lumOff val="25000"/>
                  </a:schemeClr>
                </a:solidFill>
              </a:rPr>
              <a:t>Open-cv </a:t>
            </a:r>
            <a:r>
              <a:rPr lang="en-IN" sz="2400" b="1" dirty="0">
                <a:solidFill>
                  <a:schemeClr val="tx2">
                    <a:lumMod val="75000"/>
                    <a:lumOff val="25000"/>
                  </a:schemeClr>
                </a:solidFill>
              </a:rPr>
              <a:t>in android .This problem consists of two main </a:t>
            </a:r>
            <a:r>
              <a:rPr lang="en-IN" sz="2400" b="1" dirty="0" smtClean="0">
                <a:solidFill>
                  <a:schemeClr val="tx2">
                    <a:lumMod val="75000"/>
                    <a:lumOff val="25000"/>
                  </a:schemeClr>
                </a:solidFill>
              </a:rPr>
              <a:t>modules –</a:t>
            </a:r>
          </a:p>
          <a:p>
            <a:pPr marL="0" indent="0">
              <a:buNone/>
            </a:pPr>
            <a:r>
              <a:rPr lang="en-IN" sz="2400" dirty="0"/>
              <a:t> </a:t>
            </a:r>
            <a:r>
              <a:rPr lang="en-IN" sz="2400" dirty="0" smtClean="0"/>
              <a:t>    </a:t>
            </a:r>
            <a:r>
              <a:rPr lang="en-IN" sz="2400" b="1" i="1" u="sng" dirty="0" smtClean="0">
                <a:solidFill>
                  <a:schemeClr val="accent2">
                    <a:lumMod val="50000"/>
                  </a:schemeClr>
                </a:solidFill>
              </a:rPr>
              <a:t>1. </a:t>
            </a:r>
            <a:r>
              <a:rPr lang="en-IN" sz="2400" b="1" i="1" u="sng" dirty="0">
                <a:solidFill>
                  <a:schemeClr val="accent2">
                    <a:lumMod val="50000"/>
                  </a:schemeClr>
                </a:solidFill>
              </a:rPr>
              <a:t>Vehicle detection and </a:t>
            </a:r>
            <a:r>
              <a:rPr lang="en-IN" sz="2400" b="1" i="1" u="sng" dirty="0" smtClean="0">
                <a:solidFill>
                  <a:schemeClr val="accent2">
                    <a:lumMod val="50000"/>
                  </a:schemeClr>
                </a:solidFill>
              </a:rPr>
              <a:t>tracking </a:t>
            </a:r>
            <a:r>
              <a:rPr lang="en-IN" sz="2400" b="1" i="1" u="sng" dirty="0" smtClean="0">
                <a:solidFill>
                  <a:srgbClr val="FF0000"/>
                </a:solidFill>
              </a:rPr>
              <a:t>:</a:t>
            </a:r>
          </a:p>
          <a:p>
            <a:pPr marL="0" indent="0">
              <a:buNone/>
            </a:pPr>
            <a:r>
              <a:rPr lang="en-IN" sz="2400" dirty="0"/>
              <a:t> </a:t>
            </a:r>
            <a:r>
              <a:rPr lang="en-IN" sz="2400" dirty="0" smtClean="0"/>
              <a:t>     </a:t>
            </a:r>
            <a:r>
              <a:rPr lang="en-IN" sz="2400" b="1" dirty="0" smtClean="0">
                <a:solidFill>
                  <a:schemeClr val="accent2">
                    <a:lumMod val="75000"/>
                  </a:schemeClr>
                </a:solidFill>
              </a:rPr>
              <a:t>In </a:t>
            </a:r>
            <a:r>
              <a:rPr lang="en-IN" sz="2400" b="1" dirty="0">
                <a:solidFill>
                  <a:schemeClr val="accent2">
                    <a:lumMod val="75000"/>
                  </a:schemeClr>
                </a:solidFill>
              </a:rPr>
              <a:t>order to detect the vehicle in an image frame we will </a:t>
            </a:r>
            <a:r>
              <a:rPr lang="en-IN" sz="2400" b="1" dirty="0" smtClean="0">
                <a:solidFill>
                  <a:schemeClr val="accent2">
                    <a:lumMod val="75000"/>
                  </a:schemeClr>
                </a:solidFill>
              </a:rPr>
              <a:t>      have </a:t>
            </a:r>
            <a:r>
              <a:rPr lang="en-IN" sz="2400" b="1" dirty="0">
                <a:solidFill>
                  <a:schemeClr val="accent2">
                    <a:lumMod val="75000"/>
                  </a:schemeClr>
                </a:solidFill>
              </a:rPr>
              <a:t>to </a:t>
            </a:r>
            <a:r>
              <a:rPr lang="en-IN" sz="2400" b="1" dirty="0" smtClean="0">
                <a:solidFill>
                  <a:schemeClr val="accent2">
                    <a:lumMod val="75000"/>
                  </a:schemeClr>
                </a:solidFill>
              </a:rPr>
              <a:t> implement </a:t>
            </a:r>
            <a:r>
              <a:rPr lang="en-IN" sz="2400" b="1" dirty="0">
                <a:solidFill>
                  <a:schemeClr val="accent2">
                    <a:lumMod val="75000"/>
                  </a:schemeClr>
                </a:solidFill>
              </a:rPr>
              <a:t>the following algorithms:</a:t>
            </a:r>
            <a:endParaRPr lang="en-US" sz="2400" b="1" dirty="0">
              <a:solidFill>
                <a:schemeClr val="accent2">
                  <a:lumMod val="75000"/>
                </a:schemeClr>
              </a:solidFill>
            </a:endParaRPr>
          </a:p>
          <a:p>
            <a:pPr marL="0" indent="0">
              <a:buNone/>
            </a:pPr>
            <a:r>
              <a:rPr lang="en-IN" sz="2400" b="1" dirty="0" smtClean="0">
                <a:solidFill>
                  <a:schemeClr val="accent2">
                    <a:lumMod val="75000"/>
                  </a:schemeClr>
                </a:solidFill>
              </a:rPr>
              <a:t>   a)background </a:t>
            </a:r>
            <a:r>
              <a:rPr lang="en-IN" sz="2400" b="1" dirty="0">
                <a:solidFill>
                  <a:schemeClr val="accent2">
                    <a:lumMod val="75000"/>
                  </a:schemeClr>
                </a:solidFill>
              </a:rPr>
              <a:t>subtraction </a:t>
            </a:r>
            <a:endParaRPr lang="en-IN" sz="2400" b="1" dirty="0" smtClean="0">
              <a:solidFill>
                <a:schemeClr val="accent2">
                  <a:lumMod val="75000"/>
                </a:schemeClr>
              </a:solidFill>
            </a:endParaRPr>
          </a:p>
          <a:p>
            <a:pPr marL="0" indent="0">
              <a:buNone/>
            </a:pPr>
            <a:r>
              <a:rPr lang="en-IN" b="1" dirty="0" smtClean="0">
                <a:solidFill>
                  <a:schemeClr val="accent2">
                    <a:lumMod val="75000"/>
                  </a:schemeClr>
                </a:solidFill>
              </a:rPr>
              <a:t>- Using </a:t>
            </a:r>
            <a:r>
              <a:rPr lang="en-IN" b="1" dirty="0" err="1" smtClean="0">
                <a:solidFill>
                  <a:schemeClr val="accent2">
                    <a:lumMod val="75000"/>
                  </a:schemeClr>
                </a:solidFill>
              </a:rPr>
              <a:t>gaussian</a:t>
            </a:r>
            <a:r>
              <a:rPr lang="en-IN" b="1" dirty="0" smtClean="0">
                <a:solidFill>
                  <a:schemeClr val="accent2">
                    <a:lumMod val="75000"/>
                  </a:schemeClr>
                </a:solidFill>
              </a:rPr>
              <a:t> mixture(MOG)</a:t>
            </a:r>
            <a:endParaRPr lang="en-US" sz="2400" b="1" dirty="0">
              <a:solidFill>
                <a:schemeClr val="accent2">
                  <a:lumMod val="75000"/>
                </a:schemeClr>
              </a:solidFill>
            </a:endParaRPr>
          </a:p>
          <a:p>
            <a:pPr marL="0" indent="0">
              <a:buNone/>
            </a:pPr>
            <a:r>
              <a:rPr lang="en-IN" sz="2400" dirty="0">
                <a:solidFill>
                  <a:schemeClr val="accent2">
                    <a:lumMod val="75000"/>
                  </a:schemeClr>
                </a:solidFill>
              </a:rPr>
              <a:t> </a:t>
            </a:r>
            <a:r>
              <a:rPr lang="en-IN" sz="2400" dirty="0" smtClean="0">
                <a:solidFill>
                  <a:schemeClr val="accent2">
                    <a:lumMod val="75000"/>
                  </a:schemeClr>
                </a:solidFill>
              </a:rPr>
              <a:t>  </a:t>
            </a:r>
            <a:r>
              <a:rPr lang="en-IN" sz="2400" b="1" dirty="0" smtClean="0">
                <a:solidFill>
                  <a:schemeClr val="accent2">
                    <a:lumMod val="75000"/>
                  </a:schemeClr>
                </a:solidFill>
              </a:rPr>
              <a:t>b)optical flow</a:t>
            </a:r>
          </a:p>
          <a:p>
            <a:pPr marL="0" indent="0">
              <a:buNone/>
            </a:pPr>
            <a:r>
              <a:rPr lang="en-IN" b="1" dirty="0" smtClean="0">
                <a:solidFill>
                  <a:schemeClr val="accent2">
                    <a:lumMod val="75000"/>
                  </a:schemeClr>
                </a:solidFill>
              </a:rPr>
              <a:t>- Using Lucas-</a:t>
            </a:r>
            <a:r>
              <a:rPr lang="en-IN" b="1" dirty="0" err="1" smtClean="0">
                <a:solidFill>
                  <a:schemeClr val="accent2">
                    <a:lumMod val="75000"/>
                  </a:schemeClr>
                </a:solidFill>
              </a:rPr>
              <a:t>Kanade</a:t>
            </a:r>
            <a:r>
              <a:rPr lang="en-IN" b="1" dirty="0" smtClean="0">
                <a:solidFill>
                  <a:schemeClr val="accent2">
                    <a:lumMod val="75000"/>
                  </a:schemeClr>
                </a:solidFill>
              </a:rPr>
              <a:t> and tvl1. </a:t>
            </a:r>
            <a:endParaRPr lang="en-IN" sz="2400" b="1" dirty="0" smtClean="0">
              <a:solidFill>
                <a:schemeClr val="accent2">
                  <a:lumMod val="75000"/>
                </a:schemeClr>
              </a:solidFill>
            </a:endParaRPr>
          </a:p>
          <a:p>
            <a:pPr marL="0" indent="0">
              <a:buNone/>
            </a:pPr>
            <a:endParaRPr lang="en-IN" sz="2400" dirty="0" smtClean="0"/>
          </a:p>
          <a:p>
            <a:pPr marL="0" indent="0">
              <a:buNone/>
            </a:pPr>
            <a:r>
              <a:rPr lang="en-IN" sz="2400" u="sng" dirty="0" smtClean="0"/>
              <a:t>     </a:t>
            </a:r>
            <a:r>
              <a:rPr lang="en-IN" sz="2400" b="1" i="1" u="sng" dirty="0" smtClean="0">
                <a:solidFill>
                  <a:schemeClr val="accent2">
                    <a:lumMod val="50000"/>
                  </a:schemeClr>
                </a:solidFill>
              </a:rPr>
              <a:t>2.</a:t>
            </a:r>
            <a:r>
              <a:rPr lang="en-IN" sz="2400" b="1" i="1" u="sng" dirty="0">
                <a:solidFill>
                  <a:schemeClr val="accent2">
                    <a:lumMod val="50000"/>
                  </a:schemeClr>
                </a:solidFill>
              </a:rPr>
              <a:t> Velocity </a:t>
            </a:r>
            <a:r>
              <a:rPr lang="en-IN" sz="2400" b="1" i="1" u="sng" dirty="0" smtClean="0">
                <a:solidFill>
                  <a:schemeClr val="accent2">
                    <a:lumMod val="50000"/>
                  </a:schemeClr>
                </a:solidFill>
              </a:rPr>
              <a:t>Calculation</a:t>
            </a:r>
            <a:r>
              <a:rPr lang="en-IN" sz="2400" b="1" i="1" u="sng" dirty="0" smtClean="0">
                <a:solidFill>
                  <a:srgbClr val="FF0000"/>
                </a:solidFill>
              </a:rPr>
              <a:t>:</a:t>
            </a:r>
          </a:p>
          <a:p>
            <a:pPr marL="0" indent="0">
              <a:buNone/>
            </a:pPr>
            <a:r>
              <a:rPr lang="en-IN" sz="2400" b="1" i="1" dirty="0" smtClean="0">
                <a:solidFill>
                  <a:schemeClr val="accent4">
                    <a:lumMod val="75000"/>
                  </a:schemeClr>
                </a:solidFill>
              </a:rPr>
              <a:t> </a:t>
            </a:r>
            <a:r>
              <a:rPr lang="en-IN" sz="2400" b="1" dirty="0" smtClean="0">
                <a:solidFill>
                  <a:schemeClr val="accent2">
                    <a:lumMod val="75000"/>
                  </a:schemeClr>
                </a:solidFill>
              </a:rPr>
              <a:t>Calculate </a:t>
            </a:r>
            <a:r>
              <a:rPr lang="en-IN" sz="2400" b="1" dirty="0">
                <a:solidFill>
                  <a:schemeClr val="accent2">
                    <a:lumMod val="75000"/>
                  </a:schemeClr>
                </a:solidFill>
              </a:rPr>
              <a:t>the </a:t>
            </a:r>
            <a:r>
              <a:rPr lang="en-IN" b="1" dirty="0" smtClean="0">
                <a:solidFill>
                  <a:schemeClr val="accent2">
                    <a:lumMod val="75000"/>
                  </a:schemeClr>
                </a:solidFill>
              </a:rPr>
              <a:t>average through the computed distance and time from the above methods.</a:t>
            </a:r>
            <a:endParaRPr lang="en-US" sz="2400" b="1" dirty="0">
              <a:solidFill>
                <a:schemeClr val="accent2">
                  <a:lumMod val="75000"/>
                </a:schemeClr>
              </a:solidFill>
            </a:endParaRPr>
          </a:p>
          <a:p>
            <a:pPr marL="0" indent="0">
              <a:buNone/>
            </a:pPr>
            <a:endParaRPr lang="en-US" sz="2000" i="1" dirty="0"/>
          </a:p>
          <a:p>
            <a:pPr marL="0" indent="0">
              <a:buNone/>
            </a:pPr>
            <a:endParaRPr lang="en-US" sz="2000" dirty="0"/>
          </a:p>
        </p:txBody>
      </p:sp>
    </p:spTree>
    <p:extLst>
      <p:ext uri="{BB962C8B-B14F-4D97-AF65-F5344CB8AC3E}">
        <p14:creationId xmlns:p14="http://schemas.microsoft.com/office/powerpoint/2010/main" val="32709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tx1">
                    <a:lumMod val="95000"/>
                    <a:lumOff val="5000"/>
                  </a:schemeClr>
                </a:solidFill>
                <a:latin typeface="Algerian" pitchFamily="82" charset="0"/>
              </a:rPr>
              <a:t>Proposed Approach</a:t>
            </a:r>
            <a:endParaRPr lang="en-US" i="1" dirty="0">
              <a:solidFill>
                <a:schemeClr val="tx1">
                  <a:lumMod val="95000"/>
                  <a:lumOff val="5000"/>
                </a:schemeClr>
              </a:solidFill>
              <a:latin typeface="Algerian" pitchFamily="82" charset="0"/>
            </a:endParaRPr>
          </a:p>
        </p:txBody>
      </p:sp>
      <p:sp>
        <p:nvSpPr>
          <p:cNvPr id="3" name="Content Placeholder 2"/>
          <p:cNvSpPr>
            <a:spLocks noGrp="1"/>
          </p:cNvSpPr>
          <p:nvPr>
            <p:ph idx="1"/>
          </p:nvPr>
        </p:nvSpPr>
        <p:spPr>
          <a:xfrm>
            <a:off x="838200" y="1839866"/>
            <a:ext cx="7467600" cy="3951337"/>
          </a:xfrm>
        </p:spPr>
        <p:txBody>
          <a:bodyPr>
            <a:normAutofit/>
          </a:bodyPr>
          <a:lstStyle/>
          <a:p>
            <a:r>
              <a:rPr lang="en-IN" sz="1800" b="1" dirty="0">
                <a:solidFill>
                  <a:schemeClr val="tx2">
                    <a:lumMod val="75000"/>
                    <a:lumOff val="25000"/>
                  </a:schemeClr>
                </a:solidFill>
              </a:rPr>
              <a:t>The moving object is tracked </a:t>
            </a:r>
            <a:r>
              <a:rPr lang="en-IN" sz="1800" b="1" dirty="0" smtClean="0">
                <a:solidFill>
                  <a:schemeClr val="tx2">
                    <a:lumMod val="75000"/>
                    <a:lumOff val="25000"/>
                  </a:schemeClr>
                </a:solidFill>
              </a:rPr>
              <a:t>and a foreground mask of moving objects is obtained through </a:t>
            </a:r>
            <a:r>
              <a:rPr lang="en-IN" sz="1800" b="1" i="1" u="sng" dirty="0" smtClean="0">
                <a:solidFill>
                  <a:schemeClr val="tx2">
                    <a:lumMod val="75000"/>
                    <a:lumOff val="25000"/>
                  </a:schemeClr>
                </a:solidFill>
              </a:rPr>
              <a:t>Background </a:t>
            </a:r>
            <a:r>
              <a:rPr lang="en-IN" sz="1800" b="1" i="1" u="sng" dirty="0" err="1" smtClean="0">
                <a:solidFill>
                  <a:schemeClr val="tx2">
                    <a:lumMod val="75000"/>
                    <a:lumOff val="25000"/>
                  </a:schemeClr>
                </a:solidFill>
              </a:rPr>
              <a:t>Subtraction</a:t>
            </a:r>
            <a:r>
              <a:rPr lang="en-IN" sz="1800" b="1" dirty="0" err="1" smtClean="0">
                <a:solidFill>
                  <a:schemeClr val="tx2">
                    <a:lumMod val="75000"/>
                    <a:lumOff val="25000"/>
                  </a:schemeClr>
                </a:solidFill>
              </a:rPr>
              <a:t>.Then</a:t>
            </a:r>
            <a:r>
              <a:rPr lang="en-IN" sz="1800" b="1" dirty="0" smtClean="0">
                <a:solidFill>
                  <a:schemeClr val="tx2">
                    <a:lumMod val="75000"/>
                    <a:lumOff val="25000"/>
                  </a:schemeClr>
                </a:solidFill>
              </a:rPr>
              <a:t> the flow(displacement and time) of vehicles is obtained through </a:t>
            </a:r>
            <a:r>
              <a:rPr lang="en-IN" sz="1800" b="1" i="1" u="sng" dirty="0" smtClean="0">
                <a:solidFill>
                  <a:schemeClr val="tx2">
                    <a:lumMod val="75000"/>
                    <a:lumOff val="25000"/>
                  </a:schemeClr>
                </a:solidFill>
              </a:rPr>
              <a:t>Optical Flow </a:t>
            </a:r>
          </a:p>
          <a:p>
            <a:r>
              <a:rPr lang="en-IN" sz="1800" b="1" dirty="0">
                <a:solidFill>
                  <a:schemeClr val="tx2">
                    <a:lumMod val="75000"/>
                    <a:lumOff val="25000"/>
                  </a:schemeClr>
                </a:solidFill>
              </a:rPr>
              <a:t>The calibration between pixel distance and real world distance travelled has been done to overcome perspective distortion. With this method, average velocity can be estimated independent of the position of the vehicles relative to the camera</a:t>
            </a:r>
            <a:r>
              <a:rPr lang="en-IN" sz="1800" b="1" dirty="0" smtClean="0">
                <a:solidFill>
                  <a:schemeClr val="tx2">
                    <a:lumMod val="75000"/>
                    <a:lumOff val="25000"/>
                  </a:schemeClr>
                </a:solidFill>
              </a:rPr>
              <a:t>.</a:t>
            </a:r>
          </a:p>
          <a:p>
            <a:endParaRPr lang="en-US" sz="1800" dirty="0"/>
          </a:p>
        </p:txBody>
      </p:sp>
      <p:sp>
        <p:nvSpPr>
          <p:cNvPr id="4" name="Rectangle 3"/>
          <p:cNvSpPr/>
          <p:nvPr/>
        </p:nvSpPr>
        <p:spPr>
          <a:xfrm>
            <a:off x="1241121" y="4267199"/>
            <a:ext cx="1600200" cy="92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Capture videos</a:t>
            </a:r>
            <a:endParaRPr lang="en-US" dirty="0"/>
          </a:p>
        </p:txBody>
      </p:sp>
      <p:sp>
        <p:nvSpPr>
          <p:cNvPr id="6" name="Rectangle 5"/>
          <p:cNvSpPr/>
          <p:nvPr/>
        </p:nvSpPr>
        <p:spPr>
          <a:xfrm>
            <a:off x="6553199" y="4267200"/>
            <a:ext cx="218996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Background Subtraction </a:t>
            </a:r>
            <a:endParaRPr lang="en-US" dirty="0"/>
          </a:p>
        </p:txBody>
      </p:sp>
      <p:sp>
        <p:nvSpPr>
          <p:cNvPr id="7" name="Rectangle 6"/>
          <p:cNvSpPr/>
          <p:nvPr/>
        </p:nvSpPr>
        <p:spPr>
          <a:xfrm>
            <a:off x="1181100" y="5257800"/>
            <a:ext cx="16383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Describe best path for vehicle</a:t>
            </a:r>
            <a:endParaRPr lang="en-US" dirty="0"/>
          </a:p>
        </p:txBody>
      </p:sp>
      <p:sp>
        <p:nvSpPr>
          <p:cNvPr id="8" name="Rectangle 7"/>
          <p:cNvSpPr/>
          <p:nvPr/>
        </p:nvSpPr>
        <p:spPr>
          <a:xfrm>
            <a:off x="3733802" y="5257803"/>
            <a:ext cx="1981199" cy="106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Velocity Calculation through Image Processing</a:t>
            </a:r>
            <a:endParaRPr lang="en-US" dirty="0"/>
          </a:p>
        </p:txBody>
      </p:sp>
      <p:sp>
        <p:nvSpPr>
          <p:cNvPr id="9" name="Rectangle 8"/>
          <p:cNvSpPr/>
          <p:nvPr/>
        </p:nvSpPr>
        <p:spPr>
          <a:xfrm>
            <a:off x="6414655" y="5230090"/>
            <a:ext cx="2286000" cy="1094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Optical Flow</a:t>
            </a:r>
            <a:endParaRPr lang="en-US" dirty="0"/>
          </a:p>
        </p:txBody>
      </p:sp>
      <p:sp>
        <p:nvSpPr>
          <p:cNvPr id="10" name="Rectangle 9"/>
          <p:cNvSpPr/>
          <p:nvPr/>
        </p:nvSpPr>
        <p:spPr>
          <a:xfrm>
            <a:off x="3581401" y="4267203"/>
            <a:ext cx="2372636" cy="921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Image Sequence in opencv</a:t>
            </a:r>
            <a:endParaRPr lang="en-US" dirty="0"/>
          </a:p>
        </p:txBody>
      </p:sp>
      <p:cxnSp>
        <p:nvCxnSpPr>
          <p:cNvPr id="11" name="Straight Arrow Connector 10"/>
          <p:cNvCxnSpPr>
            <a:stCxn id="4" idx="3"/>
            <a:endCxn id="10" idx="1"/>
          </p:cNvCxnSpPr>
          <p:nvPr/>
        </p:nvCxnSpPr>
        <p:spPr>
          <a:xfrm>
            <a:off x="2841323" y="4727788"/>
            <a:ext cx="74007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6" idx="1"/>
          </p:cNvCxnSpPr>
          <p:nvPr/>
        </p:nvCxnSpPr>
        <p:spPr>
          <a:xfrm flipV="1">
            <a:off x="5954036" y="4648200"/>
            <a:ext cx="599163" cy="79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43802" y="4454235"/>
            <a:ext cx="13855" cy="734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701144" y="5763494"/>
            <a:ext cx="699656"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p:cNvCxnSpPr>
          <p:nvPr/>
        </p:nvCxnSpPr>
        <p:spPr>
          <a:xfrm flipH="1" flipV="1">
            <a:off x="2819400" y="5791203"/>
            <a:ext cx="914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522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i="1" dirty="0" smtClean="0">
                <a:latin typeface="Algerian" pitchFamily="82" charset="0"/>
              </a:rPr>
              <a:t>Assumptions-</a:t>
            </a:r>
            <a:endParaRPr lang="en-IN" sz="3600" i="1" dirty="0">
              <a:latin typeface="Algerian" pitchFamily="82" charset="0"/>
            </a:endParaRPr>
          </a:p>
        </p:txBody>
      </p:sp>
      <p:sp>
        <p:nvSpPr>
          <p:cNvPr id="3" name="Content Placeholder 2"/>
          <p:cNvSpPr>
            <a:spLocks noGrp="1"/>
          </p:cNvSpPr>
          <p:nvPr>
            <p:ph idx="1"/>
          </p:nvPr>
        </p:nvSpPr>
        <p:spPr>
          <a:xfrm>
            <a:off x="762000" y="1600204"/>
            <a:ext cx="7467600" cy="3951337"/>
          </a:xfrm>
        </p:spPr>
        <p:txBody>
          <a:bodyPr/>
          <a:lstStyle/>
          <a:p>
            <a:r>
              <a:rPr lang="en-IN" b="1" dirty="0">
                <a:solidFill>
                  <a:schemeClr val="tx2">
                    <a:lumMod val="75000"/>
                    <a:lumOff val="25000"/>
                  </a:schemeClr>
                </a:solidFill>
                <a:latin typeface="Arial Narrow" pitchFamily="34" charset="0"/>
              </a:rPr>
              <a:t>The pixel intensities of an object do not change between consecutive frames.</a:t>
            </a:r>
          </a:p>
          <a:p>
            <a:r>
              <a:rPr lang="en-IN" b="1" dirty="0">
                <a:solidFill>
                  <a:schemeClr val="tx2">
                    <a:lumMod val="75000"/>
                    <a:lumOff val="25000"/>
                  </a:schemeClr>
                </a:solidFill>
                <a:latin typeface="Arial Narrow" pitchFamily="34" charset="0"/>
              </a:rPr>
              <a:t>Neighbouring pixels have similar motion.</a:t>
            </a:r>
          </a:p>
          <a:p>
            <a:pPr marL="0" indent="0">
              <a:buNone/>
            </a:pPr>
            <a:endParaRPr lang="en-IN" sz="3600" i="1" dirty="0" smtClean="0">
              <a:solidFill>
                <a:schemeClr val="tx1">
                  <a:lumMod val="95000"/>
                  <a:lumOff val="5000"/>
                </a:schemeClr>
              </a:solidFill>
              <a:latin typeface="Algerian" pitchFamily="82" charset="0"/>
            </a:endParaRPr>
          </a:p>
          <a:p>
            <a:pPr marL="0" indent="0">
              <a:buNone/>
            </a:pPr>
            <a:r>
              <a:rPr lang="en-IN" sz="3600" i="1" dirty="0" smtClean="0">
                <a:solidFill>
                  <a:schemeClr val="tx1">
                    <a:lumMod val="95000"/>
                    <a:lumOff val="5000"/>
                  </a:schemeClr>
                </a:solidFill>
                <a:latin typeface="Algerian" pitchFamily="82" charset="0"/>
              </a:rPr>
              <a:t>Requirements-</a:t>
            </a:r>
          </a:p>
          <a:p>
            <a:pPr marL="0" indent="0">
              <a:buNone/>
            </a:pPr>
            <a:r>
              <a:rPr lang="en-IN" dirty="0" err="1" smtClean="0">
                <a:solidFill>
                  <a:schemeClr val="tx2">
                    <a:lumMod val="75000"/>
                    <a:lumOff val="25000"/>
                  </a:schemeClr>
                </a:solidFill>
                <a:latin typeface="Arial Narrow" pitchFamily="34" charset="0"/>
              </a:rPr>
              <a:t>Opencv</a:t>
            </a:r>
            <a:r>
              <a:rPr lang="en-IN" dirty="0" smtClean="0">
                <a:solidFill>
                  <a:schemeClr val="tx2">
                    <a:lumMod val="75000"/>
                    <a:lumOff val="25000"/>
                  </a:schemeClr>
                </a:solidFill>
                <a:latin typeface="Arial Narrow" pitchFamily="34" charset="0"/>
              </a:rPr>
              <a:t> 2.4.9,Android,Visual </a:t>
            </a:r>
            <a:r>
              <a:rPr lang="en-IN" dirty="0" err="1" smtClean="0">
                <a:solidFill>
                  <a:schemeClr val="tx2">
                    <a:lumMod val="75000"/>
                    <a:lumOff val="25000"/>
                  </a:schemeClr>
                </a:solidFill>
                <a:latin typeface="Arial Narrow" pitchFamily="34" charset="0"/>
              </a:rPr>
              <a:t>studio,Eclipse</a:t>
            </a:r>
            <a:r>
              <a:rPr lang="en-IN" dirty="0" smtClean="0">
                <a:solidFill>
                  <a:schemeClr val="tx2">
                    <a:lumMod val="75000"/>
                    <a:lumOff val="25000"/>
                  </a:schemeClr>
                </a:solidFill>
                <a:latin typeface="Arial Narrow" pitchFamily="34" charset="0"/>
              </a:rPr>
              <a:t> Juno</a:t>
            </a:r>
          </a:p>
          <a:p>
            <a:pPr marL="0" indent="0">
              <a:buNone/>
            </a:pPr>
            <a:endParaRPr lang="en-IN" sz="4000" dirty="0">
              <a:solidFill>
                <a:schemeClr val="tx1">
                  <a:lumMod val="95000"/>
                  <a:lumOff val="5000"/>
                </a:schemeClr>
              </a:solidFill>
              <a:latin typeface="Algerian" pitchFamily="82" charset="0"/>
            </a:endParaRPr>
          </a:p>
        </p:txBody>
      </p:sp>
    </p:spTree>
    <p:extLst>
      <p:ext uri="{BB962C8B-B14F-4D97-AF65-F5344CB8AC3E}">
        <p14:creationId xmlns:p14="http://schemas.microsoft.com/office/powerpoint/2010/main" val="1762437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2" y="540707"/>
            <a:ext cx="6252033" cy="646331"/>
          </a:xfrm>
          <a:prstGeom prst="rect">
            <a:avLst/>
          </a:prstGeom>
          <a:noFill/>
        </p:spPr>
        <p:txBody>
          <a:bodyPr wrap="none" rtlCol="0">
            <a:spAutoFit/>
          </a:bodyPr>
          <a:lstStyle/>
          <a:p>
            <a:pPr algn="ctr"/>
            <a:r>
              <a:rPr lang="en-IN" sz="3600" i="1" u="sng" dirty="0" smtClean="0">
                <a:latin typeface="Algerian" pitchFamily="82" charset="0"/>
              </a:rPr>
              <a:t>Background Subtraction</a:t>
            </a:r>
            <a:endParaRPr lang="en-IN" sz="3600" i="1" u="sng" dirty="0">
              <a:latin typeface="Algerian" pitchFamily="82" charset="0"/>
            </a:endParaRPr>
          </a:p>
        </p:txBody>
      </p:sp>
      <p:pic>
        <p:nvPicPr>
          <p:cNvPr id="2" name="Picture 1"/>
          <p:cNvPicPr>
            <a:picLocks noChangeAspect="1"/>
          </p:cNvPicPr>
          <p:nvPr/>
        </p:nvPicPr>
        <p:blipFill>
          <a:blip r:embed="rId2"/>
          <a:stretch>
            <a:fillRect/>
          </a:stretch>
        </p:blipFill>
        <p:spPr>
          <a:xfrm>
            <a:off x="907962" y="1524000"/>
            <a:ext cx="4959438" cy="3276600"/>
          </a:xfrm>
          <a:prstGeom prst="rect">
            <a:avLst/>
          </a:prstGeom>
        </p:spPr>
      </p:pic>
      <p:sp>
        <p:nvSpPr>
          <p:cNvPr id="4" name="TextBox 3"/>
          <p:cNvSpPr txBox="1"/>
          <p:nvPr/>
        </p:nvSpPr>
        <p:spPr>
          <a:xfrm>
            <a:off x="5638800" y="1472148"/>
            <a:ext cx="3048000" cy="3785652"/>
          </a:xfrm>
          <a:prstGeom prst="rect">
            <a:avLst/>
          </a:prstGeom>
          <a:noFill/>
        </p:spPr>
        <p:txBody>
          <a:bodyPr wrap="square" rtlCol="0">
            <a:spAutoFit/>
          </a:bodyPr>
          <a:lstStyle/>
          <a:p>
            <a:pPr marL="285750" indent="-285750">
              <a:buFont typeface="Arial" pitchFamily="34" charset="0"/>
              <a:buChar char="•"/>
            </a:pPr>
            <a:r>
              <a:rPr lang="en-IN" sz="2400" dirty="0" smtClean="0">
                <a:solidFill>
                  <a:schemeClr val="tx2">
                    <a:lumMod val="75000"/>
                    <a:lumOff val="25000"/>
                  </a:schemeClr>
                </a:solidFill>
                <a:latin typeface="Arial Narrow" pitchFamily="34" charset="0"/>
              </a:rPr>
              <a:t>Fundamental logic for detecting moving objects from the difference between the current frame and the reference </a:t>
            </a:r>
            <a:r>
              <a:rPr lang="en-IN" sz="2400" dirty="0" err="1" smtClean="0">
                <a:solidFill>
                  <a:schemeClr val="tx2">
                    <a:lumMod val="75000"/>
                    <a:lumOff val="25000"/>
                  </a:schemeClr>
                </a:solidFill>
                <a:latin typeface="Arial Narrow" pitchFamily="34" charset="0"/>
              </a:rPr>
              <a:t>frame,called</a:t>
            </a:r>
            <a:r>
              <a:rPr lang="en-IN" sz="2400" dirty="0" smtClean="0">
                <a:solidFill>
                  <a:schemeClr val="tx2">
                    <a:lumMod val="75000"/>
                    <a:lumOff val="25000"/>
                  </a:schemeClr>
                </a:solidFill>
                <a:latin typeface="Arial Narrow" pitchFamily="34" charset="0"/>
              </a:rPr>
              <a:t> </a:t>
            </a:r>
            <a:r>
              <a:rPr lang="en-IN" sz="2400" b="1" i="1" dirty="0" smtClean="0">
                <a:solidFill>
                  <a:schemeClr val="tx2">
                    <a:lumMod val="75000"/>
                    <a:lumOff val="25000"/>
                  </a:schemeClr>
                </a:solidFill>
                <a:latin typeface="Arial Narrow" pitchFamily="34" charset="0"/>
              </a:rPr>
              <a:t>“background image” </a:t>
            </a:r>
            <a:r>
              <a:rPr lang="en-IN" sz="2400" dirty="0" smtClean="0">
                <a:solidFill>
                  <a:schemeClr val="tx2">
                    <a:lumMod val="75000"/>
                    <a:lumOff val="25000"/>
                  </a:schemeClr>
                </a:solidFill>
                <a:latin typeface="Arial Narrow" pitchFamily="34" charset="0"/>
              </a:rPr>
              <a:t>and this method is known as </a:t>
            </a:r>
            <a:r>
              <a:rPr lang="en-IN" sz="2400" b="1" i="1" dirty="0" smtClean="0">
                <a:solidFill>
                  <a:schemeClr val="tx2">
                    <a:lumMod val="75000"/>
                    <a:lumOff val="25000"/>
                  </a:schemeClr>
                </a:solidFill>
                <a:latin typeface="Arial Narrow" pitchFamily="34" charset="0"/>
              </a:rPr>
              <a:t>frame difference method</a:t>
            </a:r>
          </a:p>
        </p:txBody>
      </p:sp>
    </p:spTree>
    <p:extLst>
      <p:ext uri="{BB962C8B-B14F-4D97-AF65-F5344CB8AC3E}">
        <p14:creationId xmlns:p14="http://schemas.microsoft.com/office/powerpoint/2010/main" val="484455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371600"/>
            <a:ext cx="8229600" cy="4267200"/>
          </a:xfrm>
          <a:prstGeom prst="rect">
            <a:avLst/>
          </a:prstGeom>
        </p:spPr>
      </p:pic>
      <p:sp>
        <p:nvSpPr>
          <p:cNvPr id="3" name="TextBox 2"/>
          <p:cNvSpPr txBox="1"/>
          <p:nvPr/>
        </p:nvSpPr>
        <p:spPr>
          <a:xfrm>
            <a:off x="2573053" y="304804"/>
            <a:ext cx="4017254" cy="646331"/>
          </a:xfrm>
          <a:prstGeom prst="rect">
            <a:avLst/>
          </a:prstGeom>
          <a:noFill/>
        </p:spPr>
        <p:txBody>
          <a:bodyPr wrap="none" rtlCol="0">
            <a:spAutoFit/>
          </a:bodyPr>
          <a:lstStyle/>
          <a:p>
            <a:r>
              <a:rPr lang="en-IN" sz="3600" dirty="0" smtClean="0">
                <a:solidFill>
                  <a:schemeClr val="tx2">
                    <a:lumMod val="75000"/>
                    <a:lumOff val="25000"/>
                  </a:schemeClr>
                </a:solidFill>
                <a:latin typeface="Arial Rounded MT Bold" pitchFamily="34" charset="0"/>
              </a:rPr>
              <a:t>Simple Approach</a:t>
            </a:r>
            <a:endParaRPr lang="en-IN" sz="3600" dirty="0">
              <a:solidFill>
                <a:schemeClr val="tx2">
                  <a:lumMod val="75000"/>
                  <a:lumOff val="25000"/>
                </a:schemeClr>
              </a:solidFill>
              <a:latin typeface="Arial Rounded MT Bold" pitchFamily="34" charset="0"/>
            </a:endParaRPr>
          </a:p>
        </p:txBody>
      </p:sp>
    </p:spTree>
    <p:extLst>
      <p:ext uri="{BB962C8B-B14F-4D97-AF65-F5344CB8AC3E}">
        <p14:creationId xmlns:p14="http://schemas.microsoft.com/office/powerpoint/2010/main" val="30802413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2" y="553235"/>
            <a:ext cx="3088025" cy="646331"/>
          </a:xfrm>
          <a:prstGeom prst="rect">
            <a:avLst/>
          </a:prstGeom>
          <a:noFill/>
        </p:spPr>
        <p:txBody>
          <a:bodyPr wrap="none" rtlCol="0">
            <a:spAutoFit/>
          </a:bodyPr>
          <a:lstStyle/>
          <a:p>
            <a:pPr algn="ctr"/>
            <a:r>
              <a:rPr lang="en-IN" sz="3600" dirty="0" smtClean="0">
                <a:solidFill>
                  <a:schemeClr val="tx2">
                    <a:lumMod val="75000"/>
                    <a:lumOff val="25000"/>
                  </a:schemeClr>
                </a:solidFill>
                <a:latin typeface="Arial Rounded MT Bold" pitchFamily="34" charset="0"/>
              </a:rPr>
              <a:t>Median Filter</a:t>
            </a:r>
            <a:endParaRPr lang="en-IN" sz="3600" dirty="0">
              <a:solidFill>
                <a:schemeClr val="tx2">
                  <a:lumMod val="75000"/>
                  <a:lumOff val="25000"/>
                </a:schemeClr>
              </a:solidFill>
              <a:latin typeface="Arial Rounded MT Bold" pitchFamily="34" charset="0"/>
            </a:endParaRPr>
          </a:p>
        </p:txBody>
      </p:sp>
      <p:sp>
        <p:nvSpPr>
          <p:cNvPr id="3" name="TextBox 2"/>
          <p:cNvSpPr txBox="1"/>
          <p:nvPr/>
        </p:nvSpPr>
        <p:spPr>
          <a:xfrm>
            <a:off x="33405" y="2008344"/>
            <a:ext cx="9034397" cy="830997"/>
          </a:xfrm>
          <a:prstGeom prst="rect">
            <a:avLst/>
          </a:prstGeom>
          <a:noFill/>
        </p:spPr>
        <p:txBody>
          <a:bodyPr wrap="square" rtlCol="0">
            <a:spAutoFit/>
          </a:bodyPr>
          <a:lstStyle/>
          <a:p>
            <a:pPr marL="285750" indent="-285750">
              <a:buFont typeface="Arial" pitchFamily="34" charset="0"/>
              <a:buChar char="•"/>
            </a:pPr>
            <a:r>
              <a:rPr lang="en-IN" sz="2400" b="1" i="1" dirty="0" smtClean="0">
                <a:latin typeface="Arial Narrow" pitchFamily="34" charset="0"/>
              </a:rPr>
              <a:t>Assuming that the background is more likely to appear in a </a:t>
            </a:r>
            <a:r>
              <a:rPr lang="en-IN" sz="2400" b="1" i="1" dirty="0" err="1" smtClean="0">
                <a:latin typeface="Arial Narrow" pitchFamily="34" charset="0"/>
              </a:rPr>
              <a:t>scene,we</a:t>
            </a:r>
            <a:r>
              <a:rPr lang="en-IN" sz="2400" b="1" i="1" dirty="0" smtClean="0">
                <a:latin typeface="Arial Narrow" pitchFamily="34" charset="0"/>
              </a:rPr>
              <a:t> can use the median of the previous n frames as the background model:</a:t>
            </a:r>
            <a:endParaRPr lang="en-IN" sz="2400" b="1" i="1" dirty="0">
              <a:latin typeface="Arial Narrow"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95" y="3200400"/>
            <a:ext cx="7329487"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66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447800"/>
            <a:ext cx="8422782" cy="4726546"/>
          </a:xfrm>
          <a:prstGeom prst="rect">
            <a:avLst/>
          </a:prstGeom>
        </p:spPr>
      </p:pic>
      <p:sp>
        <p:nvSpPr>
          <p:cNvPr id="3" name="TextBox 2"/>
          <p:cNvSpPr txBox="1"/>
          <p:nvPr/>
        </p:nvSpPr>
        <p:spPr>
          <a:xfrm>
            <a:off x="2438400" y="609600"/>
            <a:ext cx="4478470" cy="646331"/>
          </a:xfrm>
          <a:prstGeom prst="rect">
            <a:avLst/>
          </a:prstGeom>
          <a:noFill/>
        </p:spPr>
        <p:txBody>
          <a:bodyPr wrap="none" rtlCol="0">
            <a:spAutoFit/>
          </a:bodyPr>
          <a:lstStyle/>
          <a:p>
            <a:r>
              <a:rPr lang="en-IN" sz="3600" dirty="0" smtClean="0">
                <a:solidFill>
                  <a:schemeClr val="tx2">
                    <a:lumMod val="75000"/>
                    <a:lumOff val="25000"/>
                  </a:schemeClr>
                </a:solidFill>
                <a:latin typeface="Arial Rounded MT Bold" pitchFamily="34" charset="0"/>
              </a:rPr>
              <a:t>Frame Differencing</a:t>
            </a:r>
            <a:endParaRPr lang="en-IN" sz="3600" dirty="0">
              <a:solidFill>
                <a:schemeClr val="tx2">
                  <a:lumMod val="75000"/>
                  <a:lumOff val="25000"/>
                </a:schemeClr>
              </a:solidFill>
              <a:latin typeface="Arial Rounded MT Bold" pitchFamily="34" charset="0"/>
            </a:endParaRPr>
          </a:p>
        </p:txBody>
      </p:sp>
    </p:spTree>
    <p:extLst>
      <p:ext uri="{BB962C8B-B14F-4D97-AF65-F5344CB8AC3E}">
        <p14:creationId xmlns:p14="http://schemas.microsoft.com/office/powerpoint/2010/main" val="683969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90308</TotalTime>
  <Words>707</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Sketchbook</vt:lpstr>
      <vt:lpstr>Equation</vt:lpstr>
      <vt:lpstr>PowerPoint Presentation</vt:lpstr>
      <vt:lpstr>Introduction </vt:lpstr>
      <vt:lpstr>Problem Definition </vt:lpstr>
      <vt:lpstr>Proposed Approach</vt:lpstr>
      <vt:lpstr>Assumptions-</vt:lpstr>
      <vt:lpstr>PowerPoint Presentation</vt:lpstr>
      <vt:lpstr>PowerPoint Presentation</vt:lpstr>
      <vt:lpstr>PowerPoint Presentation</vt:lpstr>
      <vt:lpstr>PowerPoint Presentation</vt:lpstr>
      <vt:lpstr>PowerPoint Presentation</vt:lpstr>
      <vt:lpstr>PowerPoint Presentation</vt:lpstr>
      <vt:lpstr>Estimating Optical Flow</vt:lpstr>
      <vt:lpstr>Brightness Constancy Equation</vt:lpstr>
      <vt:lpstr>PowerPoint Presentation</vt:lpstr>
      <vt:lpstr>Other Algos..</vt:lpstr>
      <vt:lpstr>Why Optical Flow and BS Preffered??</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 Allahabad</dc:title>
  <dc:creator>Baidyanath Prasad</dc:creator>
  <cp:lastModifiedBy>Angie</cp:lastModifiedBy>
  <cp:revision>42</cp:revision>
  <dcterms:created xsi:type="dcterms:W3CDTF">2014-09-20T06:27:57Z</dcterms:created>
  <dcterms:modified xsi:type="dcterms:W3CDTF">2014-12-06T05:29:42Z</dcterms:modified>
</cp:coreProperties>
</file>