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45"/>
  </p:notesMasterIdLst>
  <p:handoutMasterIdLst>
    <p:handoutMasterId r:id="rId46"/>
  </p:handoutMasterIdLst>
  <p:sldIdLst>
    <p:sldId id="256" r:id="rId6"/>
    <p:sldId id="561" r:id="rId7"/>
    <p:sldId id="562" r:id="rId8"/>
    <p:sldId id="463" r:id="rId9"/>
    <p:sldId id="289" r:id="rId10"/>
    <p:sldId id="563" r:id="rId11"/>
    <p:sldId id="591" r:id="rId12"/>
    <p:sldId id="564" r:id="rId13"/>
    <p:sldId id="565" r:id="rId14"/>
    <p:sldId id="535" r:id="rId15"/>
    <p:sldId id="592" r:id="rId16"/>
    <p:sldId id="593" r:id="rId17"/>
    <p:sldId id="566" r:id="rId18"/>
    <p:sldId id="567" r:id="rId19"/>
    <p:sldId id="568" r:id="rId20"/>
    <p:sldId id="569" r:id="rId21"/>
    <p:sldId id="541" r:id="rId22"/>
    <p:sldId id="571" r:id="rId23"/>
    <p:sldId id="573" r:id="rId24"/>
    <p:sldId id="574" r:id="rId25"/>
    <p:sldId id="572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94" r:id="rId35"/>
    <p:sldId id="583" r:id="rId36"/>
    <p:sldId id="584" r:id="rId37"/>
    <p:sldId id="585" r:id="rId38"/>
    <p:sldId id="587" r:id="rId39"/>
    <p:sldId id="588" r:id="rId40"/>
    <p:sldId id="589" r:id="rId41"/>
    <p:sldId id="590" r:id="rId42"/>
    <p:sldId id="586" r:id="rId43"/>
    <p:sldId id="275" r:id="rId4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5pPr>
    <a:lvl6pPr marL="22860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6pPr>
    <a:lvl7pPr marL="27432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7pPr>
    <a:lvl8pPr marL="32004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8pPr>
    <a:lvl9pPr marL="3657600" algn="l" defTabSz="914400" rtl="0" eaLnBrk="1" latinLnBrk="1" hangingPunct="1">
      <a:defRPr sz="6000" b="1" kern="1200">
        <a:solidFill>
          <a:schemeClr val="tx1"/>
        </a:solidFill>
        <a:latin typeface="Lucida Console" pitchFamily="49" charset="0"/>
        <a:ea typeface="궁서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CC00"/>
    <a:srgbClr val="CCFF33"/>
    <a:srgbClr val="FFCC66"/>
    <a:srgbClr val="FFFF99"/>
    <a:srgbClr val="FFFFCC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1" autoAdjust="0"/>
    <p:restoredTop sz="94660"/>
  </p:normalViewPr>
  <p:slideViewPr>
    <p:cSldViewPr>
      <p:cViewPr varScale="1">
        <p:scale>
          <a:sx n="100" d="100"/>
          <a:sy n="100" d="100"/>
        </p:scale>
        <p:origin x="438" y="84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21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E7D2797F-50D3-46DB-9708-33D7379D2C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85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4ACE4CF3-4C1C-4FFF-834C-4013F936BF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1166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solidFill>
            <a:srgbClr val="FFFF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rgbClr val="99CC00"/>
          </a:solidFill>
          <a:ln w="0" algn="ctr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857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4191000"/>
            <a:ext cx="5867400" cy="101282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bg1"/>
                </a:solidFill>
                <a:latin typeface="HY강M" pitchFamily="18" charset="-127"/>
                <a:ea typeface="HY강M" pitchFamily="18" charset="-127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2390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476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476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FF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n>
                <a:solidFill>
                  <a:srgbClr val="FFFF00"/>
                </a:solidFill>
              </a:ln>
              <a:latin typeface="Arial" charset="0"/>
              <a:ea typeface="굴림" pitchFamily="50" charset="-127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76325"/>
            <a:ext cx="82296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r>
              <a:rPr lang="ko-KR" altLang="en-US" smtClean="0"/>
              <a:t>단계</a:t>
            </a:r>
          </a:p>
          <a:p>
            <a:pPr lvl="1"/>
            <a:r>
              <a:rPr lang="en-US" altLang="ko-KR" smtClean="0"/>
              <a:t>2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2"/>
            <a:r>
              <a:rPr lang="en-US" altLang="ko-KR" smtClean="0"/>
              <a:t>3</a:t>
            </a:r>
            <a:r>
              <a:rPr lang="ko-KR" altLang="en-US" smtClean="0"/>
              <a:t>단계</a:t>
            </a:r>
            <a:endParaRPr lang="en-US" altLang="ko-KR" smtClean="0"/>
          </a:p>
          <a:p>
            <a:pPr lvl="3"/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8458200" y="6440488"/>
            <a:ext cx="4572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latinLnBrk="1" hangingPunct="1">
              <a:defRPr/>
            </a:pPr>
            <a:fld id="{D5E5BDE1-682E-4305-9B3B-8CE42521A81D}" type="slidenum">
              <a:rPr kumimoji="1" lang="ko-KR" altLang="en-US" sz="1200" b="0">
                <a:latin typeface="HY헤드라인M" pitchFamily="18" charset="-127"/>
                <a:ea typeface="HY헤드라인M" pitchFamily="18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 sz="1200" b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9" descr="2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48600" y="663575"/>
            <a:ext cx="126047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2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2400"/>
        </a:spcBef>
        <a:spcAft>
          <a:spcPct val="0"/>
        </a:spcAft>
        <a:buClr>
          <a:schemeClr val="tx1"/>
        </a:buClr>
        <a:buChar char="•"/>
        <a:defRPr sz="1600" b="1">
          <a:solidFill>
            <a:srgbClr val="000000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hangingPunct="0">
        <a:spcBef>
          <a:spcPts val="2400"/>
        </a:spcBef>
        <a:spcAft>
          <a:spcPct val="0"/>
        </a:spcAft>
        <a:buChar char="–"/>
        <a:defRPr sz="1400">
          <a:solidFill>
            <a:srgbClr val="000000"/>
          </a:solidFill>
          <a:latin typeface="HY견명조" pitchFamily="18" charset="-127"/>
          <a:ea typeface="HY견명조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HY견명조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6" name="AutoShape 14"/>
          <p:cNvSpPr>
            <a:spLocks noChangeArrowheads="1"/>
          </p:cNvSpPr>
          <p:nvPr userDrawn="1"/>
        </p:nvSpPr>
        <p:spPr bwMode="blackWhite">
          <a:xfrm>
            <a:off x="457200" y="1066800"/>
            <a:ext cx="8229600" cy="5257800"/>
          </a:xfrm>
          <a:prstGeom prst="roundRect">
            <a:avLst>
              <a:gd name="adj" fmla="val 2051"/>
            </a:avLst>
          </a:prstGeom>
          <a:solidFill>
            <a:srgbClr val="CCFF33">
              <a:alpha val="40000"/>
            </a:srgbClr>
          </a:solidFill>
          <a:ln w="63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5479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5480" name="Rectangle 8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99CC00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05481" name="AutoShape 9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229600" cy="524827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ajved</a:t>
            </a:r>
          </a:p>
        </p:txBody>
      </p:sp>
      <p:sp>
        <p:nvSpPr>
          <p:cNvPr id="2055" name="Rectangle 11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eginner_logo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9" name="AutoShape 9"/>
          <p:cNvSpPr>
            <a:spLocks noChangeArrowheads="1"/>
          </p:cNvSpPr>
          <p:nvPr userDrawn="1"/>
        </p:nvSpPr>
        <p:spPr bwMode="blackWhite">
          <a:xfrm>
            <a:off x="457200" y="1066800"/>
            <a:ext cx="8229600" cy="5257800"/>
          </a:xfrm>
          <a:prstGeom prst="roundRect">
            <a:avLst>
              <a:gd name="adj" fmla="val 2051"/>
            </a:avLst>
          </a:prstGeom>
          <a:solidFill>
            <a:srgbClr val="CC99FF">
              <a:alpha val="20000"/>
            </a:srgbClr>
          </a:solidFill>
          <a:ln w="63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7762" name="Rectangle 2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7763" name="Rectangle 3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CC6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17764" name="AutoShape 4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3080" name="Picture 7" descr="Beginner_logo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7650" y="350838"/>
            <a:ext cx="1190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ajved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6435" name="Rectangle 3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CC6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46436" name="AutoShape 4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4102" name="Picture 7" descr="Beginner_logo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7650" y="350838"/>
            <a:ext cx="1190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8" descr="Beginner_logo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Beginner_logo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2" name="Rectangle 2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8723" name="Rectangle 3"/>
          <p:cNvSpPr>
            <a:spLocks noChangeArrowheads="1"/>
          </p:cNvSpPr>
          <p:nvPr userDrawn="1"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rgbClr val="FFCC6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800" b="0">
              <a:latin typeface="Arial" charset="0"/>
              <a:ea typeface="굴림" pitchFamily="50" charset="-127"/>
            </a:endParaRPr>
          </a:p>
        </p:txBody>
      </p:sp>
      <p:sp>
        <p:nvSpPr>
          <p:cNvPr id="158724" name="AutoShape 4"/>
          <p:cNvSpPr>
            <a:spLocks noChangeArrowheads="1"/>
          </p:cNvSpPr>
          <p:nvPr userDrawn="1"/>
        </p:nvSpPr>
        <p:spPr bwMode="ltGray">
          <a:xfrm>
            <a:off x="304800" y="288925"/>
            <a:ext cx="74676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pic>
        <p:nvPicPr>
          <p:cNvPr id="5127" name="Picture 7" descr="Beginner_logo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7650" y="350838"/>
            <a:ext cx="11906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9" name="AutoShape 9"/>
          <p:cNvSpPr>
            <a:spLocks noChangeArrowheads="1"/>
          </p:cNvSpPr>
          <p:nvPr userDrawn="1"/>
        </p:nvSpPr>
        <p:spPr bwMode="blackWhite">
          <a:xfrm>
            <a:off x="457200" y="1066800"/>
            <a:ext cx="8229600" cy="5486400"/>
          </a:xfrm>
          <a:prstGeom prst="roundRect">
            <a:avLst>
              <a:gd name="adj" fmla="val 2051"/>
            </a:avLst>
          </a:prstGeom>
          <a:solidFill>
            <a:srgbClr val="99FF99">
              <a:alpha val="20000"/>
            </a:srgbClr>
          </a:solidFill>
          <a:ln w="63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ajved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628650" algn="l"/>
        </a:tabLs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62865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191000"/>
            <a:ext cx="8001000" cy="1012825"/>
          </a:xfrm>
        </p:spPr>
        <p:txBody>
          <a:bodyPr/>
          <a:lstStyle/>
          <a:p>
            <a:r>
              <a:rPr lang="en-US" altLang="ko-KR" smtClean="0"/>
              <a:t>02</a:t>
            </a:r>
            <a:r>
              <a:rPr lang="ko-KR" altLang="en-US" smtClean="0"/>
              <a:t>장</a:t>
            </a:r>
            <a:r>
              <a:rPr lang="en-US" altLang="ko-KR" smtClean="0"/>
              <a:t>. SQL</a:t>
            </a:r>
            <a:r>
              <a:rPr lang="ko-KR" altLang="en-US" smtClean="0"/>
              <a:t>의 기본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105400"/>
            <a:ext cx="7086600" cy="381000"/>
          </a:xfrm>
        </p:spPr>
        <p:txBody>
          <a:bodyPr/>
          <a:lstStyle/>
          <a:p>
            <a:r>
              <a:rPr lang="en-US" altLang="ko-KR" sz="1400" smtClean="0"/>
              <a:t>SQL</a:t>
            </a:r>
            <a:r>
              <a:rPr lang="ko-KR" altLang="en-US" sz="1400" smtClean="0"/>
              <a:t>의 가장 기본이 되는 </a:t>
            </a:r>
            <a:r>
              <a:rPr lang="en-US" altLang="ko-KR" sz="1400" smtClean="0"/>
              <a:t>SELECT </a:t>
            </a:r>
            <a:r>
              <a:rPr lang="ko-KR" altLang="en-US" sz="1400" smtClean="0"/>
              <a:t>문과 함께 산술 연산자의 사용법과 </a:t>
            </a:r>
            <a:r>
              <a:rPr lang="en-US" altLang="ko-KR" sz="1400" smtClean="0"/>
              <a:t>NULL</a:t>
            </a:r>
            <a:r>
              <a:rPr lang="ko-KR" altLang="en-US" sz="1400" smtClean="0"/>
              <a:t>의 의미와 컬럼에 별칭을 부여하는 방법 등에 대해서 살펴보도록 하겠습니다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03. </a:t>
            </a:r>
            <a:r>
              <a:rPr lang="ko-KR" altLang="en-US" b="1" smtClean="0"/>
              <a:t>오라클의 데이터 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685800" y="1076325"/>
            <a:ext cx="8229600" cy="5616575"/>
          </a:xfrm>
        </p:spPr>
        <p:txBody>
          <a:bodyPr/>
          <a:lstStyle/>
          <a:p>
            <a:r>
              <a:rPr lang="en-US" altLang="ko-KR" dirty="0" smtClean="0"/>
              <a:t>NUMBER</a:t>
            </a:r>
          </a:p>
          <a:p>
            <a:pPr lvl="1"/>
            <a:r>
              <a:rPr lang="en-US" altLang="ko-KR" sz="1800" dirty="0" smtClean="0"/>
              <a:t>NUMBER </a:t>
            </a:r>
            <a:r>
              <a:rPr lang="ko-KR" altLang="en-US" sz="1800" dirty="0" smtClean="0"/>
              <a:t>데이터 형은 숫자 데이터를 저장하기 위해서 제공됩니다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precision</a:t>
            </a:r>
            <a:r>
              <a:rPr lang="ko-KR" altLang="en-US" sz="1800" dirty="0" smtClean="0"/>
              <a:t>은 소수점을 포함한 전체 자리수를 의미하며 </a:t>
            </a:r>
            <a:r>
              <a:rPr lang="en-US" altLang="ko-KR" sz="1800" dirty="0" smtClean="0"/>
              <a:t>scale</a:t>
            </a:r>
            <a:r>
              <a:rPr lang="ko-KR" altLang="en-US" sz="1800" dirty="0" smtClean="0"/>
              <a:t>은 소수점 이하 자리수를 지정합니다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smtClean="0"/>
              <a:t>scale</a:t>
            </a:r>
            <a:r>
              <a:rPr lang="ko-KR" altLang="en-US" sz="1800" dirty="0" smtClean="0"/>
              <a:t>을 생략한 채 </a:t>
            </a:r>
            <a:r>
              <a:rPr lang="en-US" altLang="ko-KR" sz="1800" dirty="0" smtClean="0"/>
              <a:t>precision</a:t>
            </a:r>
            <a:r>
              <a:rPr lang="ko-KR" altLang="en-US" sz="1800" dirty="0" smtClean="0"/>
              <a:t>만 지정하면 소수점 이하는 반올림되어 정수 값만 저장됩니다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smtClean="0"/>
              <a:t>precision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scale</a:t>
            </a:r>
            <a:r>
              <a:rPr lang="ko-KR" altLang="en-US" sz="1800" dirty="0" smtClean="0"/>
              <a:t>을 모두 생략하면 입력한 데이터 값만큼 공간이 할당됩니다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 lvl="1"/>
            <a:r>
              <a:rPr lang="en-US" sz="1800" dirty="0" smtClean="0">
                <a:latin typeface="+mn-ea"/>
              </a:rPr>
              <a:t>precision : </a:t>
            </a:r>
            <a:r>
              <a:rPr lang="ko-KR" altLang="en-US" sz="1800" dirty="0" smtClean="0"/>
              <a:t>최대값 </a:t>
            </a:r>
            <a:r>
              <a:rPr lang="en-US" altLang="ko-KR" sz="1800" dirty="0" smtClean="0"/>
              <a:t>(1~38)</a:t>
            </a:r>
          </a:p>
          <a:p>
            <a:pPr lvl="1"/>
            <a:r>
              <a:rPr lang="en-US" sz="1800" dirty="0" smtClean="0">
                <a:latin typeface="+mn-ea"/>
              </a:rPr>
              <a:t>scale: (-84~127)</a:t>
            </a:r>
            <a:endParaRPr lang="ko-KR" altLang="en-US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2286000"/>
          <a:ext cx="5393690" cy="425958"/>
        </p:xfrm>
        <a:graphic>
          <a:graphicData uri="http://schemas.openxmlformats.org/drawingml/2006/table">
            <a:tbl>
              <a:tblPr/>
              <a:tblGrid>
                <a:gridCol w="762000"/>
                <a:gridCol w="4631690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NUMBER(precision, scale)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96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03. </a:t>
            </a:r>
            <a:r>
              <a:rPr lang="ko-KR" altLang="en-US" b="1" dirty="0" err="1" smtClean="0"/>
              <a:t>오라클의</a:t>
            </a:r>
            <a:r>
              <a:rPr lang="ko-KR" altLang="en-US" b="1" dirty="0" smtClean="0"/>
              <a:t> 데이터 형 </a:t>
            </a:r>
            <a:r>
              <a:rPr lang="en-US" altLang="ko-KR" b="1" dirty="0" smtClean="0"/>
              <a:t>– NUMBER </a:t>
            </a:r>
            <a:r>
              <a:rPr lang="ko-KR" altLang="en-US" b="1" dirty="0" smtClean="0"/>
              <a:t>예제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81000" y="1076325"/>
            <a:ext cx="8763000" cy="5616575"/>
          </a:xfrm>
        </p:spPr>
        <p:txBody>
          <a:bodyPr/>
          <a:lstStyle/>
          <a:p>
            <a:pPr lvl="1"/>
            <a:endParaRPr lang="ko-KR" altLang="en-US" sz="1800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CREATE TABLE num_temp1 ( 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n1 NUMBER,            -- </a:t>
            </a:r>
            <a:r>
              <a:rPr lang="ko-KR" altLang="en-US" dirty="0" smtClean="0"/>
              <a:t>크기를 지정하지 않음</a:t>
            </a: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n2 NUMBER (9),     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              -- </a:t>
            </a:r>
            <a:r>
              <a:rPr lang="ko-KR" altLang="en-US" dirty="0" smtClean="0"/>
              <a:t>전체 자릿수 </a:t>
            </a:r>
            <a:r>
              <a:rPr lang="en-US" altLang="ko-KR" dirty="0" smtClean="0"/>
              <a:t>9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이하 첫 번째 자리에서 반올림</a:t>
            </a: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n3 NUMBER (9,2),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n4 NUMBER (9,1),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            -- </a:t>
            </a:r>
            <a:r>
              <a:rPr lang="ko-KR" altLang="en-US" dirty="0" smtClean="0"/>
              <a:t>전체 자릿수 </a:t>
            </a:r>
            <a:r>
              <a:rPr lang="en-US" altLang="ko-KR" dirty="0" smtClean="0"/>
              <a:t>9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이하 두 번째 자리에서 반올림</a:t>
            </a: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n5 NUMBER (7),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            -- </a:t>
            </a:r>
            <a:r>
              <a:rPr lang="ko-KR" altLang="en-US" dirty="0" smtClean="0"/>
              <a:t>전체 자릿수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이하 첫 번째 자리에서 반올림</a:t>
            </a: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n6 NUMBER (7, -2),   --1,234,600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         -- </a:t>
            </a:r>
            <a:r>
              <a:rPr lang="ko-KR" altLang="en-US" dirty="0" smtClean="0"/>
              <a:t>전체 자릿수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기준 왼쪽 두 번째 자리에서 반올림</a:t>
            </a: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n7 NUMBER (6</a:t>
            </a:r>
            <a:r>
              <a:rPr lang="pt-BR" altLang="ko-KR" dirty="0" smtClean="0"/>
              <a:t>))</a:t>
            </a: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  </a:t>
            </a:r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600" y="990600"/>
          <a:ext cx="5393690" cy="425958"/>
        </p:xfrm>
        <a:graphic>
          <a:graphicData uri="http://schemas.openxmlformats.org/drawingml/2006/table">
            <a:tbl>
              <a:tblPr/>
              <a:tblGrid>
                <a:gridCol w="762000"/>
                <a:gridCol w="4631690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NUMBER(precision, scale)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20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03. </a:t>
            </a:r>
            <a:r>
              <a:rPr lang="ko-KR" altLang="en-US" b="1" dirty="0" err="1" smtClean="0"/>
              <a:t>오라클의</a:t>
            </a:r>
            <a:r>
              <a:rPr lang="ko-KR" altLang="en-US" b="1" dirty="0" smtClean="0"/>
              <a:t> 데이터 형 </a:t>
            </a:r>
            <a:r>
              <a:rPr lang="en-US" altLang="ko-KR" b="1" dirty="0" smtClean="0"/>
              <a:t>– NUMBER </a:t>
            </a:r>
            <a:r>
              <a:rPr lang="ko-KR" altLang="en-US" b="1" dirty="0" smtClean="0"/>
              <a:t>예제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81000" y="1076325"/>
            <a:ext cx="8763000" cy="5616575"/>
          </a:xfrm>
        </p:spPr>
        <p:txBody>
          <a:bodyPr/>
          <a:lstStyle/>
          <a:p>
            <a:pPr lvl="1"/>
            <a:endParaRPr lang="ko-KR" altLang="en-US" sz="1800" dirty="0" smtClean="0"/>
          </a:p>
          <a:p>
            <a:pPr>
              <a:spcBef>
                <a:spcPts val="600"/>
              </a:spcBef>
              <a:buNone/>
            </a:pP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SQL&gt;INSERT INTO num_temp1(n1, n2, n3, n4, n5, n6, n7)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VALUES(1234567.89, 1234567.89, 1234567.89, 1234567.89, 1234567.89, 1234567.89, 123456.89); </a:t>
            </a:r>
          </a:p>
          <a:p>
            <a:pPr>
              <a:spcBef>
                <a:spcPts val="600"/>
              </a:spcBef>
              <a:buNone/>
            </a:pP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endParaRPr lang="pt-BR" altLang="ko-KR" dirty="0" smtClean="0"/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SQL&gt;SELECT n1, n2, n3, n4, n5, n6, n7   FROM num_temp1;</a:t>
            </a:r>
          </a:p>
          <a:p>
            <a:pPr>
              <a:spcBef>
                <a:spcPts val="600"/>
              </a:spcBef>
              <a:buNone/>
            </a:pP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r>
              <a:rPr lang="pt-BR" altLang="ko-KR" dirty="0" smtClean="0"/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N1         N2         N3         N4         N5         N6         N7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---------- ---------- ---------- ---------- ---------- ---------- ----------</a:t>
            </a:r>
          </a:p>
          <a:p>
            <a:pPr>
              <a:spcBef>
                <a:spcPts val="600"/>
              </a:spcBef>
              <a:buNone/>
            </a:pPr>
            <a:r>
              <a:rPr lang="pt-BR" altLang="ko-KR" dirty="0" smtClean="0"/>
              <a:t>1234567.89    1234568 1234567.89  1234567.9    1234568    1234600     123457</a:t>
            </a:r>
          </a:p>
          <a:p>
            <a:pPr>
              <a:spcBef>
                <a:spcPts val="600"/>
              </a:spcBef>
            </a:pP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600" y="990600"/>
          <a:ext cx="5393690" cy="425958"/>
        </p:xfrm>
        <a:graphic>
          <a:graphicData uri="http://schemas.openxmlformats.org/drawingml/2006/table">
            <a:tbl>
              <a:tblPr/>
              <a:tblGrid>
                <a:gridCol w="762000"/>
                <a:gridCol w="4631690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NUMBER(precision, scale)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20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03. </a:t>
            </a:r>
            <a:r>
              <a:rPr lang="ko-KR" altLang="en-US" b="1" smtClean="0"/>
              <a:t>오라클의 데이터 형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685800" y="1076325"/>
            <a:ext cx="8229600" cy="5616575"/>
          </a:xfrm>
        </p:spPr>
        <p:txBody>
          <a:bodyPr/>
          <a:lstStyle/>
          <a:p>
            <a:r>
              <a:rPr lang="en-US" altLang="ko-KR" smtClean="0"/>
              <a:t>DATE</a:t>
            </a:r>
          </a:p>
          <a:p>
            <a:pPr lvl="1"/>
            <a:r>
              <a:rPr lang="en-US" altLang="ko-KR" sz="1800" smtClean="0"/>
              <a:t>DATE</a:t>
            </a:r>
            <a:r>
              <a:rPr lang="ko-KR" altLang="en-US" sz="1800" smtClean="0"/>
              <a:t>는 세기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월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일</a:t>
            </a:r>
            <a:r>
              <a:rPr lang="en-US" altLang="ko-KR" sz="1800" smtClean="0"/>
              <a:t>, </a:t>
            </a:r>
            <a:r>
              <a:rPr lang="ko-KR" altLang="en-US" sz="1800" smtClean="0"/>
              <a:t>시간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초의 날짜 및 시간 데이터를 저장하기 위한 데이터 형입니다</a:t>
            </a:r>
            <a:r>
              <a:rPr lang="en-US" altLang="ko-KR" sz="1800" smtClean="0"/>
              <a:t>. </a:t>
            </a:r>
          </a:p>
          <a:p>
            <a:pPr lvl="1"/>
            <a:r>
              <a:rPr lang="ko-KR" altLang="en-US" sz="1800" smtClean="0"/>
              <a:t>이렇듯 날짜 타입 안에는 세기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월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일</a:t>
            </a:r>
            <a:r>
              <a:rPr lang="en-US" altLang="ko-KR" sz="1800" smtClean="0"/>
              <a:t>, </a:t>
            </a:r>
            <a:r>
              <a:rPr lang="ko-KR" altLang="en-US" sz="1800" smtClean="0"/>
              <a:t>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초</a:t>
            </a:r>
            <a:r>
              <a:rPr lang="en-US" altLang="ko-KR" sz="1800" smtClean="0"/>
              <a:t>, </a:t>
            </a:r>
            <a:r>
              <a:rPr lang="ko-KR" altLang="en-US" sz="1800" smtClean="0"/>
              <a:t>요일 등 여러 가지 정보가 들어 있지만 별다른 설정이 없으면 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월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일만 출력합니다</a:t>
            </a:r>
            <a:r>
              <a:rPr lang="en-US" altLang="ko-KR" sz="1800" smtClean="0"/>
              <a:t>. </a:t>
            </a:r>
          </a:p>
          <a:p>
            <a:pPr lvl="1"/>
            <a:r>
              <a:rPr lang="ko-KR" altLang="en-US" sz="1800" smtClean="0"/>
              <a:t>기본 날짜 형식은 </a:t>
            </a:r>
            <a:r>
              <a:rPr lang="en-US" altLang="ko-KR" sz="1800" smtClean="0"/>
              <a:t>"YY/MM/DD"</a:t>
            </a:r>
            <a:r>
              <a:rPr lang="ko-KR" altLang="en-US" sz="1800" smtClean="0"/>
              <a:t>형식으로 “년</a:t>
            </a:r>
            <a:r>
              <a:rPr lang="en-US" altLang="ko-KR" sz="1800" smtClean="0"/>
              <a:t>/</a:t>
            </a:r>
            <a:r>
              <a:rPr lang="ko-KR" altLang="en-US" sz="1800" smtClean="0"/>
              <a:t>월</a:t>
            </a:r>
            <a:r>
              <a:rPr lang="en-US" altLang="ko-KR" sz="1800" smtClean="0"/>
              <a:t>/</a:t>
            </a:r>
            <a:r>
              <a:rPr lang="ko-KR" altLang="en-US" sz="1800" smtClean="0"/>
              <a:t>일”로 출력됩니다</a:t>
            </a:r>
            <a:r>
              <a:rPr lang="en-US" altLang="ko-KR" sz="1800" smtClean="0"/>
              <a:t>. </a:t>
            </a:r>
          </a:p>
          <a:p>
            <a:pPr lvl="1"/>
            <a:r>
              <a:rPr lang="en-US" altLang="ko-KR" sz="1800" smtClean="0"/>
              <a:t>2005</a:t>
            </a:r>
            <a:r>
              <a:rPr lang="ko-KR" altLang="en-US" sz="1800" smtClean="0"/>
              <a:t>년 </a:t>
            </a:r>
            <a:r>
              <a:rPr lang="en-US" altLang="ko-KR" sz="1800" smtClean="0"/>
              <a:t>12</a:t>
            </a:r>
            <a:r>
              <a:rPr lang="ko-KR" altLang="en-US" sz="1800" smtClean="0"/>
              <a:t>월 </a:t>
            </a:r>
            <a:r>
              <a:rPr lang="en-US" altLang="ko-KR" sz="1800" smtClean="0"/>
              <a:t>14</a:t>
            </a:r>
            <a:r>
              <a:rPr lang="ko-KR" altLang="en-US" sz="1800" smtClean="0"/>
              <a:t>일은 “</a:t>
            </a:r>
            <a:r>
              <a:rPr lang="en-US" altLang="ko-KR" sz="1800" smtClean="0"/>
              <a:t>05/12/14”</a:t>
            </a:r>
            <a:r>
              <a:rPr lang="ko-KR" altLang="en-US" sz="1800" smtClean="0"/>
              <a:t>로 출력됩니다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/>
            <a:endParaRPr lang="ko-KR" altLang="en-US" sz="1800" smtClean="0"/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03. </a:t>
            </a:r>
            <a:r>
              <a:rPr lang="ko-KR" altLang="en-US" b="1" dirty="0" err="1" smtClean="0"/>
              <a:t>오라클의</a:t>
            </a:r>
            <a:r>
              <a:rPr lang="ko-KR" altLang="en-US" b="1" dirty="0" smtClean="0"/>
              <a:t> 데이터 형 </a:t>
            </a:r>
            <a:r>
              <a:rPr lang="en-US" altLang="ko-KR" b="1" dirty="0" smtClean="0"/>
              <a:t>– Date </a:t>
            </a:r>
            <a:r>
              <a:rPr lang="ko-KR" altLang="en-US" b="1" dirty="0" smtClean="0"/>
              <a:t>예제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52400" y="1076325"/>
            <a:ext cx="8763000" cy="5616575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SQL&gt;CREATE TABLE date_temp1 (date1  DATE );</a:t>
            </a:r>
          </a:p>
          <a:p>
            <a:pPr>
              <a:spcBef>
                <a:spcPts val="600"/>
              </a:spcBef>
              <a:buNone/>
            </a:pP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SQL&gt;INSERT INTO date_temp1 ( date1 ) VALUES ( SYSDATE );</a:t>
            </a:r>
          </a:p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-- SYSDATE</a:t>
            </a:r>
            <a:r>
              <a:rPr lang="ko-KR" altLang="en-US" dirty="0" smtClean="0"/>
              <a:t>는 오라클에서 제공하는 시스템의 현재 날짜 정보</a:t>
            </a: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SQL&gt;SELECT *   FROM date_temp1;  --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‘YY/MM/DD’</a:t>
            </a:r>
          </a:p>
          <a:p>
            <a:pPr>
              <a:spcBef>
                <a:spcPts val="600"/>
              </a:spcBef>
              <a:buNone/>
            </a:pP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날짜 형식 변환</a:t>
            </a: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SQL&gt;ALTER SESSION SET NLS_DATE_FORMAT = 'YYYY-MM-DD';</a:t>
            </a:r>
          </a:p>
          <a:p>
            <a:pPr>
              <a:spcBef>
                <a:spcPts val="600"/>
              </a:spcBef>
              <a:buNone/>
            </a:pPr>
            <a:endParaRPr lang="en-US" altLang="ko-KR" dirty="0" smtClean="0"/>
          </a:p>
          <a:p>
            <a:pPr>
              <a:spcBef>
                <a:spcPts val="600"/>
              </a:spcBef>
              <a:buNone/>
            </a:pPr>
            <a:r>
              <a:rPr lang="en-US" altLang="ko-KR" dirty="0" smtClean="0"/>
              <a:t>SQL&gt;SELECT *   FROM date_temp1;</a:t>
            </a:r>
            <a:endParaRPr lang="ko-KR" altLang="en-US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03. </a:t>
            </a:r>
            <a:r>
              <a:rPr lang="ko-KR" altLang="en-US" b="1" smtClean="0"/>
              <a:t>오라클의 데이터 형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685800" y="1076325"/>
            <a:ext cx="8229600" cy="5616575"/>
          </a:xfrm>
        </p:spPr>
        <p:txBody>
          <a:bodyPr/>
          <a:lstStyle/>
          <a:p>
            <a:r>
              <a:rPr lang="en-US" altLang="ko-KR" smtClean="0"/>
              <a:t>CHAR</a:t>
            </a:r>
          </a:p>
          <a:p>
            <a:pPr lvl="1"/>
            <a:r>
              <a:rPr lang="ko-KR" altLang="en-US" sz="1800" smtClean="0"/>
              <a:t>문자 데이터를 저장하기 위한 자료형으로 </a:t>
            </a:r>
            <a:r>
              <a:rPr lang="en-US" altLang="ko-KR" sz="1800" smtClean="0"/>
              <a:t>CHAR</a:t>
            </a:r>
            <a:r>
              <a:rPr lang="ko-KR" altLang="en-US" sz="1800" smtClean="0"/>
              <a:t>가 있습니다</a:t>
            </a:r>
            <a:r>
              <a:rPr lang="en-US" altLang="ko-KR" sz="1800" smtClean="0"/>
              <a:t>. CHAR</a:t>
            </a:r>
            <a:r>
              <a:rPr lang="ko-KR" altLang="en-US" sz="1800" smtClean="0"/>
              <a:t>는 고정 길이 문자 데이터를 저장합니다</a:t>
            </a:r>
            <a:r>
              <a:rPr lang="en-US" altLang="ko-KR" sz="1800" smtClean="0"/>
              <a:t>. </a:t>
            </a:r>
          </a:p>
          <a:p>
            <a:pPr lvl="1"/>
            <a:r>
              <a:rPr lang="ko-KR" altLang="en-US" sz="1800" smtClean="0"/>
              <a:t>입력된 자료의 길이와는 상관없이 정해진 길이만큼 저장 영역 차지하며 최소 크기는 </a:t>
            </a:r>
            <a:r>
              <a:rPr lang="en-US" altLang="ko-KR" sz="1800" smtClean="0"/>
              <a:t>1</a:t>
            </a:r>
            <a:r>
              <a:rPr lang="ko-KR" altLang="en-US" sz="1800" smtClean="0"/>
              <a:t>입니다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주소를 저장하기 위해서 </a:t>
            </a:r>
            <a:r>
              <a:rPr lang="en-US" altLang="ko-KR" sz="1800" smtClean="0"/>
              <a:t>address </a:t>
            </a:r>
            <a:r>
              <a:rPr lang="ko-KR" altLang="en-US" sz="1800" smtClean="0"/>
              <a:t>란 컬럼을 생성하되 저장될 데이터의 최대 크기를 고려해서 </a:t>
            </a:r>
            <a:r>
              <a:rPr lang="en-US" altLang="ko-KR" sz="1800" smtClean="0"/>
              <a:t>CHAR(20)</a:t>
            </a:r>
            <a:r>
              <a:rPr lang="ko-KR" altLang="en-US" sz="1800" smtClean="0"/>
              <a:t>이라고 주었고</a:t>
            </a:r>
            <a:r>
              <a:rPr lang="en-US" altLang="ko-KR" sz="1800" smtClean="0"/>
              <a:t>, 'seoul' </a:t>
            </a:r>
            <a:r>
              <a:rPr lang="ko-KR" altLang="en-US" sz="1800" smtClean="0"/>
              <a:t>이란 데이터를 저장하였다고 합시다</a:t>
            </a:r>
            <a:r>
              <a:rPr lang="en-US" altLang="ko-KR" sz="1800" smtClean="0"/>
              <a:t>. 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CHAR</a:t>
            </a:r>
            <a:r>
              <a:rPr lang="ko-KR" altLang="en-US" sz="1800" smtClean="0"/>
              <a:t>는 주어진 크기만큼 저장공간이 할당되므로 편차가 심한 데이터를 입력할 경우 위의 예와 같이 저장공간의 낭비를 초래합니다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28800" y="4800600"/>
          <a:ext cx="6705600" cy="523494"/>
        </p:xfrm>
        <a:graphic>
          <a:graphicData uri="http://schemas.openxmlformats.org/drawingml/2006/table">
            <a:tbl>
              <a:tblPr/>
              <a:tblGrid>
                <a:gridCol w="361950"/>
                <a:gridCol w="363538"/>
                <a:gridCol w="361950"/>
                <a:gridCol w="377825"/>
                <a:gridCol w="377825"/>
                <a:gridCol w="323850"/>
                <a:gridCol w="325437"/>
                <a:gridCol w="323850"/>
                <a:gridCol w="323850"/>
                <a:gridCol w="323850"/>
                <a:gridCol w="323850"/>
                <a:gridCol w="325438"/>
                <a:gridCol w="323850"/>
                <a:gridCol w="323850"/>
                <a:gridCol w="323850"/>
                <a:gridCol w="323850"/>
                <a:gridCol w="323850"/>
                <a:gridCol w="325437"/>
                <a:gridCol w="323850"/>
                <a:gridCol w="3238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s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o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u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l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9" name="Rectangle 1"/>
          <p:cNvSpPr>
            <a:spLocks noChangeArrowheads="1"/>
          </p:cNvSpPr>
          <p:nvPr/>
        </p:nvSpPr>
        <p:spPr bwMode="blackWhite">
          <a:xfrm>
            <a:off x="1371600" y="4495800"/>
            <a:ext cx="6400800" cy="36988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ko-KR" sz="1800">
                <a:solidFill>
                  <a:srgbClr val="000000"/>
                </a:solidFill>
                <a:latin typeface="바탕" pitchFamily="18" charset="-127"/>
              </a:rPr>
              <a:t> </a:t>
            </a:r>
            <a:r>
              <a:rPr lang="en-US" altLang="ko-KR" sz="1800">
                <a:solidFill>
                  <a:srgbClr val="000000"/>
                </a:solidFill>
              </a:rPr>
              <a:t> address</a:t>
            </a:r>
            <a:endParaRPr lang="en-US" altLang="ko-KR" sz="1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03. </a:t>
            </a:r>
            <a:r>
              <a:rPr lang="ko-KR" altLang="en-US" b="1" smtClean="0"/>
              <a:t>오라클의 데이터 형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685800" y="1076325"/>
            <a:ext cx="8229600" cy="5616575"/>
          </a:xfrm>
        </p:spPr>
        <p:txBody>
          <a:bodyPr/>
          <a:lstStyle/>
          <a:p>
            <a:r>
              <a:rPr lang="en-US" altLang="ko-KR" smtClean="0"/>
              <a:t>VARCHAR2</a:t>
            </a:r>
          </a:p>
          <a:p>
            <a:pPr lvl="1"/>
            <a:r>
              <a:rPr lang="en-US" altLang="ko-KR" sz="1800" smtClean="0"/>
              <a:t>VARCHAR2 </a:t>
            </a:r>
            <a:r>
              <a:rPr lang="ko-KR" altLang="en-US" sz="1800" smtClean="0"/>
              <a:t>데이터 형은 가변적인 길이의 문자열을 저장하기 위해서 제공합니다</a:t>
            </a:r>
            <a:r>
              <a:rPr lang="en-US" altLang="ko-KR" sz="1800" smtClean="0"/>
              <a:t>. </a:t>
            </a:r>
          </a:p>
          <a:p>
            <a:pPr lvl="1"/>
            <a:r>
              <a:rPr lang="ko-KR" altLang="en-US" sz="1800" smtClean="0"/>
              <a:t>이번에는 주소를 저장하기 위해서 </a:t>
            </a:r>
            <a:r>
              <a:rPr lang="en-US" altLang="ko-KR" sz="1800" smtClean="0"/>
              <a:t>address </a:t>
            </a:r>
            <a:r>
              <a:rPr lang="ko-KR" altLang="en-US" sz="1800" smtClean="0"/>
              <a:t>란 컬럼의 데이터형을 </a:t>
            </a:r>
            <a:r>
              <a:rPr lang="en-US" altLang="ko-KR" sz="1800" smtClean="0"/>
              <a:t>VARCHAR2(20)</a:t>
            </a:r>
            <a:r>
              <a:rPr lang="ko-KR" altLang="en-US" sz="1800" smtClean="0"/>
              <a:t>이라고 설정하고</a:t>
            </a:r>
            <a:r>
              <a:rPr lang="en-US" altLang="ko-KR" sz="1800" smtClean="0"/>
              <a:t>, 'seoul' </a:t>
            </a:r>
            <a:r>
              <a:rPr lang="ko-KR" altLang="en-US" sz="1800" smtClean="0"/>
              <a:t>이란 데이터를 저장하였다고 합시다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VARCHAR2</a:t>
            </a:r>
            <a:r>
              <a:rPr lang="ko-KR" altLang="en-US" sz="1800" smtClean="0"/>
              <a:t>는 저장되는 데이터에 의해서 저장공간이 할당되므로 메모리 낭비를 줄일 수 있습니다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09" name="Rectangle 1"/>
          <p:cNvSpPr>
            <a:spLocks noChangeArrowheads="1"/>
          </p:cNvSpPr>
          <p:nvPr/>
        </p:nvSpPr>
        <p:spPr bwMode="blackWhite">
          <a:xfrm>
            <a:off x="1447800" y="3657600"/>
            <a:ext cx="6400800" cy="36988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ko-KR" sz="1800">
                <a:solidFill>
                  <a:srgbClr val="000000"/>
                </a:solidFill>
                <a:latin typeface="바탕" pitchFamily="18" charset="-127"/>
              </a:rPr>
              <a:t> </a:t>
            </a:r>
            <a:r>
              <a:rPr lang="en-US" altLang="ko-KR" sz="1800">
                <a:solidFill>
                  <a:srgbClr val="000000"/>
                </a:solidFill>
              </a:rPr>
              <a:t> address</a:t>
            </a:r>
            <a:endParaRPr lang="en-US" altLang="ko-KR" sz="1150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33600" y="3962400"/>
          <a:ext cx="2895601" cy="533400"/>
        </p:xfrm>
        <a:graphic>
          <a:graphicData uri="http://schemas.openxmlformats.org/drawingml/2006/table">
            <a:tbl>
              <a:tblPr/>
              <a:tblGrid>
                <a:gridCol w="569159"/>
                <a:gridCol w="569159"/>
                <a:gridCol w="569159"/>
                <a:gridCol w="594062"/>
                <a:gridCol w="594062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24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772400" cy="4181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emp </a:t>
            </a:r>
            <a:r>
              <a:rPr lang="ko-KR" altLang="en-US" smtClean="0"/>
              <a:t>테이블을 구성하는 각 컬럼의 데이터 형태에 대해서 설명하시오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ko-KR" altLang="en-US" sz="1800" smtClean="0"/>
          </a:p>
          <a:p>
            <a:pPr lvl="1"/>
            <a:endParaRPr lang="en-US" altLang="ko-KR" sz="1800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9200" y="1981200"/>
          <a:ext cx="6400800" cy="3833622"/>
        </p:xfrm>
        <a:graphic>
          <a:graphicData uri="http://schemas.openxmlformats.org/drawingml/2006/table">
            <a:tbl>
              <a:tblPr/>
              <a:tblGrid>
                <a:gridCol w="1506735"/>
                <a:gridCol w="4894065"/>
              </a:tblGrid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자료형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EMPNO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JOB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MGR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HIREDATE </a:t>
                      </a: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</a:t>
                      </a: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DEPTNO</a:t>
                      </a:r>
                    </a:p>
                  </a:txBody>
                  <a:tcPr marL="17907" marR="17907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67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68" name="_x92995312" descr="EMB00001adc050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114800"/>
            <a:ext cx="50117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04. </a:t>
            </a:r>
            <a:r>
              <a:rPr lang="ko-KR" altLang="en-US" b="1" smtClean="0"/>
              <a:t>데이터를 조회하기 위한 </a:t>
            </a:r>
            <a:r>
              <a:rPr lang="en-US" altLang="ko-KR" b="1" smtClean="0"/>
              <a:t>SELECT </a:t>
            </a:r>
            <a:r>
              <a:rPr lang="ko-KR" altLang="en-US" b="1" smtClean="0"/>
              <a:t>문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762000" y="1076325"/>
            <a:ext cx="8229600" cy="56165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smtClean="0"/>
              <a:t>SELECT </a:t>
            </a:r>
            <a:r>
              <a:rPr lang="ko-KR" altLang="en-US" smtClean="0"/>
              <a:t>문은 데이터를 조회하기 위한 </a:t>
            </a:r>
            <a:r>
              <a:rPr lang="en-US" altLang="ko-KR" smtClean="0"/>
              <a:t>SQL </a:t>
            </a:r>
            <a:r>
              <a:rPr lang="ko-KR" altLang="en-US" smtClean="0"/>
              <a:t>명령어입니다</a:t>
            </a:r>
            <a:r>
              <a:rPr lang="en-US" altLang="ko-KR" smtClean="0"/>
              <a:t>.</a:t>
            </a:r>
          </a:p>
          <a:p>
            <a:pPr>
              <a:spcBef>
                <a:spcPts val="600"/>
              </a:spcBef>
            </a:pPr>
            <a:endParaRPr lang="en-US" altLang="ko-KR" smtClean="0"/>
          </a:p>
          <a:p>
            <a:pPr>
              <a:spcBef>
                <a:spcPts val="600"/>
              </a:spcBef>
            </a:pPr>
            <a:endParaRPr lang="en-US" altLang="ko-KR" smtClean="0"/>
          </a:p>
          <a:p>
            <a:pPr>
              <a:spcBef>
                <a:spcPts val="600"/>
              </a:spcBef>
            </a:pPr>
            <a:endParaRPr lang="en-US" altLang="ko-KR" smtClean="0"/>
          </a:p>
          <a:p>
            <a:pPr lvl="1">
              <a:spcBef>
                <a:spcPts val="600"/>
              </a:spcBef>
            </a:pPr>
            <a:r>
              <a:rPr lang="en-US" altLang="ko-KR" sz="1800" smtClean="0"/>
              <a:t>SQL </a:t>
            </a:r>
            <a:r>
              <a:rPr lang="ko-KR" altLang="en-US" sz="1800" smtClean="0"/>
              <a:t>명령어는 하나의 문장으로 구성되어야 하는데 여러 개의 절이 모여서 문장이 되는 것이고 이러한 문장들은 반드시 세미콜론</a:t>
            </a:r>
            <a:r>
              <a:rPr lang="en-US" altLang="ko-KR" sz="1800" smtClean="0"/>
              <a:t>(;)</a:t>
            </a:r>
            <a:r>
              <a:rPr lang="ko-KR" altLang="en-US" sz="1800" smtClean="0"/>
              <a:t>으로 마쳐야 합니다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>
              <a:spcBef>
                <a:spcPts val="600"/>
              </a:spcBef>
            </a:pPr>
            <a:r>
              <a:rPr lang="en-US" altLang="ko-KR" sz="1800" smtClean="0"/>
              <a:t>SELECT </a:t>
            </a:r>
            <a:r>
              <a:rPr lang="ko-KR" altLang="en-US" sz="1800" smtClean="0"/>
              <a:t>문은 반드시 </a:t>
            </a:r>
            <a:r>
              <a:rPr lang="en-US" altLang="ko-KR" sz="1800" smtClean="0"/>
              <a:t>SELECT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FROM </a:t>
            </a:r>
            <a:r>
              <a:rPr lang="ko-KR" altLang="en-US" sz="1800" smtClean="0"/>
              <a:t>이라는 </a:t>
            </a:r>
            <a:r>
              <a:rPr lang="en-US" altLang="ko-KR" sz="1800" smtClean="0"/>
              <a:t>2</a:t>
            </a:r>
            <a:r>
              <a:rPr lang="ko-KR" altLang="en-US" sz="1800" smtClean="0"/>
              <a:t>개의 키워드로 구성되어야 합니다</a:t>
            </a:r>
            <a:r>
              <a:rPr lang="en-US" altLang="ko-KR" sz="180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sz="1800" smtClean="0"/>
              <a:t>SELECT</a:t>
            </a:r>
            <a:r>
              <a:rPr lang="ko-KR" altLang="en-US" sz="1800" smtClean="0"/>
              <a:t>절은 출력하고자 하는 칼럼 이름을 기술합니다</a:t>
            </a:r>
            <a:r>
              <a:rPr lang="en-US" altLang="ko-KR" sz="1800" smtClean="0"/>
              <a:t>. </a:t>
            </a:r>
          </a:p>
          <a:p>
            <a:pPr lvl="1">
              <a:spcBef>
                <a:spcPts val="600"/>
              </a:spcBef>
            </a:pPr>
            <a:r>
              <a:rPr lang="ko-KR" altLang="en-US" sz="1800" smtClean="0"/>
              <a:t>특정 컬럼 이름 대신 * 를 기술할 수 있는데</a:t>
            </a:r>
            <a:r>
              <a:rPr lang="en-US" altLang="ko-KR" sz="1800" smtClean="0"/>
              <a:t>, * </a:t>
            </a:r>
            <a:r>
              <a:rPr lang="ko-KR" altLang="en-US" sz="1800" smtClean="0"/>
              <a:t>는 테이블 내의 모든 컬럼을 출력하고자 할 경우 사용합니다</a:t>
            </a:r>
            <a:r>
              <a:rPr lang="en-US" altLang="ko-KR" sz="1800" smtClean="0"/>
              <a:t>. </a:t>
            </a:r>
          </a:p>
          <a:p>
            <a:pPr lvl="1">
              <a:spcBef>
                <a:spcPts val="600"/>
              </a:spcBef>
            </a:pPr>
            <a:r>
              <a:rPr lang="en-US" altLang="ko-KR" sz="1800" smtClean="0"/>
              <a:t>FROM</a:t>
            </a:r>
            <a:r>
              <a:rPr lang="ko-KR" altLang="en-US" sz="1800" smtClean="0"/>
              <a:t>절 다음에는 조회하고자 하는 테이블 이름을 기술합니다</a:t>
            </a:r>
            <a:r>
              <a:rPr lang="en-US" altLang="ko-KR" sz="180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ko-KR" sz="1800" smtClean="0"/>
              <a:t>SQL </a:t>
            </a:r>
            <a:r>
              <a:rPr lang="ko-KR" altLang="en-US" sz="1800" smtClean="0"/>
              <a:t>문에서 사용하는 명령어들은 대문자와 소문자를 구분하지 않는다는 특징이 있습니다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>
              <a:spcBef>
                <a:spcPts val="600"/>
              </a:spcBef>
            </a:pPr>
            <a:endParaRPr lang="ko-KR" altLang="en-US" sz="1800" smtClean="0"/>
          </a:p>
          <a:p>
            <a:pPr>
              <a:spcBef>
                <a:spcPts val="600"/>
              </a:spcBef>
            </a:pPr>
            <a:endParaRPr lang="ko-KR" altLang="en-US" smtClean="0"/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1066800" y="1698625"/>
          <a:ext cx="6934200" cy="816102"/>
        </p:xfrm>
        <a:graphic>
          <a:graphicData uri="http://schemas.openxmlformats.org/drawingml/2006/table">
            <a:tbl>
              <a:tblPr/>
              <a:tblGrid>
                <a:gridCol w="609600"/>
                <a:gridCol w="63246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[DISTINCT] {*, column[Alias], . . .}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table_name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04. </a:t>
            </a:r>
            <a:r>
              <a:rPr lang="ko-KR" altLang="en-US" b="1" smtClean="0"/>
              <a:t>데이터를 조회하기 위한 </a:t>
            </a:r>
            <a:r>
              <a:rPr lang="en-US" altLang="ko-KR" b="1" smtClean="0"/>
              <a:t>SELECT </a:t>
            </a:r>
            <a:r>
              <a:rPr lang="ko-KR" altLang="en-US" b="1" smtClean="0"/>
              <a:t>문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762000" y="1076325"/>
            <a:ext cx="8229600" cy="5616575"/>
          </a:xfrm>
        </p:spPr>
        <p:txBody>
          <a:bodyPr/>
          <a:lstStyle/>
          <a:p>
            <a:r>
              <a:rPr lang="ko-KR" altLang="en-US" dirty="0" smtClean="0"/>
              <a:t>다음은 부서 테이블의 내용을 </a:t>
            </a:r>
            <a:r>
              <a:rPr lang="ko-KR" altLang="en-US" dirty="0" err="1" smtClean="0"/>
              <a:t>살피보기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쿼리문입니다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sz="1800" dirty="0" smtClean="0"/>
              <a:t>SELECT</a:t>
            </a:r>
            <a:r>
              <a:rPr lang="ko-KR" altLang="en-US" sz="1800" dirty="0" smtClean="0"/>
              <a:t>는 데이터베이스 내에 저장되어있는 테이블을 조회하기 위한 명령어입니다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SELECT </a:t>
            </a:r>
            <a:r>
              <a:rPr lang="ko-KR" altLang="en-US" sz="1800" dirty="0" smtClean="0"/>
              <a:t>다음에는 보고자 하는 대상의 </a:t>
            </a:r>
            <a:r>
              <a:rPr lang="ko-KR" altLang="en-US" sz="1800" dirty="0" err="1" smtClean="0"/>
              <a:t>컬럼</a:t>
            </a:r>
            <a:r>
              <a:rPr lang="ko-KR" altLang="en-US" sz="1800" dirty="0" smtClean="0"/>
              <a:t> 이름을 기술합니다</a:t>
            </a:r>
            <a:r>
              <a:rPr lang="en-US" altLang="ko-KR" sz="1800" dirty="0" smtClean="0"/>
              <a:t>. SELECT </a:t>
            </a:r>
            <a:r>
              <a:rPr lang="ko-KR" altLang="en-US" sz="1800" dirty="0" smtClean="0"/>
              <a:t>다음에 *을 기술하면 지정된 테이블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dept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모든 </a:t>
            </a:r>
            <a:r>
              <a:rPr lang="ko-KR" altLang="en-US" sz="1800" dirty="0" err="1" smtClean="0"/>
              <a:t>컬럼을</a:t>
            </a:r>
            <a:r>
              <a:rPr lang="ko-KR" altLang="en-US" sz="1800" dirty="0" smtClean="0"/>
              <a:t> 조회합니다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 lvl="1"/>
            <a:r>
              <a:rPr lang="en-US" altLang="ko-KR" sz="1800" dirty="0" smtClean="0"/>
              <a:t>FROM </a:t>
            </a:r>
            <a:r>
              <a:rPr lang="ko-KR" altLang="en-US" sz="1800" dirty="0" smtClean="0"/>
              <a:t>다음에는 보고자 하는 대상의 테이블 이름을 기술합니다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위 예에서는 </a:t>
            </a:r>
            <a:r>
              <a:rPr lang="en-US" altLang="ko-KR" sz="1800" dirty="0" err="1" smtClean="0"/>
              <a:t>dept</a:t>
            </a:r>
            <a:r>
              <a:rPr lang="ko-KR" altLang="en-US" sz="1800" dirty="0" smtClean="0"/>
              <a:t>를 기술하였기에 </a:t>
            </a:r>
            <a:r>
              <a:rPr lang="en-US" altLang="ko-KR" sz="1800" dirty="0" err="1" smtClean="0"/>
              <a:t>dept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테이블에 등록된 부서의 정보를 살펴볼 수 있었습니다</a:t>
            </a:r>
            <a:r>
              <a:rPr lang="en-US" altLang="ko-KR" sz="1800" dirty="0" smtClean="0"/>
              <a:t>. </a:t>
            </a:r>
          </a:p>
          <a:p>
            <a:endParaRPr lang="ko-KR" altLang="en-US" dirty="0" smtClean="0"/>
          </a:p>
          <a:p>
            <a:pPr lvl="1">
              <a:spcBef>
                <a:spcPts val="600"/>
              </a:spcBef>
            </a:pPr>
            <a:endParaRPr lang="ko-KR" altLang="en-US" sz="1800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298210"/>
              </p:ext>
            </p:extLst>
          </p:nvPr>
        </p:nvGraphicFramePr>
        <p:xfrm>
          <a:off x="1066800" y="1698625"/>
          <a:ext cx="6934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3246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dept;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 장에서 다룰 내용</a:t>
            </a:r>
            <a:endParaRPr lang="en-US" altLang="ko-KR" smtClean="0">
              <a:solidFill>
                <a:schemeClr val="accent1"/>
              </a:solidFill>
            </a:endParaRPr>
          </a:p>
        </p:txBody>
      </p:sp>
      <p:grpSp>
        <p:nvGrpSpPr>
          <p:cNvPr id="8195" name="Group 36"/>
          <p:cNvGrpSpPr>
            <a:grpSpLocks/>
          </p:cNvGrpSpPr>
          <p:nvPr/>
        </p:nvGrpSpPr>
        <p:grpSpPr bwMode="auto">
          <a:xfrm>
            <a:off x="739775" y="1193800"/>
            <a:ext cx="6432550" cy="477838"/>
            <a:chOff x="796" y="1152"/>
            <a:chExt cx="4052" cy="421"/>
          </a:xfrm>
        </p:grpSpPr>
        <p:sp>
          <p:nvSpPr>
            <p:cNvPr id="9233" name="Text Box 1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248" y="1152"/>
              <a:ext cx="360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데이터 </a:t>
              </a:r>
              <a:r>
                <a:rPr lang="ko-KR" altLang="en-US" sz="2400" dirty="0" err="1">
                  <a:latin typeface="+mn-ea"/>
                  <a:ea typeface="+mn-ea"/>
                </a:rPr>
                <a:t>딕셔너리</a:t>
              </a:r>
              <a:r>
                <a:rPr lang="ko-KR" altLang="en-US" sz="2400" dirty="0">
                  <a:latin typeface="+mn-ea"/>
                  <a:ea typeface="+mn-ea"/>
                </a:rPr>
                <a:t> </a:t>
              </a:r>
              <a:r>
                <a:rPr lang="en-US" altLang="ko-KR" sz="2400" dirty="0">
                  <a:latin typeface="+mn-ea"/>
                  <a:ea typeface="+mn-ea"/>
                </a:rPr>
                <a:t>TAB</a:t>
              </a:r>
            </a:p>
          </p:txBody>
        </p:sp>
        <p:sp>
          <p:nvSpPr>
            <p:cNvPr id="8218" name="Text Box 13"/>
            <p:cNvSpPr txBox="1">
              <a:spLocks noChangeArrowheads="1"/>
            </p:cNvSpPr>
            <p:nvPr/>
          </p:nvSpPr>
          <p:spPr bwMode="gray">
            <a:xfrm>
              <a:off x="796" y="1166"/>
              <a:ext cx="235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rgbClr val="CCFF33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sp>
        <p:nvSpPr>
          <p:cNvPr id="9221" name="Text Box 1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57325" y="2108200"/>
            <a:ext cx="54006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400" dirty="0">
                <a:latin typeface="+mn-ea"/>
                <a:ea typeface="+mn-ea"/>
              </a:rPr>
              <a:t>테이블 구조를 살펴보기 위한 </a:t>
            </a:r>
            <a:r>
              <a:rPr lang="en-US" altLang="ko-KR" sz="2400" dirty="0">
                <a:latin typeface="+mn-ea"/>
                <a:ea typeface="+mn-ea"/>
              </a:rPr>
              <a:t>DESC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gray">
          <a:xfrm>
            <a:off x="749300" y="2130425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30250" y="3043238"/>
            <a:ext cx="6584950" cy="477837"/>
            <a:chOff x="796" y="1152"/>
            <a:chExt cx="4174" cy="421"/>
          </a:xfrm>
        </p:grpSpPr>
        <p:sp>
          <p:nvSpPr>
            <p:cNvPr id="9230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 </a:t>
              </a:r>
              <a:r>
                <a:rPr lang="ko-KR" altLang="en-US" sz="2400" dirty="0" err="1">
                  <a:latin typeface="+mn-ea"/>
                  <a:ea typeface="+mn-ea"/>
                </a:rPr>
                <a:t>오라클의</a:t>
              </a:r>
              <a:r>
                <a:rPr lang="ko-KR" altLang="en-US" sz="2400" dirty="0">
                  <a:latin typeface="+mn-ea"/>
                  <a:ea typeface="+mn-ea"/>
                </a:rPr>
                <a:t> 데이터 형</a:t>
              </a:r>
            </a:p>
          </p:txBody>
        </p:sp>
        <p:sp>
          <p:nvSpPr>
            <p:cNvPr id="8215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37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8200" name="Text Box 13"/>
          <p:cNvSpPr txBox="1">
            <a:spLocks noChangeArrowheads="1"/>
          </p:cNvSpPr>
          <p:nvPr/>
        </p:nvSpPr>
        <p:spPr bwMode="gray">
          <a:xfrm>
            <a:off x="762000" y="2108200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rgbClr val="CCFF33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gray">
          <a:xfrm>
            <a:off x="762000" y="3022600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rgbClr val="CCFF33"/>
                </a:solidFill>
                <a:latin typeface="+mn-ea"/>
                <a:ea typeface="+mn-ea"/>
              </a:rPr>
              <a:t>3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95325" y="3941763"/>
            <a:ext cx="7000875" cy="477837"/>
            <a:chOff x="796" y="1152"/>
            <a:chExt cx="4174" cy="421"/>
          </a:xfrm>
        </p:grpSpPr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1056" y="1488"/>
              <a:ext cx="384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 데이터를 조회하기 위한 </a:t>
              </a:r>
              <a:r>
                <a:rPr lang="en-US" altLang="ko-KR" sz="2400" dirty="0">
                  <a:latin typeface="+mn-ea"/>
                  <a:ea typeface="+mn-ea"/>
                </a:rPr>
                <a:t>SELECT </a:t>
              </a:r>
              <a:r>
                <a:rPr lang="ko-KR" altLang="en-US" sz="2400" dirty="0">
                  <a:latin typeface="+mn-ea"/>
                  <a:ea typeface="+mn-ea"/>
                </a:rPr>
                <a:t>문</a:t>
              </a:r>
            </a:p>
          </p:txBody>
        </p:sp>
        <p:sp>
          <p:nvSpPr>
            <p:cNvPr id="19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2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727075" y="3921125"/>
            <a:ext cx="3730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4</a:t>
            </a:r>
          </a:p>
        </p:txBody>
      </p:sp>
      <p:grpSp>
        <p:nvGrpSpPr>
          <p:cNvPr id="8203" name="Group 86"/>
          <p:cNvGrpSpPr>
            <a:grpSpLocks/>
          </p:cNvGrpSpPr>
          <p:nvPr/>
        </p:nvGrpSpPr>
        <p:grpSpPr bwMode="auto">
          <a:xfrm>
            <a:off x="771525" y="4932363"/>
            <a:ext cx="7000875" cy="477837"/>
            <a:chOff x="796" y="1152"/>
            <a:chExt cx="4174" cy="421"/>
          </a:xfrm>
        </p:grpSpPr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1056" y="1488"/>
              <a:ext cx="384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특정 데이터만 보기</a:t>
              </a:r>
            </a:p>
          </p:txBody>
        </p:sp>
        <p:sp>
          <p:nvSpPr>
            <p:cNvPr id="24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2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gray">
          <a:xfrm>
            <a:off x="803275" y="4911725"/>
            <a:ext cx="3730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36" name="Line 91"/>
          <p:cNvSpPr>
            <a:spLocks noChangeShapeType="1"/>
          </p:cNvSpPr>
          <p:nvPr/>
        </p:nvSpPr>
        <p:spPr bwMode="auto">
          <a:xfrm>
            <a:off x="1103313" y="3463925"/>
            <a:ext cx="6440487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7" name="Line 91"/>
          <p:cNvSpPr>
            <a:spLocks noChangeShapeType="1"/>
          </p:cNvSpPr>
          <p:nvPr/>
        </p:nvSpPr>
        <p:spPr bwMode="auto">
          <a:xfrm>
            <a:off x="1103313" y="2549525"/>
            <a:ext cx="6440487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1143000" y="1711325"/>
            <a:ext cx="644048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사원에 관련된 정보를 모두 살펴보기 위한 </a:t>
            </a:r>
            <a:r>
              <a:rPr lang="ko-KR" altLang="en-US" sz="1800" dirty="0" err="1" smtClean="0"/>
              <a:t>쿼리문을</a:t>
            </a:r>
            <a:r>
              <a:rPr lang="ko-KR" altLang="en-US" sz="1800" dirty="0" smtClean="0"/>
              <a:t> 작성해 보시오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FontTx/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힌트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사원 테이블의 이름은 </a:t>
            </a:r>
            <a:r>
              <a:rPr lang="en-US" altLang="ko-KR" sz="1800" dirty="0" err="1" smtClean="0"/>
              <a:t>emp</a:t>
            </a:r>
            <a:r>
              <a:rPr lang="ko-KR" altLang="en-US" sz="1800" dirty="0" smtClean="0"/>
              <a:t>입니다</a:t>
            </a:r>
            <a:r>
              <a:rPr lang="en-US" altLang="ko-KR" sz="1800" dirty="0" smtClean="0"/>
              <a:t>.</a:t>
            </a:r>
          </a:p>
          <a:p>
            <a:pPr>
              <a:buFontTx/>
              <a:buNone/>
            </a:pPr>
            <a:endParaRPr lang="en-US" altLang="ko-KR" sz="1800" dirty="0" smtClean="0"/>
          </a:p>
          <a:p>
            <a:pPr>
              <a:buFontTx/>
              <a:buNone/>
            </a:pPr>
            <a:r>
              <a:rPr lang="en-US" altLang="ko-KR" sz="3600" dirty="0" smtClean="0"/>
              <a:t>           </a:t>
            </a:r>
            <a:endParaRPr lang="ko-KR" altLang="en-US" sz="3600" dirty="0" smtClean="0"/>
          </a:p>
          <a:p>
            <a:pPr>
              <a:buFontTx/>
              <a:buNone/>
            </a:pPr>
            <a:endParaRPr lang="ko-KR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05. </a:t>
            </a:r>
            <a:r>
              <a:rPr lang="ko-KR" altLang="en-US" b="1" smtClean="0"/>
              <a:t>특정 데이터만 보기</a:t>
            </a:r>
            <a:endParaRPr lang="ko-KR" altLang="en-US" smtClean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838200" y="1219200"/>
            <a:ext cx="7696200" cy="5321300"/>
          </a:xfrm>
        </p:spPr>
        <p:txBody>
          <a:bodyPr/>
          <a:lstStyle/>
          <a:p>
            <a:r>
              <a:rPr lang="ko-KR" altLang="en-US" smtClean="0"/>
              <a:t>사원번호에 해당되는 컬럼 이름은 </a:t>
            </a:r>
            <a:r>
              <a:rPr lang="en-US" altLang="ko-KR" smtClean="0"/>
              <a:t>empno</a:t>
            </a:r>
            <a:r>
              <a:rPr lang="ko-KR" altLang="en-US" smtClean="0"/>
              <a:t>이고 사원명에 해당되는 컬럼 이름은 </a:t>
            </a:r>
            <a:r>
              <a:rPr lang="en-US" altLang="ko-KR" smtClean="0"/>
              <a:t>ename</a:t>
            </a:r>
            <a:r>
              <a:rPr lang="ko-KR" altLang="en-US" smtClean="0"/>
              <a:t>입니다</a:t>
            </a:r>
            <a:r>
              <a:rPr lang="en-US" altLang="ko-KR" smtClean="0"/>
              <a:t>. empno</a:t>
            </a:r>
            <a:r>
              <a:rPr lang="ko-KR" altLang="en-US" smtClean="0"/>
              <a:t>와 </a:t>
            </a:r>
            <a:r>
              <a:rPr lang="en-US" altLang="ko-KR" smtClean="0"/>
              <a:t>ename</a:t>
            </a:r>
            <a:r>
              <a:rPr lang="ko-KR" altLang="en-US" smtClean="0"/>
              <a:t>을 출력하기 위해서는 출력하고자 하는 순서대로 기술하되 컬럼과 컬럼 사이에 콤마를 기술합니다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95400" y="2743200"/>
          <a:ext cx="6705600" cy="1066800"/>
        </p:xfrm>
        <a:graphic>
          <a:graphicData uri="http://schemas.openxmlformats.org/drawingml/2006/table">
            <a:tbl>
              <a:tblPr/>
              <a:tblGrid>
                <a:gridCol w="446672"/>
                <a:gridCol w="6258928"/>
              </a:tblGrid>
              <a:tr h="1066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empno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36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2. </a:t>
            </a:r>
            <a:r>
              <a:rPr lang="ko-KR" altLang="en-US" sz="1800" smtClean="0"/>
              <a:t>사원의 이름과 급여와 입사일자만을 출력하는 </a:t>
            </a:r>
            <a:r>
              <a:rPr lang="en-US" altLang="ko-KR" sz="1800" smtClean="0"/>
              <a:t>SQL </a:t>
            </a:r>
            <a:r>
              <a:rPr lang="ko-KR" altLang="en-US" sz="1800" smtClean="0"/>
              <a:t>문을 작성해 보시오</a:t>
            </a:r>
            <a:r>
              <a:rPr lang="en-US" altLang="ko-KR" sz="1800" smtClean="0"/>
              <a:t>.</a:t>
            </a:r>
            <a:endParaRPr lang="ko-KR" altLang="en-US" sz="1800" smtClean="0"/>
          </a:p>
          <a:p>
            <a:pPr>
              <a:buFontTx/>
              <a:buNone/>
            </a:pPr>
            <a:r>
              <a:rPr lang="en-US" altLang="ko-KR" sz="1800" smtClean="0"/>
              <a:t>    &lt;</a:t>
            </a:r>
            <a:r>
              <a:rPr lang="ko-KR" altLang="en-US" sz="1800" smtClean="0"/>
              <a:t>힌트</a:t>
            </a:r>
            <a:r>
              <a:rPr lang="en-US" altLang="ko-KR" sz="1800" smtClean="0"/>
              <a:t>&gt; </a:t>
            </a:r>
            <a:r>
              <a:rPr lang="ko-KR" altLang="en-US" sz="1800" smtClean="0"/>
              <a:t>사원 정보가 저장된 테이블의 이름은 </a:t>
            </a:r>
            <a:r>
              <a:rPr lang="en-US" altLang="ko-KR" sz="1800" smtClean="0"/>
              <a:t>EMP</a:t>
            </a:r>
            <a:r>
              <a:rPr lang="ko-KR" altLang="en-US" sz="1800" smtClean="0"/>
              <a:t>이고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사원이름 칼럼은 </a:t>
            </a:r>
            <a:r>
              <a:rPr lang="en-US" altLang="ko-KR" sz="1800" smtClean="0"/>
              <a:t>ENAME, </a:t>
            </a:r>
            <a:r>
              <a:rPr lang="ko-KR" altLang="en-US" sz="1800" smtClean="0"/>
              <a:t>급여 칼럼은 </a:t>
            </a:r>
            <a:r>
              <a:rPr lang="en-US" altLang="ko-KR" sz="1800" smtClean="0"/>
              <a:t>SAL, </a:t>
            </a:r>
            <a:r>
              <a:rPr lang="ko-KR" altLang="en-US" sz="1800" smtClean="0"/>
              <a:t>입사일자 칼럼은 </a:t>
            </a:r>
            <a:r>
              <a:rPr lang="en-US" altLang="ko-KR" sz="1800" smtClean="0"/>
              <a:t>HIREDATE</a:t>
            </a:r>
            <a:r>
              <a:rPr lang="ko-KR" altLang="en-US" sz="1800" smtClean="0"/>
              <a:t>입니다</a:t>
            </a:r>
            <a:r>
              <a:rPr lang="en-US" altLang="ko-KR" sz="1800" smtClean="0"/>
              <a:t>.</a:t>
            </a: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06. </a:t>
            </a:r>
            <a:r>
              <a:rPr lang="ko-KR" altLang="en-US" b="1" smtClean="0"/>
              <a:t>산술 연산자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762000" y="3124200"/>
            <a:ext cx="8229600" cy="3187700"/>
          </a:xfrm>
        </p:spPr>
        <p:txBody>
          <a:bodyPr/>
          <a:lstStyle/>
          <a:p>
            <a:r>
              <a:rPr lang="ko-KR" altLang="en-US" smtClean="0"/>
              <a:t>급여로 연봉 계산을 해보도록 합시다</a:t>
            </a:r>
            <a:r>
              <a:rPr lang="en-US" altLang="ko-KR" smtClean="0"/>
              <a:t>. </a:t>
            </a:r>
            <a:r>
              <a:rPr lang="ko-KR" altLang="en-US" smtClean="0"/>
              <a:t>일반적으로 연봉은 급여를 </a:t>
            </a:r>
            <a:r>
              <a:rPr lang="en-US" altLang="ko-KR" smtClean="0"/>
              <a:t>12</a:t>
            </a:r>
            <a:r>
              <a:rPr lang="ko-KR" altLang="en-US" smtClean="0"/>
              <a:t>번 곱한 것이므로 연봉을 구하기 위해서 산술 연산자를 사용합시다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43000" y="1066800"/>
          <a:ext cx="6781800" cy="2129790"/>
        </p:xfrm>
        <a:graphic>
          <a:graphicData uri="http://schemas.openxmlformats.org/drawingml/2006/table">
            <a:tbl>
              <a:tblPr/>
              <a:tblGrid>
                <a:gridCol w="1149321"/>
                <a:gridCol w="5632479"/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sal + comm FROM emp;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sal - 100 FROM emp;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sal * 12 FROM emp;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/ 2 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69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219200" y="4343400"/>
          <a:ext cx="6934200" cy="913638"/>
        </p:xfrm>
        <a:graphic>
          <a:graphicData uri="http://schemas.openxmlformats.org/drawingml/2006/table">
            <a:tbl>
              <a:tblPr/>
              <a:tblGrid>
                <a:gridCol w="877755"/>
                <a:gridCol w="6056445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*12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05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07. NULL</a:t>
            </a:r>
            <a:r>
              <a:rPr lang="ko-KR" altLang="en-US" b="1" smtClean="0"/>
              <a:t>도 데이터이다</a:t>
            </a:r>
            <a:r>
              <a:rPr lang="en-US" altLang="ko-KR" b="1" smtClean="0"/>
              <a:t>.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오라클에서의</a:t>
            </a:r>
            <a:r>
              <a:rPr lang="ko-KR" altLang="en-US" dirty="0" smtClean="0"/>
              <a:t> 널은 매우 중요한 데이터입니다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</a:t>
            </a:r>
            <a:r>
              <a:rPr lang="ko-KR" altLang="en-US" dirty="0" err="1" smtClean="0"/>
              <a:t>오라클에서는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널값이</a:t>
            </a:r>
            <a:r>
              <a:rPr lang="ko-KR" altLang="en-US" dirty="0" smtClean="0"/>
              <a:t> 저장되는 것을 허용하는데 널 값을 제대로 이해하지 못한 채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사용하면 원하지 않는 결과를 얻을 수 있기 때문입니다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다음은 널에 대한 이해를 돕기 위해서 다양한 널의 정의를 살펴본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1. 0(zero)</a:t>
            </a:r>
            <a:r>
              <a:rPr lang="ko-KR" altLang="en-US" dirty="0" smtClean="0"/>
              <a:t>도 아니고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2. </a:t>
            </a:r>
            <a:r>
              <a:rPr lang="ko-KR" altLang="en-US" dirty="0" smtClean="0"/>
              <a:t>빈 공간도 아니다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3. </a:t>
            </a:r>
            <a:r>
              <a:rPr lang="ko-KR" altLang="en-US" dirty="0" err="1" smtClean="0"/>
              <a:t>미확정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사항 없음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알 수 없는</a:t>
            </a:r>
            <a:r>
              <a:rPr lang="en-US" altLang="ko-KR" dirty="0" smtClean="0"/>
              <a:t>(unknown) </a:t>
            </a:r>
            <a:r>
              <a:rPr lang="ko-KR" altLang="en-US" dirty="0" smtClean="0"/>
              <a:t>값을 의미한다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4. </a:t>
            </a:r>
            <a:r>
              <a:rPr lang="ko-KR" altLang="en-US" dirty="0" smtClean="0"/>
              <a:t>어떤 값인지 알 수 없지만 어떤 값이 존재하고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5. ? </a:t>
            </a:r>
            <a:r>
              <a:rPr lang="ko-KR" altLang="en-US" dirty="0" smtClean="0"/>
              <a:t>의미 이므로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6.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비교가 불가능하다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07. NULL</a:t>
            </a:r>
            <a:r>
              <a:rPr lang="ko-KR" altLang="en-US" b="1" smtClean="0"/>
              <a:t>도 데이터이다</a:t>
            </a:r>
            <a:r>
              <a:rPr lang="en-US" altLang="ko-KR" b="1" smtClean="0"/>
              <a:t>.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널은 </a:t>
            </a:r>
            <a:r>
              <a:rPr lang="en-US" altLang="ko-KR" dirty="0" smtClean="0"/>
              <a:t>? </a:t>
            </a:r>
            <a:r>
              <a:rPr lang="ko-KR" altLang="en-US" dirty="0" smtClean="0"/>
              <a:t>때문에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비교가 불가능합니다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다음은 산술 연산자를 이용해서 연봉을 계산하는 </a:t>
            </a:r>
            <a:r>
              <a:rPr lang="ko-KR" altLang="en-US" dirty="0" err="1" smtClean="0"/>
              <a:t>쿼리문으로</a:t>
            </a:r>
            <a:r>
              <a:rPr lang="ko-KR" altLang="en-US" dirty="0" smtClean="0"/>
              <a:t> 앞에서 구했던 예제에서 커미션을 연봉 계산에 추가해 본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커미션의 경우에는 </a:t>
            </a:r>
            <a:r>
              <a:rPr lang="ko-KR" altLang="en-US" dirty="0" err="1" smtClean="0"/>
              <a:t>널값을</a:t>
            </a:r>
            <a:r>
              <a:rPr lang="ko-KR" altLang="en-US" dirty="0" smtClean="0"/>
              <a:t> 가진 행도 있으므로 널 값을 가진 데이터와 산술 연산하면 어떤 결과가 나오는지를 확인할 수 있는 좋은 예제입니다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sp>
        <p:nvSpPr>
          <p:cNvPr id="30724" name="AutoShape 21"/>
          <p:cNvSpPr>
            <a:spLocks noChangeArrowheads="1"/>
          </p:cNvSpPr>
          <p:nvPr/>
        </p:nvSpPr>
        <p:spPr bwMode="auto">
          <a:xfrm>
            <a:off x="990600" y="1981200"/>
            <a:ext cx="7620000" cy="1066800"/>
          </a:xfrm>
          <a:prstGeom prst="roundRect">
            <a:avLst>
              <a:gd name="adj" fmla="val 16667"/>
            </a:avLst>
          </a:prstGeom>
          <a:solidFill>
            <a:srgbClr val="FF99CC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3200"/>
              <a:t>100 + ? = ?</a:t>
            </a:r>
          </a:p>
          <a:p>
            <a:r>
              <a:rPr lang="en-US" altLang="ko-KR" sz="3200"/>
              <a:t>100 + ∞ = 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07. NULL</a:t>
            </a:r>
            <a:r>
              <a:rPr lang="ko-KR" altLang="en-US" b="1" smtClean="0"/>
              <a:t>도 데이터이다</a:t>
            </a:r>
            <a:r>
              <a:rPr lang="en-US" altLang="ko-KR" b="1" smtClean="0"/>
              <a:t>.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616575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smtClean="0"/>
              <a:t>	</a:t>
            </a:r>
            <a:endParaRPr lang="ko-KR" altLang="en-US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4400" y="1143000"/>
          <a:ext cx="7086600" cy="816102"/>
        </p:xfrm>
        <a:graphic>
          <a:graphicData uri="http://schemas.openxmlformats.org/drawingml/2006/table">
            <a:tbl>
              <a:tblPr/>
              <a:tblGrid>
                <a:gridCol w="897046"/>
                <a:gridCol w="6189554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job,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*12,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*12+comm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56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7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8" name="Rectangle 5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9" name="_x93714144" descr="EMB00001adc05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3886200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60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61" name="_x93714944"/>
          <p:cNvSpPr>
            <a:spLocks noChangeArrowheads="1"/>
          </p:cNvSpPr>
          <p:nvPr/>
        </p:nvSpPr>
        <p:spPr bwMode="auto">
          <a:xfrm>
            <a:off x="5105400" y="2438400"/>
            <a:ext cx="3048000" cy="685800"/>
          </a:xfrm>
          <a:prstGeom prst="rect">
            <a:avLst/>
          </a:prstGeom>
          <a:noFill/>
          <a:ln w="4191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영업직인 경우 커미션</a:t>
            </a:r>
            <a:r>
              <a:rPr lang="en-US" altLang="ko-KR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(comm) </a:t>
            </a:r>
            <a:r>
              <a:rPr lang="ko-KR" altLang="en-US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컬럼에 값이 저장되어 있으므로 제대로 연봉 계산을 하게 된다</a:t>
            </a:r>
            <a:r>
              <a:rPr lang="en-US" altLang="ko-KR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. </a:t>
            </a:r>
            <a:endParaRPr lang="en-US" altLang="ko-KR" sz="880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762" name="Rectangle 1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63" name="_x93714784"/>
          <p:cNvSpPr>
            <a:spLocks noChangeArrowheads="1"/>
          </p:cNvSpPr>
          <p:nvPr/>
        </p:nvSpPr>
        <p:spPr bwMode="auto">
          <a:xfrm>
            <a:off x="5105400" y="4495800"/>
            <a:ext cx="3124200" cy="914400"/>
          </a:xfrm>
          <a:prstGeom prst="rect">
            <a:avLst/>
          </a:prstGeom>
          <a:noFill/>
          <a:ln w="4191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영업직인 아닌 경우에는 커미션에 널 값이 저장되어 있어서 연봉 계산 결과도 널값으로 구해지는 모순이 발생한다</a:t>
            </a:r>
            <a:r>
              <a:rPr lang="en-US" altLang="ko-KR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880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764" name="_x93715184"/>
          <p:cNvSpPr>
            <a:spLocks noChangeArrowheads="1"/>
          </p:cNvSpPr>
          <p:nvPr/>
        </p:nvSpPr>
        <p:spPr bwMode="auto">
          <a:xfrm>
            <a:off x="5105400" y="3352800"/>
            <a:ext cx="3124200" cy="914400"/>
          </a:xfrm>
          <a:prstGeom prst="rect">
            <a:avLst/>
          </a:prstGeom>
          <a:noFill/>
          <a:ln w="4191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영업직인 경우 무능력하여 받을 커미션</a:t>
            </a:r>
            <a:r>
              <a:rPr lang="en-US" altLang="ko-KR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(comm)</a:t>
            </a:r>
            <a:r>
              <a:rPr lang="ko-KR" altLang="en-US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이 없더라도 </a:t>
            </a:r>
            <a:r>
              <a:rPr lang="en-US" altLang="ko-KR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으로 저장되어 있으므로 연봉 계산이 제대로 된다</a:t>
            </a:r>
            <a:r>
              <a:rPr lang="en-US" altLang="ko-KR" sz="14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. </a:t>
            </a:r>
            <a:endParaRPr lang="en-US" altLang="ko-KR" sz="880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07. NULL</a:t>
            </a:r>
            <a:r>
              <a:rPr lang="ko-KR" altLang="en-US" b="1" dirty="0" smtClean="0"/>
              <a:t>도 데이터이다</a:t>
            </a:r>
            <a:r>
              <a:rPr lang="en-US" altLang="ko-KR" b="1" dirty="0" smtClean="0"/>
              <a:t>. – </a:t>
            </a:r>
            <a:r>
              <a:rPr lang="en-US" altLang="ko-KR" b="1" dirty="0" err="1" smtClean="0"/>
              <a:t>nvl</a:t>
            </a:r>
            <a:r>
              <a:rPr lang="en-US" altLang="ko-KR" b="1" dirty="0" smtClean="0"/>
              <a:t>(e1, e2) :e1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null </a:t>
            </a:r>
            <a:r>
              <a:rPr lang="ko-KR" altLang="en-US" b="1" dirty="0" smtClean="0"/>
              <a:t>이면 </a:t>
            </a:r>
            <a:r>
              <a:rPr lang="en-US" altLang="ko-KR" b="1" dirty="0" smtClean="0"/>
              <a:t>e2</a:t>
            </a:r>
            <a:r>
              <a:rPr lang="ko-KR" altLang="en-US" b="1" dirty="0" smtClean="0"/>
              <a:t>값을 반환하고 아니면 </a:t>
            </a:r>
            <a:r>
              <a:rPr lang="en-US" altLang="ko-KR" b="1" dirty="0" smtClean="0"/>
              <a:t>e1</a:t>
            </a:r>
            <a:r>
              <a:rPr lang="ko-KR" altLang="en-US" b="1" dirty="0" smtClean="0"/>
              <a:t>값을 반환하는 함수이다</a:t>
            </a:r>
            <a:r>
              <a:rPr lang="en-US" altLang="ko-KR" b="1" dirty="0" smtClean="0"/>
              <a:t>.</a:t>
            </a:r>
            <a:endParaRPr lang="ko-KR" altLang="en-US" dirty="0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616575"/>
          </a:xfrm>
        </p:spPr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ko-KR" smtClean="0"/>
              <a:t>	</a:t>
            </a:r>
            <a:endParaRPr lang="ko-KR" altLang="en-US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4400" y="1143000"/>
          <a:ext cx="7086600" cy="950214"/>
        </p:xfrm>
        <a:graphic>
          <a:graphicData uri="http://schemas.openxmlformats.org/drawingml/2006/table">
            <a:tbl>
              <a:tblPr/>
              <a:tblGrid>
                <a:gridCol w="381000"/>
                <a:gridCol w="6705600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*12+comm,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780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1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2" name="Rectangle 5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3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4" name="_x93714944"/>
          <p:cNvSpPr>
            <a:spLocks noChangeArrowheads="1"/>
          </p:cNvSpPr>
          <p:nvPr/>
        </p:nvSpPr>
        <p:spPr bwMode="auto">
          <a:xfrm>
            <a:off x="4876800" y="2438400"/>
            <a:ext cx="3733800" cy="1447800"/>
          </a:xfrm>
          <a:prstGeom prst="rect">
            <a:avLst/>
          </a:prstGeom>
          <a:noFill/>
          <a:ln w="4191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연봉 계산을 위해 사원 테이블에서 급여와 커미션 칼럼을 살펴본 결과 영업사원이 아닌 사원들의 커미션은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로 지정되어 있으므로 연봉을 올바르게 계산하기 위해서는 커미션이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인 경우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으로 변경하여 계산에 참여하도록 해야 합니다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. </a:t>
            </a:r>
          </a:p>
        </p:txBody>
      </p:sp>
      <p:sp>
        <p:nvSpPr>
          <p:cNvPr id="32785" name="Rectangle 1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6" name="_x93714784"/>
          <p:cNvSpPr>
            <a:spLocks noChangeArrowheads="1"/>
          </p:cNvSpPr>
          <p:nvPr/>
        </p:nvSpPr>
        <p:spPr bwMode="auto">
          <a:xfrm>
            <a:off x="4876800" y="4191000"/>
            <a:ext cx="3657600" cy="1524000"/>
          </a:xfrm>
          <a:prstGeom prst="rect">
            <a:avLst/>
          </a:prstGeom>
          <a:noFill/>
          <a:ln w="4191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오라클에서는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을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또는 다른 값으로 변환하기 위해서 사용하는 함수로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NVL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을 제공합니다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커미션에 널이 저장되어 있더라도 널을 다른 값으로 변환하는 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NVL </a:t>
            </a:r>
            <a:r>
              <a:rPr lang="ko-KR" altLang="en-US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함수를 사용하면 제대로 된 계산 결과를 얻을 수 있습니다</a:t>
            </a:r>
            <a:r>
              <a:rPr lang="en-US" altLang="ko-KR" sz="150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.  </a:t>
            </a:r>
          </a:p>
        </p:txBody>
      </p:sp>
      <p:sp>
        <p:nvSpPr>
          <p:cNvPr id="3278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88" name="_x93645648" descr="EMB00001adc053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4038600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08. </a:t>
            </a:r>
            <a:r>
              <a:rPr lang="ko-KR" altLang="en-US" b="1" smtClean="0"/>
              <a:t>컬럼 이름에 별칭 지정하기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SQL</a:t>
            </a:r>
            <a:r>
              <a:rPr lang="ko-KR" altLang="en-US" smtClean="0"/>
              <a:t>에서 쿼리문의 결과가 출력될 때</a:t>
            </a:r>
            <a:r>
              <a:rPr lang="en-US" altLang="ko-KR" smtClean="0"/>
              <a:t>, </a:t>
            </a:r>
            <a:r>
              <a:rPr lang="ko-KR" altLang="en-US" smtClean="0"/>
              <a:t>컬럼 이름이 컬럼에 대한 헤딩</a:t>
            </a:r>
            <a:r>
              <a:rPr lang="en-US" altLang="ko-KR" smtClean="0"/>
              <a:t>(heading)</a:t>
            </a:r>
            <a:r>
              <a:rPr lang="ko-KR" altLang="en-US" smtClean="0"/>
              <a:t>으로 출력됩니다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1981200"/>
          <a:ext cx="7467600" cy="838200"/>
        </p:xfrm>
        <a:graphic>
          <a:graphicData uri="http://schemas.openxmlformats.org/drawingml/2006/table">
            <a:tbl>
              <a:tblPr/>
              <a:tblGrid>
                <a:gridCol w="609600"/>
                <a:gridCol w="6858000"/>
              </a:tblGrid>
              <a:tr h="838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04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805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806" name="_x93645648" descr="EMB00001adc05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352800"/>
            <a:ext cx="64627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8.1 AS </a:t>
            </a:r>
            <a:r>
              <a:rPr lang="ko-KR" altLang="en-US" smtClean="0"/>
              <a:t>로 컬럼에 별칭 부여하기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컬럼 이름 대신 별칭을 출력하고자 하면 컬럼을 기술한 바로 뒤에 </a:t>
            </a:r>
            <a:r>
              <a:rPr lang="en-US" altLang="ko-KR" smtClean="0"/>
              <a:t>AS </a:t>
            </a:r>
            <a:r>
              <a:rPr lang="ko-KR" altLang="en-US" smtClean="0"/>
              <a:t>라는 키워드를 쓴 후 별칭을 기술합니다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3000" y="198120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8580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 as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Annsal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2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9" name="_x93645648" descr="EMB00001adc053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124200"/>
            <a:ext cx="7067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 장에서 다룰 내용</a:t>
            </a:r>
            <a:endParaRPr lang="en-US" altLang="ko-KR" smtClean="0">
              <a:solidFill>
                <a:schemeClr val="accent1"/>
              </a:solidFill>
            </a:endParaRPr>
          </a:p>
        </p:txBody>
      </p:sp>
      <p:grpSp>
        <p:nvGrpSpPr>
          <p:cNvPr id="9219" name="Group 36"/>
          <p:cNvGrpSpPr>
            <a:grpSpLocks/>
          </p:cNvGrpSpPr>
          <p:nvPr/>
        </p:nvGrpSpPr>
        <p:grpSpPr bwMode="auto">
          <a:xfrm>
            <a:off x="739775" y="1193800"/>
            <a:ext cx="6432550" cy="477838"/>
            <a:chOff x="796" y="1152"/>
            <a:chExt cx="4052" cy="421"/>
          </a:xfrm>
        </p:grpSpPr>
        <p:sp>
          <p:nvSpPr>
            <p:cNvPr id="9233" name="Text Box 1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248" y="1152"/>
              <a:ext cx="360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산술 연산자</a:t>
              </a:r>
            </a:p>
          </p:txBody>
        </p:sp>
        <p:sp>
          <p:nvSpPr>
            <p:cNvPr id="8218" name="Text Box 13"/>
            <p:cNvSpPr txBox="1">
              <a:spLocks noChangeArrowheads="1"/>
            </p:cNvSpPr>
            <p:nvPr/>
          </p:nvSpPr>
          <p:spPr bwMode="gray">
            <a:xfrm>
              <a:off x="796" y="1166"/>
              <a:ext cx="235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 dirty="0">
                  <a:solidFill>
                    <a:srgbClr val="CCFF33"/>
                  </a:solidFill>
                  <a:latin typeface="+mn-ea"/>
                  <a:ea typeface="+mn-ea"/>
                </a:rPr>
                <a:t>6</a:t>
              </a:r>
            </a:p>
          </p:txBody>
        </p:sp>
      </p:grpSp>
      <p:sp>
        <p:nvSpPr>
          <p:cNvPr id="9221" name="Text Box 1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57325" y="2108200"/>
            <a:ext cx="54006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latin typeface="+mn-ea"/>
                <a:ea typeface="+mn-ea"/>
              </a:rPr>
              <a:t>NULL</a:t>
            </a:r>
            <a:r>
              <a:rPr lang="ko-KR" altLang="en-US" sz="2400" dirty="0">
                <a:latin typeface="+mn-ea"/>
                <a:ea typeface="+mn-ea"/>
              </a:rPr>
              <a:t>도 데이터이다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gray">
          <a:xfrm>
            <a:off x="749300" y="2130425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>
                <a:solidFill>
                  <a:schemeClr val="bg1"/>
                </a:solidFill>
                <a:latin typeface="+mn-ea"/>
                <a:ea typeface="+mn-ea"/>
              </a:rPr>
              <a:t>2</a:t>
            </a:r>
          </a:p>
        </p:txBody>
      </p:sp>
      <p:grpSp>
        <p:nvGrpSpPr>
          <p:cNvPr id="9222" name="Group 86"/>
          <p:cNvGrpSpPr>
            <a:grpSpLocks/>
          </p:cNvGrpSpPr>
          <p:nvPr/>
        </p:nvGrpSpPr>
        <p:grpSpPr bwMode="auto">
          <a:xfrm>
            <a:off x="730250" y="3043238"/>
            <a:ext cx="6584950" cy="477837"/>
            <a:chOff x="796" y="1152"/>
            <a:chExt cx="4174" cy="421"/>
          </a:xfrm>
        </p:grpSpPr>
        <p:sp>
          <p:nvSpPr>
            <p:cNvPr id="9230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ko-KR" altLang="en-US" sz="2400" dirty="0">
                  <a:latin typeface="+mn-ea"/>
                  <a:ea typeface="+mn-ea"/>
                </a:rPr>
                <a:t> </a:t>
              </a:r>
              <a:r>
                <a:rPr lang="ko-KR" altLang="en-US" sz="2400" dirty="0" err="1">
                  <a:latin typeface="+mn-ea"/>
                  <a:ea typeface="+mn-ea"/>
                </a:rPr>
                <a:t>컬럼</a:t>
              </a:r>
              <a:r>
                <a:rPr lang="ko-KR" altLang="en-US" sz="2400" dirty="0">
                  <a:latin typeface="+mn-ea"/>
                  <a:ea typeface="+mn-ea"/>
                </a:rPr>
                <a:t> 이름에 별칭 지정하기</a:t>
              </a:r>
            </a:p>
          </p:txBody>
        </p:sp>
        <p:sp>
          <p:nvSpPr>
            <p:cNvPr id="8215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37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8200" name="Text Box 13"/>
          <p:cNvSpPr txBox="1">
            <a:spLocks noChangeArrowheads="1"/>
          </p:cNvSpPr>
          <p:nvPr/>
        </p:nvSpPr>
        <p:spPr bwMode="gray">
          <a:xfrm>
            <a:off x="762000" y="2108200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7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gray">
          <a:xfrm>
            <a:off x="762000" y="3022600"/>
            <a:ext cx="3540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8</a:t>
            </a:r>
          </a:p>
        </p:txBody>
      </p:sp>
      <p:grpSp>
        <p:nvGrpSpPr>
          <p:cNvPr id="9225" name="Group 86"/>
          <p:cNvGrpSpPr>
            <a:grpSpLocks/>
          </p:cNvGrpSpPr>
          <p:nvPr/>
        </p:nvGrpSpPr>
        <p:grpSpPr bwMode="auto">
          <a:xfrm>
            <a:off x="695325" y="3941763"/>
            <a:ext cx="7000875" cy="477837"/>
            <a:chOff x="796" y="1152"/>
            <a:chExt cx="4174" cy="421"/>
          </a:xfrm>
        </p:grpSpPr>
        <p:sp>
          <p:nvSpPr>
            <p:cNvPr id="17" name="Line 91"/>
            <p:cNvSpPr>
              <a:spLocks noChangeShapeType="1"/>
            </p:cNvSpPr>
            <p:nvPr/>
          </p:nvSpPr>
          <p:spPr bwMode="auto">
            <a:xfrm>
              <a:off x="1056" y="1488"/>
              <a:ext cx="384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ko-KR" sz="2400" dirty="0">
                  <a:latin typeface="+mn-ea"/>
                  <a:ea typeface="+mn-ea"/>
                </a:rPr>
                <a:t> Concatenation </a:t>
              </a:r>
              <a:r>
                <a:rPr lang="ko-KR" altLang="en-US" sz="2400" dirty="0">
                  <a:latin typeface="+mn-ea"/>
                  <a:ea typeface="+mn-ea"/>
                </a:rPr>
                <a:t>연산자의 정의와 사용</a:t>
              </a:r>
            </a:p>
          </p:txBody>
        </p:sp>
        <p:sp>
          <p:nvSpPr>
            <p:cNvPr id="19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2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gray">
          <a:xfrm>
            <a:off x="727075" y="3921125"/>
            <a:ext cx="3730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9</a:t>
            </a:r>
          </a:p>
        </p:txBody>
      </p:sp>
      <p:grpSp>
        <p:nvGrpSpPr>
          <p:cNvPr id="9227" name="Group 86"/>
          <p:cNvGrpSpPr>
            <a:grpSpLocks/>
          </p:cNvGrpSpPr>
          <p:nvPr/>
        </p:nvGrpSpPr>
        <p:grpSpPr bwMode="auto">
          <a:xfrm>
            <a:off x="771525" y="4932363"/>
            <a:ext cx="7000875" cy="477837"/>
            <a:chOff x="796" y="1152"/>
            <a:chExt cx="4174" cy="421"/>
          </a:xfrm>
        </p:grpSpPr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1056" y="1488"/>
              <a:ext cx="384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3" name="Text Box 9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78" y="1152"/>
              <a:ext cx="379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 dirty="0">
                  <a:latin typeface="+mn-ea"/>
                  <a:ea typeface="+mn-ea"/>
                </a:rPr>
                <a:t> DISTINCT </a:t>
              </a:r>
              <a:r>
                <a:rPr lang="ko-KR" altLang="en-US" sz="2400" dirty="0">
                  <a:latin typeface="+mn-ea"/>
                  <a:ea typeface="+mn-ea"/>
                </a:rPr>
                <a:t>키워드</a:t>
              </a:r>
            </a:p>
          </p:txBody>
        </p:sp>
        <p:sp>
          <p:nvSpPr>
            <p:cNvPr id="24" name="Text Box 93"/>
            <p:cNvSpPr txBox="1">
              <a:spLocks noChangeArrowheads="1"/>
            </p:cNvSpPr>
            <p:nvPr/>
          </p:nvSpPr>
          <p:spPr bwMode="gray">
            <a:xfrm>
              <a:off x="796" y="1166"/>
              <a:ext cx="22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ko-KR" sz="24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gray">
          <a:xfrm>
            <a:off x="609600" y="4911725"/>
            <a:ext cx="566738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400" dirty="0">
                <a:solidFill>
                  <a:srgbClr val="CCFF33"/>
                </a:solidFill>
                <a:latin typeface="+mn-ea"/>
                <a:ea typeface="+mn-ea"/>
              </a:rPr>
              <a:t>10</a:t>
            </a:r>
          </a:p>
        </p:txBody>
      </p:sp>
      <p:sp>
        <p:nvSpPr>
          <p:cNvPr id="36" name="Line 91"/>
          <p:cNvSpPr>
            <a:spLocks noChangeShapeType="1"/>
          </p:cNvSpPr>
          <p:nvPr/>
        </p:nvSpPr>
        <p:spPr bwMode="auto">
          <a:xfrm>
            <a:off x="1103313" y="3463925"/>
            <a:ext cx="6440487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7" name="Line 91"/>
          <p:cNvSpPr>
            <a:spLocks noChangeShapeType="1"/>
          </p:cNvSpPr>
          <p:nvPr/>
        </p:nvSpPr>
        <p:spPr bwMode="auto">
          <a:xfrm>
            <a:off x="1103313" y="2549525"/>
            <a:ext cx="6440487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1143000" y="1711325"/>
            <a:ext cx="6440488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pPr algn="l">
              <a:defRPr/>
            </a:pP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AS </a:t>
            </a:r>
            <a:r>
              <a:rPr lang="ko-KR" altLang="en-US" dirty="0" smtClean="0"/>
              <a:t>없이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별칭 부여하기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</a:t>
            </a:r>
            <a:r>
              <a:rPr lang="ko-KR" altLang="en-US" dirty="0" smtClean="0"/>
              <a:t> 이름 대신 별칭을 출력하고자 하면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기술한 바로 뒤에 </a:t>
            </a:r>
            <a:r>
              <a:rPr lang="en-US" altLang="ko-KR" dirty="0" smtClean="0"/>
              <a:t>AS </a:t>
            </a:r>
            <a:r>
              <a:rPr lang="ko-KR" altLang="en-US" dirty="0" smtClean="0"/>
              <a:t>라는 키워드를 생략 후 별칭을 기술합니다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3000" y="198120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8580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Annsal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2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8.3 “ ”</a:t>
            </a:r>
            <a:r>
              <a:rPr lang="ko-KR" altLang="en-US" smtClean="0"/>
              <a:t>로 별칭 부여하기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ko-KR" altLang="en-US" smtClean="0"/>
              <a:t>위 예를 살펴보면 별칭을 부여 할 때에는 대소문자를 섞어서 기술하였는데 출력 결과를 보면 일괄적으로 대문자로 출력된 것을 확인할 수 있습니다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r>
              <a:rPr lang="ko-KR" altLang="en-US" smtClean="0"/>
              <a:t>대소문자를 구별하고 싶으면 “ ”을 사용합니다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mtClean="0"/>
              <a:t>“ ”</a:t>
            </a:r>
            <a:r>
              <a:rPr lang="ko-KR" altLang="en-US" smtClean="0"/>
              <a:t>을 사용하여 별칭을 부여할 경우에는 별칭에 공백문자나 </a:t>
            </a:r>
            <a:r>
              <a:rPr lang="en-US" altLang="ko-KR" smtClean="0"/>
              <a:t>$,_, #</a:t>
            </a:r>
            <a:r>
              <a:rPr lang="ko-KR" altLang="en-US" smtClean="0"/>
              <a:t>등 특수 문자를 포함시킬 수 있습니다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43000" y="3252788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8580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ename, sal*12+nvl(comm, 0) "A n n s a l"</a:t>
                      </a:r>
                    </a:p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emp;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85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54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55" name="_x94165272" descr="EMB00001adc053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91000"/>
            <a:ext cx="61722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8.4 </a:t>
            </a:r>
            <a:r>
              <a:rPr lang="ko-KR" altLang="en-US" smtClean="0"/>
              <a:t>별칭으로 한글 사용하기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영어가 아닌 한글로 별칭을 부여해 봅시다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오라클에서 한글을 지원하므로 별칭이 아닌 테이블을 생성할 때 컬럼을 설정하면서 컬럼 이름도 한글로 부여할 수 있습니다</a:t>
            </a:r>
            <a:r>
              <a:rPr lang="en-US" altLang="ko-KR" smtClean="0"/>
              <a:t>. </a:t>
            </a:r>
          </a:p>
          <a:p>
            <a:pPr>
              <a:spcBef>
                <a:spcPts val="600"/>
              </a:spcBef>
            </a:pPr>
            <a:endParaRPr lang="ko-KR" altLang="en-US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0600" y="251460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8580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*12+nvl(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 "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연봉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87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8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6880" name="_x94165272" descr="EMB00001adc053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7600"/>
            <a:ext cx="65532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3. </a:t>
            </a:r>
            <a:r>
              <a:rPr lang="ko-KR" altLang="en-US" sz="1800" smtClean="0"/>
              <a:t>부서번호는 </a:t>
            </a:r>
            <a:r>
              <a:rPr lang="en-US" altLang="ko-KR" sz="1800" smtClean="0"/>
              <a:t>DEPTNO</a:t>
            </a:r>
            <a:r>
              <a:rPr lang="ko-KR" altLang="en-US" sz="1800" smtClean="0"/>
              <a:t>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부서명은 </a:t>
            </a:r>
            <a:r>
              <a:rPr lang="en-US" altLang="ko-KR" sz="1800" smtClean="0"/>
              <a:t>DNAME</a:t>
            </a:r>
            <a:r>
              <a:rPr lang="ko-KR" altLang="en-US" sz="1800" smtClean="0"/>
              <a:t>으로 정해져 있으므로 다음과 같은 쿼리문의 결과는 왼쪽 그림과 같이 컬럼 헤딩에도 역시 </a:t>
            </a:r>
            <a:r>
              <a:rPr lang="en-US" altLang="ko-KR" sz="1800" smtClean="0"/>
              <a:t>DEPTNO, DNAME</a:t>
            </a:r>
            <a:r>
              <a:rPr lang="ko-KR" altLang="en-US" sz="1800" smtClean="0"/>
              <a:t>으로 출력됩니다</a:t>
            </a:r>
            <a:r>
              <a:rPr lang="en-US" altLang="ko-KR" sz="1800" smtClean="0"/>
              <a:t>. </a:t>
            </a:r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r>
              <a:rPr lang="ko-KR" altLang="en-US" sz="1800" smtClean="0"/>
              <a:t>     오른쪽 그림과 같이 컬럼 이름 출력되도록 하기 위한 별칭을 지정하는 쿼리문을 작성해 보시오</a:t>
            </a:r>
            <a:r>
              <a:rPr lang="en-US" altLang="ko-KR" sz="1800" smtClean="0"/>
              <a:t>.</a:t>
            </a:r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2133600"/>
          <a:ext cx="6934200" cy="685800"/>
        </p:xfrm>
        <a:graphic>
          <a:graphicData uri="http://schemas.openxmlformats.org/drawingml/2006/table">
            <a:tbl>
              <a:tblPr/>
              <a:tblGrid>
                <a:gridCol w="1066800"/>
                <a:gridCol w="5867400"/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쿼리문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dept;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00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7901" name="_x93583616" descr="EMB00001adc053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0"/>
            <a:ext cx="289560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2" name="_x93584016" descr="EMB00001adc05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810000"/>
            <a:ext cx="31623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0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09. Concatenation </a:t>
            </a:r>
            <a:r>
              <a:rPr lang="ko-KR" altLang="en-US" b="1" smtClean="0"/>
              <a:t>연산자의 정의와 사용</a:t>
            </a: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오라클에서는 </a:t>
            </a:r>
            <a:r>
              <a:rPr lang="en-US" altLang="ko-KR" smtClean="0"/>
              <a:t>Concatenation </a:t>
            </a:r>
            <a:r>
              <a:rPr lang="ko-KR" altLang="en-US" smtClean="0"/>
              <a:t>연산자를 제공해 줍니다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Concatenation </a:t>
            </a:r>
            <a:r>
              <a:rPr lang="ko-KR" altLang="en-US" smtClean="0"/>
              <a:t>의 사전적인 의미는 연결입니다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따라서 오라클에서의 </a:t>
            </a:r>
            <a:r>
              <a:rPr lang="en-US" altLang="ko-KR" smtClean="0"/>
              <a:t>Concatenation </a:t>
            </a:r>
            <a:r>
              <a:rPr lang="ko-KR" altLang="en-US" smtClean="0"/>
              <a:t>연산자 역시 여러 개의 컬럼을 연결할 때 사용하는데 </a:t>
            </a:r>
            <a:r>
              <a:rPr lang="en-US" altLang="ko-KR" smtClean="0"/>
              <a:t>Concatenation </a:t>
            </a:r>
            <a:r>
              <a:rPr lang="ko-KR" altLang="en-US" smtClean="0"/>
              <a:t>연산자로 “</a:t>
            </a:r>
            <a:r>
              <a:rPr lang="en-US" altLang="ko-KR" smtClean="0"/>
              <a:t>||” </a:t>
            </a:r>
            <a:r>
              <a:rPr lang="ko-KR" altLang="en-US" smtClean="0"/>
              <a:t>수직바를 사용합니다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8917" name="_x93583776" descr="EMB00001adc05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8083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09. Concatenation </a:t>
            </a:r>
            <a:r>
              <a:rPr lang="ko-KR" altLang="en-US" b="1" smtClean="0"/>
              <a:t>연산자의 정의와 사용</a:t>
            </a:r>
            <a:endParaRPr lang="ko-KR" altLang="en-US" smtClean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696200" cy="5616575"/>
          </a:xfrm>
        </p:spPr>
        <p:txBody>
          <a:bodyPr/>
          <a:lstStyle/>
          <a:p>
            <a:r>
              <a:rPr lang="ko-KR" altLang="en-US" smtClean="0"/>
              <a:t>결과를 살펴보면 컬럼과 특정 값 사이에 공백이 생기는 것을 확인할 수 있습니다</a:t>
            </a:r>
            <a:r>
              <a:rPr lang="en-US" altLang="ko-KR" smtClean="0"/>
              <a:t>. </a:t>
            </a:r>
            <a:r>
              <a:rPr lang="ko-KR" altLang="en-US" smtClean="0"/>
              <a:t>정말 영 문장처럼 보이도록 하기 위해서 “</a:t>
            </a:r>
            <a:r>
              <a:rPr lang="en-US" altLang="ko-KR" smtClean="0"/>
              <a:t>||”</a:t>
            </a:r>
            <a:r>
              <a:rPr lang="ko-KR" altLang="en-US" smtClean="0"/>
              <a:t>를 컬럼과 문자열 사이에 기술하여 하나로 연결하여 출력하면 됩니다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6800" y="2667000"/>
          <a:ext cx="74676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858000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' is a ' || job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4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9949" name="_x93583776" descr="EMB00001adc05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733800"/>
            <a:ext cx="65532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10. DISTINCT </a:t>
            </a:r>
            <a:r>
              <a:rPr lang="ko-KR" altLang="en-US" b="1" smtClean="0"/>
              <a:t>키워드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다음은 사원들이 소속되어 있는 부서 번호를 출력하기 위한 예입니다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6800" y="1905000"/>
          <a:ext cx="6400800" cy="762000"/>
        </p:xfrm>
        <a:graphic>
          <a:graphicData uri="http://schemas.openxmlformats.org/drawingml/2006/table">
            <a:tbl>
              <a:tblPr/>
              <a:tblGrid>
                <a:gridCol w="522514"/>
                <a:gridCol w="5878286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73" name="_x92732504" descr="EMB00001adc05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76400"/>
            <a:ext cx="41148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10. DISTINCT </a:t>
            </a:r>
            <a:r>
              <a:rPr lang="ko-KR" altLang="en-US" b="1" smtClean="0"/>
              <a:t>키워드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>
          <a:xfrm>
            <a:off x="914400" y="1076325"/>
            <a:ext cx="7467600" cy="5616575"/>
          </a:xfrm>
        </p:spPr>
        <p:txBody>
          <a:bodyPr/>
          <a:lstStyle/>
          <a:p>
            <a:r>
              <a:rPr lang="ko-KR" altLang="en-US" smtClean="0"/>
              <a:t>사원들이 소속되어 있는 부서의 목록을 얻기 위한 목적이라면 같은 부서의 번호가 중복되어 출력되는 것은 의미가 없습니다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중복되는 부서 번호를 한 번씩만 출력하기 위해서는 키워드 </a:t>
            </a:r>
            <a:r>
              <a:rPr lang="en-US" altLang="ko-KR" smtClean="0"/>
              <a:t>DISTINCT</a:t>
            </a:r>
            <a:r>
              <a:rPr lang="ko-KR" altLang="en-US" smtClean="0"/>
              <a:t>를 사용합니다</a:t>
            </a:r>
            <a:r>
              <a:rPr lang="en-US" altLang="ko-KR" smtClean="0"/>
              <a:t>. </a:t>
            </a:r>
          </a:p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000" y="3276600"/>
          <a:ext cx="6400800" cy="762000"/>
        </p:xfrm>
        <a:graphic>
          <a:graphicData uri="http://schemas.openxmlformats.org/drawingml/2006/table">
            <a:tbl>
              <a:tblPr/>
              <a:tblGrid>
                <a:gridCol w="522514"/>
                <a:gridCol w="5878286"/>
              </a:tblGrid>
              <a:tr h="76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9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distinct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deptno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99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99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98" name="_x93583776" descr="EMB00001adc05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124200"/>
            <a:ext cx="3206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탄탄히 다지기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4. </a:t>
            </a:r>
            <a:r>
              <a:rPr lang="ko-KR" altLang="en-US" sz="1800" smtClean="0"/>
              <a:t>사원 테이블에 존재하는 직급의 종류를 출력하기 위해서 다음과 같은 쿼리문을 수행하면 화면 왼쪽 그림과 같이 중복된 내용이 출력됩니다</a:t>
            </a:r>
            <a:r>
              <a:rPr lang="en-US" altLang="ko-KR" sz="1800" smtClean="0"/>
              <a:t>. </a:t>
            </a:r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endParaRPr lang="en-US" altLang="ko-KR" sz="1800" smtClean="0"/>
          </a:p>
          <a:p>
            <a:pPr>
              <a:buFontTx/>
              <a:buNone/>
            </a:pPr>
            <a:r>
              <a:rPr lang="ko-KR" altLang="en-US" sz="1800" smtClean="0"/>
              <a:t>     아래 그림과 같이 직급이 중복되지 않고 한번씩 </a:t>
            </a:r>
            <a:endParaRPr lang="en-US" altLang="ko-KR" sz="1800" smtClean="0"/>
          </a:p>
          <a:p>
            <a:pPr>
              <a:buFontTx/>
              <a:buNone/>
            </a:pPr>
            <a:r>
              <a:rPr lang="ko-KR" altLang="en-US" sz="1800" smtClean="0"/>
              <a:t>     나열되도록 쿼리문을 작성해 보시오</a:t>
            </a:r>
            <a:r>
              <a:rPr lang="en-US" altLang="ko-KR" sz="1800" smtClean="0"/>
              <a:t>.</a:t>
            </a:r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981200"/>
          <a:ext cx="6400800" cy="762000"/>
        </p:xfrm>
        <a:graphic>
          <a:graphicData uri="http://schemas.openxmlformats.org/drawingml/2006/table">
            <a:tbl>
              <a:tblPr/>
              <a:tblGrid>
                <a:gridCol w="1143000"/>
                <a:gridCol w="5257800"/>
              </a:tblGrid>
              <a:tr h="762000"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쿼리문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job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3020" name="_x93583616" descr="EMB00001adc05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828800"/>
            <a:ext cx="2619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1" name="_x93584016" descr="EMB00001adc05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86200"/>
            <a:ext cx="3276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2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www.drbook.co.kr</a:t>
            </a:r>
          </a:p>
        </p:txBody>
      </p:sp>
      <p:sp>
        <p:nvSpPr>
          <p:cNvPr id="440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ko-KR" sz="54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9933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ko-KR" altLang="en-US" sz="5400" kern="10">
              <a:ln w="28575">
                <a:solidFill>
                  <a:schemeClr val="bg1"/>
                </a:solidFill>
                <a:round/>
                <a:headEnd/>
                <a:tailEnd/>
              </a:ln>
              <a:solidFill>
                <a:srgbClr val="FF9933"/>
              </a:soli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Dynamic_</a:t>
            </a:r>
            <a:r>
              <a:rPr lang="ko-KR" altLang="en-US" sz="180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오라클 </a:t>
            </a:r>
            <a:r>
              <a:rPr lang="en-US" altLang="ko-KR" sz="180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11g + PL/SQL </a:t>
            </a:r>
            <a:r>
              <a:rPr lang="ko-KR" altLang="en-US" sz="180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입문 </a:t>
            </a:r>
            <a:r>
              <a:rPr lang="en-US" altLang="ko-KR" sz="180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2 </a:t>
            </a:r>
            <a:r>
              <a:rPr lang="ko-KR" altLang="en-US" sz="1800">
                <a:solidFill>
                  <a:schemeClr val="bg1"/>
                </a:solidFill>
                <a:latin typeface="HY나무M" pitchFamily="18" charset="-127"/>
                <a:ea typeface="HY나무M" pitchFamily="18" charset="-127"/>
              </a:rPr>
              <a:t>장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r>
              <a:rPr lang="ko-KR" altLang="en-US" dirty="0" err="1" smtClean="0"/>
              <a:t>오라클을</a:t>
            </a:r>
            <a:r>
              <a:rPr lang="ko-KR" altLang="en-US" dirty="0" smtClean="0"/>
              <a:t> 설치하면 제공되는 사용자인 </a:t>
            </a:r>
            <a:r>
              <a:rPr lang="en-US" altLang="ko-KR" dirty="0" smtClean="0"/>
              <a:t>SCOTT</a:t>
            </a:r>
            <a:r>
              <a:rPr lang="ko-KR" altLang="en-US" dirty="0" smtClean="0"/>
              <a:t>은 학습을 위해서 테이블들이 제공됩니다</a:t>
            </a:r>
            <a:r>
              <a:rPr lang="en-US" altLang="ko-KR" dirty="0" smtClean="0"/>
              <a:t>. SCOTT</a:t>
            </a:r>
            <a:r>
              <a:rPr lang="ko-KR" altLang="en-US" dirty="0" smtClean="0"/>
              <a:t>이 소유하고 있는 테이블을 살펴보기 위해서 다음과 같은 명령을 입력합시다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TAB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약자로서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사용자가 소유하고 있는 테이블의 정보를 알려주는 데이터 </a:t>
            </a:r>
            <a:r>
              <a:rPr lang="ko-KR" altLang="en-US" dirty="0" err="1" smtClean="0"/>
              <a:t>딕셔너리입니다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라인 당 출력될 문자 수 변경하기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80)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</a:t>
            </a:r>
            <a:r>
              <a:rPr lang="en-US" altLang="ko-KR" sz="3200" dirty="0" err="1" smtClean="0"/>
              <a:t>sql</a:t>
            </a:r>
            <a:r>
              <a:rPr lang="en-US" altLang="ko-KR" sz="3200" dirty="0" smtClean="0"/>
              <a:t>&gt;set </a:t>
            </a:r>
            <a:r>
              <a:rPr lang="en-US" altLang="ko-KR" sz="3200" dirty="0" err="1" smtClean="0"/>
              <a:t>linesize</a:t>
            </a:r>
            <a:r>
              <a:rPr lang="en-US" altLang="ko-KR" sz="3200" dirty="0" smtClean="0"/>
              <a:t> 100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01. </a:t>
            </a:r>
            <a:r>
              <a:rPr lang="ko-KR" altLang="en-US" b="1" smtClean="0"/>
              <a:t>데이터 딕셔너리 </a:t>
            </a:r>
            <a:r>
              <a:rPr lang="en-US" altLang="ko-KR" b="1" smtClean="0"/>
              <a:t>TAB</a:t>
            </a:r>
            <a:endParaRPr lang="ko-KR" altLang="en-US" b="1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19200" y="2819400"/>
          <a:ext cx="7086600" cy="533400"/>
        </p:xfrm>
        <a:graphic>
          <a:graphicData uri="http://schemas.openxmlformats.org/drawingml/2006/table">
            <a:tbl>
              <a:tblPr/>
              <a:tblGrid>
                <a:gridCol w="472051"/>
                <a:gridCol w="6614549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 * FROM TAB;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2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02. </a:t>
            </a:r>
            <a:r>
              <a:rPr lang="ko-KR" altLang="en-US" b="1" smtClean="0"/>
              <a:t>테이블 구조를 살펴보기 위한 </a:t>
            </a:r>
            <a:r>
              <a:rPr lang="en-US" altLang="ko-KR" b="1" smtClean="0"/>
              <a:t>DESC</a:t>
            </a:r>
            <a:endParaRPr lang="ko-KR" altLang="en-US" b="1" smtClean="0"/>
          </a:p>
        </p:txBody>
      </p:sp>
      <p:sp>
        <p:nvSpPr>
          <p:cNvPr id="11267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r>
              <a:rPr lang="ko-KR" altLang="en-US" smtClean="0"/>
              <a:t>테이블에서 데이터를 조회하기 위해서는 테이블의 구조를 알아야 합니다</a:t>
            </a:r>
            <a:r>
              <a:rPr lang="en-US" altLang="ko-KR" smtClean="0"/>
              <a:t>. </a:t>
            </a:r>
            <a:r>
              <a:rPr lang="ko-KR" altLang="en-US" smtClean="0"/>
              <a:t>테이블의 구조를 확인하기 위한 명령어로는 </a:t>
            </a:r>
            <a:r>
              <a:rPr lang="en-US" altLang="ko-KR" smtClean="0"/>
              <a:t>DESCRIBE</a:t>
            </a:r>
            <a:r>
              <a:rPr lang="ko-KR" altLang="en-US" smtClean="0"/>
              <a:t>가 있습니다</a:t>
            </a:r>
            <a:r>
              <a:rPr lang="en-US" altLang="ko-KR" smtClean="0"/>
              <a:t>. </a:t>
            </a:r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DESC </a:t>
            </a:r>
            <a:r>
              <a:rPr lang="ko-KR" altLang="en-US" sz="1800" smtClean="0"/>
              <a:t>명령어는 테이블의 컬럼 이름</a:t>
            </a:r>
            <a:r>
              <a:rPr lang="en-US" altLang="ko-KR" sz="1800" smtClean="0"/>
              <a:t>, </a:t>
            </a:r>
            <a:r>
              <a:rPr lang="ko-KR" altLang="en-US" sz="1800" smtClean="0"/>
              <a:t>데이터 형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길이와 </a:t>
            </a:r>
            <a:r>
              <a:rPr lang="en-US" altLang="ko-KR" sz="1800" smtClean="0"/>
              <a:t>NULL </a:t>
            </a:r>
            <a:r>
              <a:rPr lang="ko-KR" altLang="en-US" sz="1800" smtClean="0"/>
              <a:t>허용 유무 등과 같은 특정 테이블의 정보를 알려줍니다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19200" y="2819400"/>
          <a:ext cx="5393690" cy="425958"/>
        </p:xfrm>
        <a:graphic>
          <a:graphicData uri="http://schemas.openxmlformats.org/drawingml/2006/table">
            <a:tbl>
              <a:tblPr/>
              <a:tblGrid>
                <a:gridCol w="762000"/>
                <a:gridCol w="4631690"/>
              </a:tblGrid>
              <a:tr h="2941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DESC[RIBE]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76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02. </a:t>
            </a:r>
            <a:r>
              <a:rPr lang="ko-KR" altLang="en-US" b="1" smtClean="0"/>
              <a:t>테이블 구조를 살펴보기 위한 </a:t>
            </a:r>
            <a:r>
              <a:rPr lang="en-US" altLang="ko-KR" b="1" smtClean="0"/>
              <a:t>DESC</a:t>
            </a:r>
            <a:endParaRPr lang="ko-KR" altLang="en-US" b="1" smtClean="0"/>
          </a:p>
        </p:txBody>
      </p:sp>
      <p:sp>
        <p:nvSpPr>
          <p:cNvPr id="12291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62000" y="1219200"/>
            <a:ext cx="7848600" cy="4724400"/>
          </a:xfrm>
        </p:spPr>
        <p:txBody>
          <a:bodyPr/>
          <a:lstStyle/>
          <a:p>
            <a:r>
              <a:rPr lang="ko-KR" altLang="en-US" smtClean="0"/>
              <a:t>오라클을 설치하면 학습용으로 제공되는 </a:t>
            </a:r>
            <a:r>
              <a:rPr lang="en-US" altLang="ko-KR" smtClean="0"/>
              <a:t>DEPT </a:t>
            </a:r>
            <a:r>
              <a:rPr lang="ko-KR" altLang="en-US" smtClean="0"/>
              <a:t>테이블은 부서의 정보를 저장하고 있으며</a:t>
            </a:r>
            <a:r>
              <a:rPr lang="en-US" altLang="ko-KR" smtClean="0"/>
              <a:t>, </a:t>
            </a:r>
            <a:r>
              <a:rPr lang="ko-KR" altLang="en-US" smtClean="0"/>
              <a:t>이에 대한 구조를 살펴보기 위해서는 </a:t>
            </a:r>
            <a:r>
              <a:rPr lang="en-US" altLang="ko-KR" smtClean="0"/>
              <a:t>desc </a:t>
            </a:r>
            <a:r>
              <a:rPr lang="ko-KR" altLang="en-US" smtClean="0"/>
              <a:t>명령어를 사용해야 합니다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DESC </a:t>
            </a:r>
            <a:r>
              <a:rPr lang="ko-KR" altLang="en-US" sz="1800" smtClean="0"/>
              <a:t>명령어는 테이블의 컬럼 이름</a:t>
            </a:r>
            <a:r>
              <a:rPr lang="en-US" altLang="ko-KR" sz="1800" smtClean="0"/>
              <a:t>, </a:t>
            </a:r>
            <a:r>
              <a:rPr lang="ko-KR" altLang="en-US" sz="1800" smtClean="0"/>
              <a:t>데이터 형</a:t>
            </a:r>
            <a:r>
              <a:rPr lang="en-US" altLang="ko-KR" sz="1800" smtClean="0"/>
              <a:t>, </a:t>
            </a:r>
            <a:r>
              <a:rPr lang="ko-KR" altLang="en-US" sz="1800" smtClean="0"/>
              <a:t>길이와 </a:t>
            </a:r>
            <a:r>
              <a:rPr lang="en-US" altLang="ko-KR" sz="1800" smtClean="0"/>
              <a:t>NULL </a:t>
            </a:r>
            <a:r>
              <a:rPr lang="ko-KR" altLang="en-US" sz="1800" smtClean="0"/>
              <a:t>허용 유무 등과 같은 특정 테이블의 정보를 알려줍니다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19200" y="2362200"/>
          <a:ext cx="6324600" cy="533400"/>
        </p:xfrm>
        <a:graphic>
          <a:graphicData uri="http://schemas.openxmlformats.org/drawingml/2006/table">
            <a:tbl>
              <a:tblPr/>
              <a:tblGrid>
                <a:gridCol w="893515"/>
                <a:gridCol w="5431085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 DEPT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 DEPT 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테이블의 구조 살피기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00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0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302" name="_x92994352" descr="EMB00001adc0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00400"/>
            <a:ext cx="6477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02. </a:t>
            </a:r>
            <a:r>
              <a:rPr lang="ko-KR" altLang="en-US" b="1" smtClean="0"/>
              <a:t>테이블 구조를 살펴보기 위한 </a:t>
            </a:r>
            <a:r>
              <a:rPr lang="en-US" altLang="ko-KR" b="1" smtClean="0"/>
              <a:t>DESC</a:t>
            </a:r>
            <a:endParaRPr lang="ko-KR" altLang="en-US" b="1" smtClean="0"/>
          </a:p>
        </p:txBody>
      </p:sp>
      <p:sp>
        <p:nvSpPr>
          <p:cNvPr id="13315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62000" y="1219200"/>
            <a:ext cx="7848600" cy="4724400"/>
          </a:xfrm>
        </p:spPr>
        <p:txBody>
          <a:bodyPr/>
          <a:lstStyle/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NULL </a:t>
            </a:r>
            <a:r>
              <a:rPr lang="ko-KR" altLang="en-US" smtClean="0"/>
              <a:t>의미 </a:t>
            </a:r>
            <a:r>
              <a:rPr lang="en-US" altLang="ko-KR" smtClean="0"/>
              <a:t>– </a:t>
            </a:r>
            <a:r>
              <a:rPr lang="ko-KR" altLang="en-US" smtClean="0"/>
              <a:t>컬럼에 어떠한 값도 정해지지 않을 때 갖는 값</a:t>
            </a:r>
            <a:r>
              <a:rPr lang="en-US" altLang="ko-KR" smtClean="0"/>
              <a:t>, </a:t>
            </a:r>
            <a:r>
              <a:rPr lang="ko-KR" altLang="en-US" smtClean="0"/>
              <a:t>즉 데이터가 없음을 의미</a:t>
            </a:r>
            <a:endParaRPr lang="en-US" altLang="ko-KR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8" name="_x92994352" descr="EMB00001adc0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02. </a:t>
            </a:r>
            <a:r>
              <a:rPr lang="ko-KR" altLang="en-US" b="1" smtClean="0"/>
              <a:t>테이블 구조를 살펴보기 위한 </a:t>
            </a:r>
            <a:r>
              <a:rPr lang="en-US" altLang="ko-KR" b="1" smtClean="0"/>
              <a:t>DESC</a:t>
            </a:r>
            <a:endParaRPr lang="ko-KR" altLang="en-US" b="1" smtClean="0"/>
          </a:p>
        </p:txBody>
      </p:sp>
      <p:sp>
        <p:nvSpPr>
          <p:cNvPr id="1433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3276600"/>
            <a:ext cx="7848600" cy="609600"/>
          </a:xfrm>
        </p:spPr>
        <p:txBody>
          <a:bodyPr/>
          <a:lstStyle/>
          <a:p>
            <a:r>
              <a:rPr lang="en-US" altLang="ko-KR" smtClean="0"/>
              <a:t>DESC </a:t>
            </a:r>
            <a:r>
              <a:rPr lang="ko-KR" altLang="en-US" smtClean="0"/>
              <a:t>명령어로 </a:t>
            </a:r>
            <a:r>
              <a:rPr lang="en-US" altLang="ko-KR" smtClean="0"/>
              <a:t>DEPT </a:t>
            </a:r>
            <a:r>
              <a:rPr lang="ko-KR" altLang="en-US" smtClean="0"/>
              <a:t>테이블을 살펴보면 </a:t>
            </a:r>
            <a:r>
              <a:rPr lang="en-US" altLang="ko-KR" smtClean="0"/>
              <a:t>3</a:t>
            </a:r>
            <a:r>
              <a:rPr lang="ko-KR" altLang="en-US" smtClean="0"/>
              <a:t>개의 컬럼으로 구성되어 있음을 살펴볼 수 있습니다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342" name="_x92994352" descr="EMB00001adc05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477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19200" y="4114800"/>
          <a:ext cx="6324600" cy="1898904"/>
        </p:xfrm>
        <a:graphic>
          <a:graphicData uri="http://schemas.openxmlformats.org/drawingml/2006/table">
            <a:tbl>
              <a:tblPr/>
              <a:tblGrid>
                <a:gridCol w="3162300"/>
                <a:gridCol w="31623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DEPTNO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부서번호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DNAME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부서명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LOC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지역명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60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02. </a:t>
            </a:r>
            <a:r>
              <a:rPr lang="ko-KR" altLang="en-US" b="1" smtClean="0"/>
              <a:t>테이블 구조를 살펴보기 위한 </a:t>
            </a:r>
            <a:r>
              <a:rPr lang="en-US" altLang="ko-KR" b="1" smtClean="0"/>
              <a:t>DESC</a:t>
            </a:r>
            <a:endParaRPr lang="ko-KR" altLang="en-US" b="1" smtClean="0"/>
          </a:p>
        </p:txBody>
      </p:sp>
      <p:sp>
        <p:nvSpPr>
          <p:cNvPr id="1536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62000" y="1219200"/>
            <a:ext cx="7848600" cy="4724400"/>
          </a:xfrm>
        </p:spPr>
        <p:txBody>
          <a:bodyPr/>
          <a:lstStyle/>
          <a:p>
            <a:endParaRPr lang="en-US" altLang="ko-KR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en-US" altLang="ko-KR" sz="1800" smtClean="0"/>
          </a:p>
          <a:p>
            <a:pPr lvl="1"/>
            <a:endParaRPr lang="ko-KR" altLang="en-US" sz="18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19200" y="1295400"/>
          <a:ext cx="6324600" cy="533400"/>
        </p:xfrm>
        <a:graphic>
          <a:graphicData uri="http://schemas.openxmlformats.org/drawingml/2006/table">
            <a:tbl>
              <a:tblPr/>
              <a:tblGrid>
                <a:gridCol w="893515"/>
                <a:gridCol w="5431085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 EMP </a:t>
                      </a:r>
                      <a:r>
                        <a:rPr lang="en-US" altLang="ko-K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 EMPT</a:t>
                      </a:r>
                      <a:r>
                        <a:rPr lang="ko-KR" alt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테이블의 구조 살피기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72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7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74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75" name="_x92992192" descr="EMB00001adc05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4953000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00200" y="4495800"/>
          <a:ext cx="6019800" cy="1885950"/>
        </p:xfrm>
        <a:graphic>
          <a:graphicData uri="http://schemas.openxmlformats.org/drawingml/2006/table">
            <a:tbl>
              <a:tblPr/>
              <a:tblGrid>
                <a:gridCol w="1057532"/>
                <a:gridCol w="2196414"/>
                <a:gridCol w="1382927"/>
                <a:gridCol w="1382927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칼럼 이름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EMPNO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사원번호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HIREDATE 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입사일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ENAME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사원이름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SAL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급여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JOB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COMM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커미션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MGR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해당 사원의 상사 사원번호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DEPTNO</a:t>
                      </a:r>
                    </a:p>
                  </a:txBody>
                  <a:tcPr marL="17907" marR="17907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부서번호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08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Default Desig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Default Design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디자인 사용자 지정">
  <a:themeElements>
    <a:clrScheme name="3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디자인 사용자 지정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궁서체" pitchFamily="17" charset="-127"/>
          </a:defRPr>
        </a:defPPr>
      </a:lstStyle>
    </a:lnDef>
  </a:objectDefaults>
  <a:extraClrSchemeLst>
    <a:extraClrScheme>
      <a:clrScheme name="3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2093</Words>
  <Application>Microsoft Office PowerPoint</Application>
  <PresentationFormat>화면 슬라이드 쇼(4:3)</PresentationFormat>
  <Paragraphs>392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39</vt:i4>
      </vt:variant>
    </vt:vector>
  </HeadingPairs>
  <TitlesOfParts>
    <vt:vector size="57" baseType="lpstr">
      <vt:lpstr>HY강M</vt:lpstr>
      <vt:lpstr>HY견고딕</vt:lpstr>
      <vt:lpstr>HY견명조</vt:lpstr>
      <vt:lpstr>HY나무M</vt:lpstr>
      <vt:lpstr>HY헤드라인M</vt:lpstr>
      <vt:lpstr>굴림</vt:lpstr>
      <vt:lpstr>궁서체</vt:lpstr>
      <vt:lpstr>돋움</vt:lpstr>
      <vt:lpstr>바탕</vt:lpstr>
      <vt:lpstr>Arial</vt:lpstr>
      <vt:lpstr>Lucida Console</vt:lpstr>
      <vt:lpstr>Verdana</vt:lpstr>
      <vt:lpstr>Wingdings</vt:lpstr>
      <vt:lpstr>Default Design</vt:lpstr>
      <vt:lpstr>디자인 사용자 지정</vt:lpstr>
      <vt:lpstr>1_디자인 사용자 지정</vt:lpstr>
      <vt:lpstr>2_디자인 사용자 지정</vt:lpstr>
      <vt:lpstr>3_디자인 사용자 지정</vt:lpstr>
      <vt:lpstr>02장. SQL의 기본</vt:lpstr>
      <vt:lpstr>이 장에서 다룰 내용</vt:lpstr>
      <vt:lpstr>이 장에서 다룰 내용</vt:lpstr>
      <vt:lpstr>01. 데이터 딕셔너리 TAB</vt:lpstr>
      <vt:lpstr>02. 테이블 구조를 살펴보기 위한 DESC</vt:lpstr>
      <vt:lpstr>02. 테이블 구조를 살펴보기 위한 DESC</vt:lpstr>
      <vt:lpstr>02. 테이블 구조를 살펴보기 위한 DESC</vt:lpstr>
      <vt:lpstr>02. 테이블 구조를 살펴보기 위한 DESC</vt:lpstr>
      <vt:lpstr>02. 테이블 구조를 살펴보기 위한 DESC</vt:lpstr>
      <vt:lpstr>03. 오라클의 데이터 형</vt:lpstr>
      <vt:lpstr>03. 오라클의 데이터 형 – NUMBER 예제</vt:lpstr>
      <vt:lpstr>03. 오라클의 데이터 형 – NUMBER 예제</vt:lpstr>
      <vt:lpstr>03. 오라클의 데이터 형</vt:lpstr>
      <vt:lpstr>03. 오라클의 데이터 형 – Date 예제</vt:lpstr>
      <vt:lpstr>03. 오라클의 데이터 형</vt:lpstr>
      <vt:lpstr>03. 오라클의 데이터 형</vt:lpstr>
      <vt:lpstr>탄탄히 다지기</vt:lpstr>
      <vt:lpstr>04. 데이터를 조회하기 위한 SELECT 문</vt:lpstr>
      <vt:lpstr>04. 데이터를 조회하기 위한 SELECT 문</vt:lpstr>
      <vt:lpstr>탄탄히 다지기</vt:lpstr>
      <vt:lpstr>05. 특정 데이터만 보기</vt:lpstr>
      <vt:lpstr>탄탄히 다지기</vt:lpstr>
      <vt:lpstr>06. 산술 연산자</vt:lpstr>
      <vt:lpstr>07. NULL도 데이터이다.</vt:lpstr>
      <vt:lpstr>07. NULL도 데이터이다.</vt:lpstr>
      <vt:lpstr>07. NULL도 데이터이다.</vt:lpstr>
      <vt:lpstr>07. NULL도 데이터이다. – nvl(e1, e2) :e1값이 null 이면 e2값을 반환하고 아니면 e1값을 반환하는 함수이다.</vt:lpstr>
      <vt:lpstr>08. 컬럼 이름에 별칭 지정하기</vt:lpstr>
      <vt:lpstr>8.1 AS 로 컬럼에 별칭 부여하기</vt:lpstr>
      <vt:lpstr>8.2 AS 없이 컬럼에 별칭 부여하기</vt:lpstr>
      <vt:lpstr>8.3 “ ”로 별칭 부여하기</vt:lpstr>
      <vt:lpstr>8.4 별칭으로 한글 사용하기</vt:lpstr>
      <vt:lpstr>탄탄히 다지기</vt:lpstr>
      <vt:lpstr>09. Concatenation 연산자의 정의와 사용</vt:lpstr>
      <vt:lpstr>09. Concatenation 연산자의 정의와 사용</vt:lpstr>
      <vt:lpstr>10. DISTINCT 키워드</vt:lpstr>
      <vt:lpstr>10. DISTINCT 키워드</vt:lpstr>
      <vt:lpstr>탄탄히 다지기</vt:lpstr>
      <vt:lpstr>PowerPoint 프레젠테이션</vt:lpstr>
    </vt:vector>
  </TitlesOfParts>
  <Company>GuildDesign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user1</cp:lastModifiedBy>
  <cp:revision>1149</cp:revision>
  <dcterms:created xsi:type="dcterms:W3CDTF">2004-07-21T02:43:03Z</dcterms:created>
  <dcterms:modified xsi:type="dcterms:W3CDTF">2016-10-24T03:01:04Z</dcterms:modified>
</cp:coreProperties>
</file>