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80" r:id="rId4"/>
    <p:sldId id="270" r:id="rId5"/>
    <p:sldId id="283" r:id="rId6"/>
    <p:sldId id="284" r:id="rId7"/>
    <p:sldId id="285" r:id="rId8"/>
    <p:sldId id="278" r:id="rId9"/>
    <p:sldId id="272" r:id="rId10"/>
    <p:sldId id="27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00" autoAdjust="0"/>
    <p:restoredTop sz="90397" autoAdjust="0"/>
  </p:normalViewPr>
  <p:slideViewPr>
    <p:cSldViewPr snapToObjects="1">
      <p:cViewPr>
        <p:scale>
          <a:sx n="67" d="100"/>
          <a:sy n="67" d="100"/>
        </p:scale>
        <p:origin x="-1725" y="-3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8457305-7F9E-4B42-BA50-030B31D54C84}" type="datetimeFigureOut">
              <a:rPr lang="ko-KR" altLang="en-US" smtClean="0"/>
              <a:pPr/>
              <a:t>2017-02-05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D8657DF-CECB-444D-9C6E-07941994A7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퍼시스턴스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(Persistence framework)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3628" y="196114"/>
            <a:ext cx="8797491" cy="416293"/>
          </a:xfrm>
        </p:spPr>
        <p:txBody>
          <a:bodyPr>
            <a:normAutofit/>
          </a:bodyPr>
          <a:lstStyle/>
          <a:p>
            <a:endParaRPr lang="en-US" altLang="ko-KR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26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설정 파일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20072" y="1143000"/>
            <a:ext cx="3744416" cy="5184576"/>
          </a:xfrm>
        </p:spPr>
        <p:txBody>
          <a:bodyPr vert="horz">
            <a:normAutofit/>
          </a:bodyPr>
          <a:lstStyle/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&lt;properties&gt;</a:t>
            </a:r>
          </a:p>
          <a:p>
            <a:pPr marL="114300" indent="0">
              <a:buNone/>
            </a:pP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설정 파일에서 사용할 프로퍼티 파일 지정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&lt;typeAliases&gt;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맵퍼 파일에서 사용할 클래스 별명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3. &lt;environments&gt;</a:t>
            </a:r>
          </a:p>
          <a:p>
            <a:pPr marL="114300" indent="0">
              <a:buNone/>
            </a:pP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트랜잭션 관리 유형 및 데이터 소스 설정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&lt;mappers&gt;</a:t>
            </a:r>
          </a:p>
          <a:p>
            <a:pPr marL="114300" indent="0">
              <a:buNone/>
            </a:pPr>
            <a:r>
              <a:rPr lang="en-US" altLang="ko-KR" sz="1400" dirty="0" smtClean="0">
                <a:cs typeface="맑은 고딕"/>
              </a:rPr>
              <a:t>SQL </a:t>
            </a:r>
            <a:r>
              <a:rPr lang="ko-KR" altLang="en-US" sz="1400" dirty="0" smtClean="0">
                <a:cs typeface="맑은 고딕"/>
              </a:rPr>
              <a:t>맵퍼 파일의 경로 지정</a:t>
            </a:r>
            <a:endParaRPr lang="en-US" altLang="ko-KR" sz="1400" dirty="0" smtClean="0"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트랜잭션 관리 유형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의 커밋과 롤백을 사용하여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에서 직접 관리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MANAGED –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애플리케이션 서버에서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관리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즉 톰캣에서 관리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데이터 소스 유형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UNPOOLED –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매번 새로운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커넥션 객체 생성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POOLED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자체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커넥션풀 운영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457200">
              <a:buAutoNum type="arabicParenR"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JNDI</a:t>
            </a:r>
            <a:r>
              <a:rPr lang="ko-KR" altLang="en-US" sz="140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–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애플리케이션 서버에서 제공하는 데이터 소스 사용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세로 텍스트 개체 틀 2"/>
          <p:cNvSpPr txBox="1">
            <a:spLocks/>
          </p:cNvSpPr>
          <p:nvPr/>
        </p:nvSpPr>
        <p:spPr>
          <a:xfrm>
            <a:off x="445481" y="1143000"/>
            <a:ext cx="4774591" cy="51845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&lt;!--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mybatis </a:t>
            </a:r>
            <a:r>
              <a:rPr lang="ko-KR" altLang="en-US" sz="1600" dirty="0" smtClean="0"/>
              <a:t>설정 파일 예 </a:t>
            </a:r>
            <a:r>
              <a:rPr lang="en-US" altLang="ko-KR" sz="1600" dirty="0" smtClean="0"/>
              <a:t>--&gt;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&lt;configuration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&lt;properties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resource=“spms/dao/db.properties”/&gt;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&lt;typeAliases&gt;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&lt;typeAlias type=“spms.vo.Project”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alias=“project”/&gt;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&lt;/typeAliases&gt;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&lt;environments default=“dev”&gt;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&lt;environment id=“dev”&gt;&lt;/environment&gt;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/>
              <a:t>environment id=</a:t>
            </a:r>
            <a:r>
              <a:rPr lang="en-US" sz="1600" dirty="0" smtClean="0"/>
              <a:t>“test”</a:t>
            </a:r>
            <a:r>
              <a:rPr lang="en-US" sz="1600" dirty="0"/>
              <a:t>&gt;&lt;/environment</a:t>
            </a:r>
            <a:r>
              <a:rPr lang="en-US" sz="1600" dirty="0" smtClean="0"/>
              <a:t>&gt;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&lt;/environments&gt;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&lt;mappers&gt;</a:t>
            </a:r>
          </a:p>
          <a:p>
            <a:pPr marL="0" indent="0">
              <a:buNone/>
            </a:pPr>
            <a:r>
              <a:rPr lang="en-US" sz="1600" dirty="0" smtClean="0"/>
              <a:t>    &lt;mapper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resource=“spms/dao/MySqlProjectDao.xml”/&gt;  </a:t>
            </a:r>
          </a:p>
          <a:p>
            <a:pPr marL="0" indent="0">
              <a:buNone/>
            </a:pPr>
            <a:r>
              <a:rPr lang="en-US" sz="1600" dirty="0" smtClean="0"/>
              <a:t>  &lt;/mappers&gt;</a:t>
            </a:r>
          </a:p>
          <a:p>
            <a:pPr marL="0" indent="0">
              <a:buNone/>
            </a:pPr>
            <a:r>
              <a:rPr lang="en-US" sz="1600" dirty="0" smtClean="0"/>
              <a:t>&lt;/configuration&gt;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251556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ko-KR" altLang="en-US" dirty="0" err="1" smtClean="0"/>
              <a:t>퍼시스턴스</a:t>
            </a:r>
            <a:r>
              <a:rPr lang="ko-KR" altLang="en-US" dirty="0" smtClean="0"/>
              <a:t> 프레임워크 개념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2844" y="1357298"/>
            <a:ext cx="9001156" cy="4768865"/>
          </a:xfrm>
        </p:spPr>
        <p:txBody>
          <a:bodyPr vert="horz">
            <a:noAutofit/>
          </a:bodyPr>
          <a:lstStyle/>
          <a:p>
            <a:r>
              <a:rPr lang="ko-KR" altLang="en-US" sz="2800" dirty="0" err="1" smtClean="0">
                <a:solidFill>
                  <a:srgbClr val="0070C0"/>
                </a:solidFill>
              </a:rPr>
              <a:t>퍼시스턴스</a:t>
            </a:r>
            <a:r>
              <a:rPr lang="en-US" altLang="ko-KR" sz="2800" dirty="0" smtClean="0">
                <a:solidFill>
                  <a:srgbClr val="0070C0"/>
                </a:solidFill>
              </a:rPr>
              <a:t>(Persistence</a:t>
            </a:r>
            <a:r>
              <a:rPr lang="en-US" altLang="ko-KR" sz="2800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>  </a:t>
            </a:r>
            <a:r>
              <a:rPr lang="ko-KR" altLang="en-US" sz="2000" dirty="0" err="1" smtClean="0"/>
              <a:t>퍼시스턴스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용어는 개발 분야에서 많이 사용하는 용어로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데이터의 지속성을 의미합니다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ko-KR" altLang="en-US" sz="2000" dirty="0" smtClean="0"/>
              <a:t>    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애플리케이션을 종료하고 다시 실행하더라도 이전에 저장한 데이터를 다시 불러올 수 있는 기술입니다</a:t>
            </a:r>
            <a:r>
              <a:rPr lang="en-US" altLang="ko-KR" sz="20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2800" dirty="0" smtClean="0">
                <a:solidFill>
                  <a:srgbClr val="0070C0"/>
                </a:solidFill>
              </a:rPr>
              <a:t>프레임워크</a:t>
            </a:r>
            <a:r>
              <a:rPr lang="en-US" altLang="ko-KR" sz="2800" dirty="0" smtClean="0">
                <a:solidFill>
                  <a:srgbClr val="0070C0"/>
                </a:solidFill>
              </a:rPr>
              <a:t>(Framework)</a:t>
            </a:r>
          </a:p>
          <a:p>
            <a:pPr>
              <a:buNone/>
            </a:pPr>
            <a:r>
              <a:rPr lang="ko-KR" altLang="en-US" sz="2000" dirty="0" smtClean="0"/>
              <a:t>    라이브러리가 </a:t>
            </a:r>
            <a:r>
              <a:rPr lang="ko-KR" altLang="en-US" sz="2000" dirty="0" smtClean="0"/>
              <a:t>개발에 필요한 도구들을 단순히 나열해 놓은 것이라면 </a:t>
            </a:r>
          </a:p>
          <a:p>
            <a:pPr>
              <a:buNone/>
            </a:pPr>
            <a:r>
              <a:rPr lang="ko-KR" altLang="en-US" sz="2000" dirty="0" smtClean="0"/>
              <a:t>    프레임워크는 </a:t>
            </a:r>
            <a:r>
              <a:rPr lang="ko-KR" altLang="en-US" sz="2000" dirty="0" smtClean="0"/>
              <a:t>동작에 필요한 구조를 어느 정도 완성해 놓은 반제품 형태의 도구입니다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프레임워크를 </a:t>
            </a:r>
            <a:r>
              <a:rPr lang="ko-KR" altLang="en-US" sz="2000" dirty="0" smtClean="0"/>
              <a:t>사용하면 약간의 학습만으로 안정적인 시스템을 </a:t>
            </a:r>
            <a:r>
              <a:rPr lang="ko-KR" altLang="en-US" sz="2000" dirty="0" smtClean="0"/>
              <a:t>빠르게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개발할 수 있습니다</a:t>
            </a:r>
            <a:r>
              <a:rPr lang="en-US" altLang="ko-KR" sz="20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퍼시스턴스</a:t>
            </a:r>
            <a:r>
              <a:rPr lang="ko-KR" altLang="en-US" dirty="0" smtClean="0"/>
              <a:t> 프레임워크 개념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42854" y="1600200"/>
            <a:ext cx="8901146" cy="4525963"/>
          </a:xfrm>
        </p:spPr>
        <p:txBody>
          <a:bodyPr vert="horz">
            <a:normAutofit fontScale="92500" lnSpcReduction="10000"/>
          </a:bodyPr>
          <a:lstStyle/>
          <a:p>
            <a:r>
              <a:rPr lang="ko-KR" altLang="en-US" sz="3300" dirty="0" err="1" smtClean="0">
                <a:solidFill>
                  <a:srgbClr val="0070C0"/>
                </a:solidFill>
              </a:rPr>
              <a:t>퍼시스턴스</a:t>
            </a:r>
            <a:r>
              <a:rPr lang="ko-KR" altLang="en-US" sz="3300" dirty="0" smtClean="0">
                <a:solidFill>
                  <a:srgbClr val="0070C0"/>
                </a:solidFill>
              </a:rPr>
              <a:t> </a:t>
            </a:r>
            <a:r>
              <a:rPr lang="ko-KR" altLang="en-US" sz="3300" dirty="0" smtClean="0">
                <a:solidFill>
                  <a:srgbClr val="0070C0"/>
                </a:solidFill>
              </a:rPr>
              <a:t>프레임워크</a:t>
            </a:r>
          </a:p>
          <a:p>
            <a:pPr>
              <a:buNone/>
            </a:pPr>
            <a:r>
              <a:rPr lang="en-US" altLang="ko-KR" dirty="0" smtClean="0"/>
              <a:t>  1</a:t>
            </a:r>
            <a:r>
              <a:rPr lang="en-US" altLang="ko-KR" dirty="0" smtClean="0"/>
              <a:t>. SQL </a:t>
            </a:r>
            <a:r>
              <a:rPr lang="ko-KR" altLang="en-US" dirty="0" err="1" smtClean="0"/>
              <a:t>맵퍼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</a:t>
            </a:r>
            <a:r>
              <a:rPr lang="en-US" altLang="ko-KR" dirty="0" smtClean="0"/>
              <a:t>: SQL </a:t>
            </a:r>
            <a:r>
              <a:rPr lang="ko-KR" altLang="en-US" dirty="0" smtClean="0"/>
              <a:t>문장으로 직접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데이터를 다룹니다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이전 버전 </a:t>
            </a:r>
            <a:r>
              <a:rPr lang="en-US" altLang="ko-KR" dirty="0" err="1" smtClean="0"/>
              <a:t>ibatis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 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실무에서 </a:t>
            </a:r>
            <a:r>
              <a:rPr lang="en-US" altLang="ko-KR" dirty="0" smtClean="0"/>
              <a:t>SQL</a:t>
            </a:r>
            <a:r>
              <a:rPr lang="ko-KR" altLang="en-US" dirty="0" err="1" smtClean="0"/>
              <a:t>맵퍼를</a:t>
            </a:r>
            <a:r>
              <a:rPr lang="ko-KR" altLang="en-US" dirty="0" smtClean="0"/>
              <a:t> 더 많이 사용합니다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관계 </a:t>
            </a:r>
            <a:r>
              <a:rPr lang="ko-KR" altLang="en-US" dirty="0" err="1" smtClean="0"/>
              <a:t>맵퍼</a:t>
            </a:r>
            <a:r>
              <a:rPr lang="en-US" altLang="ko-KR" dirty="0" smtClean="0"/>
              <a:t>(Object-Relational </a:t>
            </a:r>
            <a:r>
              <a:rPr lang="en-US" altLang="ko-KR" dirty="0" err="1" smtClean="0"/>
              <a:t>mapper</a:t>
            </a:r>
            <a:r>
              <a:rPr lang="en-US" altLang="ko-KR" dirty="0" smtClean="0"/>
              <a:t>)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: </a:t>
            </a:r>
            <a:r>
              <a:rPr lang="ko-KR" altLang="en-US" dirty="0" smtClean="0"/>
              <a:t>자바 객체를 통해 간접적으로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다룹니다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하이버네이트</a:t>
            </a:r>
            <a:r>
              <a:rPr lang="en-US" altLang="ko-KR" dirty="0" smtClean="0"/>
              <a:t>(Hibernate)</a:t>
            </a:r>
            <a:r>
              <a:rPr lang="ko-KR" altLang="en-US" dirty="0" smtClean="0"/>
              <a:t>와 탑링크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TopLink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프레임워크에서 제공하는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전용 객체 </a:t>
            </a:r>
            <a:r>
              <a:rPr lang="ko-KR" altLang="en-US" dirty="0" smtClean="0"/>
              <a:t>질의어 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사용하여 데이터를 다룹니다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소개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1596" y="4005064"/>
            <a:ext cx="8229600" cy="2513240"/>
          </a:xfrm>
        </p:spPr>
        <p:txBody>
          <a:bodyPr vert="horz">
            <a:normAutofit fontScale="92500" lnSpcReduction="20000"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역사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프로그래밍을 단순화하기 위해 클린턴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비긴이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만든 작은 라이브러리에서 출발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2001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프로젝트 시작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2004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iBatis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이름으로 아파치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소프트웨어 재단에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기부되면서 알려짐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2010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구글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코드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(Google Code)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이사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하였고 프로젝트 이름도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바뀜</a:t>
            </a: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2013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깃허브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(GitHub)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이사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http://github.com/mybatis</a:t>
            </a: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288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퍼시스턴스 프레임워크의 일종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메서드와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문을 연결하는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매핑 프레임워크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코드를 캡슐화하여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프로그래밍을 단순화 시킴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자바 소스에서 </a:t>
            </a:r>
            <a:r>
              <a:rPr lang="en-US" altLang="ko-KR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을 분리하여 관리</a:t>
            </a:r>
            <a:endParaRPr lang="en-US" altLang="ko-KR" sz="2000" dirty="0" smtClean="0">
              <a:solidFill>
                <a:srgbClr val="C00000"/>
              </a:solidFill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 개발자가 직접 제어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DBMS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의 고유기능사용 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최적화</a:t>
            </a:r>
            <a:endParaRPr lang="en-US" altLang="ko-KR" sz="2000" dirty="0" smtClean="0">
              <a:latin typeface="맑은 고딕"/>
              <a:ea typeface="맑은 고딕"/>
              <a:cs typeface="맑은 고딕"/>
              <a:sym typeface="Wingdings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배우기가 쉽고 빠르게 적용할 수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있다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12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소개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1596" y="4005064"/>
            <a:ext cx="8229600" cy="2513240"/>
          </a:xfrm>
        </p:spPr>
        <p:txBody>
          <a:bodyPr vert="horz">
            <a:normAutofit fontScale="92500" lnSpcReduction="20000"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역사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프로그래밍을 단순화하기 위해 클린턴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비긴이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만든 작은 라이브러리에서 출발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2001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프로젝트 시작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2004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iBatis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이름으로 아파치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소프트웨어 재단에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기부되면서 알려짐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2010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구글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코드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(Google Code)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이사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하였고 프로젝트 이름도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바뀜</a:t>
            </a:r>
            <a:endParaRPr lang="en-US" altLang="ko-KR" sz="2000" dirty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2013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깃허브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(GitHub)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로 이사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http://github.com/mybatis</a:t>
            </a: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2882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퍼시스턴스 프레임워크의 일종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자바 메서드와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문을 연결하는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매핑 프레임워크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코드를 캡슐화하여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프로그래밍을 단순화 시킴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ko-KR" altLang="en-US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자바 소스에서 </a:t>
            </a:r>
            <a:r>
              <a:rPr lang="en-US" altLang="ko-KR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을 분리하여 </a:t>
            </a:r>
            <a:r>
              <a:rPr lang="ko-KR" altLang="en-US" sz="2000" dirty="0" smtClean="0">
                <a:solidFill>
                  <a:srgbClr val="C00000"/>
                </a:solidFill>
                <a:latin typeface="맑은 고딕"/>
                <a:ea typeface="맑은 고딕"/>
                <a:cs typeface="맑은 고딕"/>
              </a:rPr>
              <a:t>관리</a:t>
            </a:r>
            <a:endParaRPr lang="en-US" altLang="ko-KR" sz="2000" dirty="0" smtClean="0">
              <a:solidFill>
                <a:srgbClr val="C00000"/>
              </a:solidFill>
              <a:latin typeface="맑은 고딕"/>
              <a:ea typeface="맑은 고딕"/>
              <a:cs typeface="맑은 고딕"/>
            </a:endParaRPr>
          </a:p>
          <a:p>
            <a:pPr lvl="1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 개발자가 직접 제어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DBMS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의 고유기능사용 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  <a:sym typeface="Wingdings"/>
              </a:rPr>
              <a:t>최적화</a:t>
            </a:r>
            <a:endParaRPr lang="en-US" altLang="ko-KR" sz="2000" dirty="0" smtClean="0">
              <a:latin typeface="맑은 고딕"/>
              <a:ea typeface="맑은 고딕"/>
              <a:cs typeface="맑은 고딕"/>
              <a:sym typeface="Wingdings"/>
            </a:endParaRPr>
          </a:p>
          <a:p>
            <a:pPr lvl="1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배우기가 쉽고 빠르게 적용할 수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있다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/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127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715436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마이바티스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Mybatis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다운 </a:t>
            </a:r>
            <a:r>
              <a:rPr lang="ko-KR" altLang="en-US" dirty="0" smtClean="0"/>
              <a:t>받기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28802"/>
            <a:ext cx="8229600" cy="4386071"/>
          </a:xfrm>
        </p:spPr>
        <p:txBody>
          <a:bodyPr vert="horz">
            <a:normAutofit lnSpcReduction="10000"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http://github.com/mybatis</a:t>
            </a:r>
          </a:p>
          <a:p>
            <a:pPr>
              <a:buNone/>
            </a:pPr>
            <a:r>
              <a:rPr lang="en-US" altLang="ko-KR" dirty="0" smtClean="0"/>
              <a:t>   Pinned repositories  </a:t>
            </a:r>
            <a:r>
              <a:rPr lang="ko-KR" altLang="en-US" dirty="0" smtClean="0"/>
              <a:t>탭에서 </a:t>
            </a:r>
            <a:r>
              <a:rPr lang="en-US" altLang="ko-KR" dirty="0" smtClean="0"/>
              <a:t>mybatis-3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README.me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  </a:t>
            </a:r>
            <a:r>
              <a:rPr lang="en-US" altLang="ko-KR" dirty="0" err="1" smtClean="0"/>
              <a:t>Dwonload</a:t>
            </a:r>
            <a:r>
              <a:rPr lang="en-US" altLang="ko-KR" dirty="0" smtClean="0"/>
              <a:t> Latest </a:t>
            </a:r>
            <a:r>
              <a:rPr lang="ko-KR" altLang="en-US" dirty="0" smtClean="0"/>
              <a:t>선택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3. mybatis-3.4.2.zip </a:t>
            </a:r>
            <a:r>
              <a:rPr lang="ko-KR" altLang="en-US" dirty="0" smtClean="0"/>
              <a:t>선택 </a:t>
            </a:r>
            <a:endParaRPr lang="ko-KR" altLang="en-US" dirty="0" smtClean="0"/>
          </a:p>
          <a:p>
            <a:pPr>
              <a:buNone/>
            </a:pPr>
            <a:r>
              <a:rPr lang="ko-KR" altLang="en-US" dirty="0" smtClean="0"/>
              <a:t>      압축을 푼 뒤 </a:t>
            </a:r>
            <a:r>
              <a:rPr lang="en-US" altLang="ko-KR" dirty="0" smtClean="0"/>
              <a:t>mybatis-3.4.2.jar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</a:t>
            </a:r>
            <a:r>
              <a:rPr lang="en-US" altLang="ko-KR" dirty="0" smtClean="0"/>
              <a:t>     /WEB-INF/lib</a:t>
            </a:r>
            <a:r>
              <a:rPr lang="ko-KR" altLang="en-US" dirty="0" smtClean="0"/>
              <a:t>폴더에 복사합니다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적용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2910" y="1428736"/>
            <a:ext cx="8229600" cy="4357718"/>
          </a:xfrm>
        </p:spPr>
        <p:txBody>
          <a:bodyPr vert="horz">
            <a:normAutofit fontScale="92500" lnSpcReduction="20000"/>
          </a:bodyPr>
          <a:lstStyle/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핵심 컴포넌트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  <a:p>
            <a:pPr marL="850392" lvl="1" indent="-457200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1.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SqlSession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marL="850392" lvl="1" indent="-457200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  - 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실행하는 객체입니다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이 객체는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을 처리하기 위해         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JDBC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드라이버를 사용합니다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SqlSessionFactory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  -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SqlSession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객체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생성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합니다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3.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SqlSessionFactoryBuilder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  - </a:t>
            </a:r>
            <a:r>
              <a:rPr lang="en-US" altLang="ko-KR" sz="2000" dirty="0" err="1" smtClean="0">
                <a:latin typeface="맑은 고딕"/>
                <a:cs typeface="맑은 고딕"/>
              </a:rPr>
              <a:t>mybatis</a:t>
            </a:r>
            <a:r>
              <a:rPr lang="en-US" altLang="ko-KR" sz="2000" dirty="0" smtClean="0">
                <a:latin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cs typeface="맑은 고딕"/>
              </a:rPr>
              <a:t>설정 파일의 내용을 토대로 </a:t>
            </a:r>
            <a:r>
              <a:rPr lang="en-US" altLang="ko-KR" sz="2000" dirty="0" err="1" smtClean="0">
                <a:latin typeface="맑은 고딕"/>
                <a:cs typeface="맑은 고딕"/>
              </a:rPr>
              <a:t>SqlSessionFactory</a:t>
            </a:r>
            <a:r>
              <a:rPr lang="en-US" altLang="ko-KR" sz="2000" dirty="0" smtClean="0">
                <a:latin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객체를     생성합니다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4.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설정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파일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  -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데이터 베이스 연결 정보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트랜잭션 정보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제어 정보 등의 설정 내용을 포함하고 있습니다</a:t>
            </a:r>
            <a:r>
              <a:rPr lang="en-US" altLang="ko-KR" sz="2000" dirty="0" smtClean="0">
                <a:latin typeface="맑은 고딕"/>
                <a:cs typeface="맑은 고딕"/>
              </a:rPr>
              <a:t>. </a:t>
            </a:r>
            <a:r>
              <a:rPr lang="en-US" altLang="ko-KR" sz="2000" dirty="0" err="1" smtClean="0">
                <a:latin typeface="맑은 고딕"/>
                <a:cs typeface="맑은 고딕"/>
              </a:rPr>
              <a:t>SqlSessionFactory</a:t>
            </a:r>
            <a:r>
              <a:rPr lang="ko-KR" altLang="en-US" sz="2000" dirty="0" smtClean="0">
                <a:latin typeface="맑은 고딕"/>
                <a:cs typeface="맑은 고딕"/>
              </a:rPr>
              <a:t>를 만들 때 사용합니다</a:t>
            </a:r>
            <a:r>
              <a:rPr lang="en-US" altLang="ko-KR" sz="2000" dirty="0" smtClean="0">
                <a:latin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5.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맵퍼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파일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lvl="1">
              <a:buNone/>
            </a:pP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-SQL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문을 담고 있는 파일입니다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SqlSession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객체가 참조합니다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84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mybatis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적용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31540" y="5076456"/>
            <a:ext cx="8229600" cy="1520896"/>
          </a:xfrm>
        </p:spPr>
        <p:txBody>
          <a:bodyPr vert="horz">
            <a:normAutofit fontScale="62500" lnSpcReduction="20000"/>
          </a:bodyPr>
          <a:lstStyle/>
          <a:p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1.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MySqlProjectDao</a:t>
            </a:r>
            <a:r>
              <a:rPr lang="ko-KR" altLang="en-US" sz="2000" b="1" dirty="0" smtClean="0">
                <a:latin typeface="맑은 고딕"/>
                <a:cs typeface="맑은 고딕"/>
              </a:rPr>
              <a:t>는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SqlSessionFactory</a:t>
            </a:r>
            <a:r>
              <a:rPr lang="ko-KR" altLang="en-US" sz="2000" b="1" dirty="0" smtClean="0">
                <a:latin typeface="맑은 고딕"/>
                <a:cs typeface="맑은 고딕"/>
              </a:rPr>
              <a:t>에게 </a:t>
            </a:r>
            <a:r>
              <a:rPr lang="en-US" altLang="ko-KR" sz="2000" b="1" dirty="0" smtClean="0">
                <a:latin typeface="맑은 고딕"/>
                <a:cs typeface="맑은 고딕"/>
              </a:rPr>
              <a:t>SQL</a:t>
            </a:r>
            <a:r>
              <a:rPr lang="ko-KR" altLang="en-US" sz="2000" b="1" dirty="0" smtClean="0">
                <a:latin typeface="맑은 고딕"/>
                <a:cs typeface="맑은 고딕"/>
              </a:rPr>
              <a:t>을 실행할 객체를 요구합니다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2.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SqlSessionFactory</a:t>
            </a:r>
            <a:r>
              <a:rPr lang="ko-KR" altLang="en-US" sz="2000" b="1" dirty="0" smtClean="0">
                <a:latin typeface="맑은 고딕"/>
                <a:cs typeface="맑은 고딕"/>
              </a:rPr>
              <a:t>는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객체를 생성하여 반환합니다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3.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MySqlProjectDao</a:t>
            </a:r>
            <a:r>
              <a:rPr lang="ko-KR" altLang="en-US" sz="2000" b="1" dirty="0" smtClean="0">
                <a:latin typeface="맑은 고딕"/>
                <a:cs typeface="맑은 고딕"/>
              </a:rPr>
              <a:t>는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객체에게 </a:t>
            </a:r>
            <a:r>
              <a:rPr lang="en-US" altLang="ko-KR" sz="2000" b="1" dirty="0" smtClean="0">
                <a:latin typeface="맑은 고딕"/>
                <a:cs typeface="맑은 고딕"/>
              </a:rPr>
              <a:t>SQL</a:t>
            </a:r>
            <a:r>
              <a:rPr lang="ko-KR" altLang="en-US" sz="2000" b="1" dirty="0" smtClean="0">
                <a:latin typeface="맑은 고딕"/>
                <a:cs typeface="맑은 고딕"/>
              </a:rPr>
              <a:t>실행을 요청합니다</a:t>
            </a:r>
            <a:endParaRPr lang="en-US" altLang="ko-KR" sz="2000" b="1" dirty="0" smtClean="0">
              <a:latin typeface="맑은 고딕"/>
              <a:cs typeface="맑은 고딕"/>
            </a:endParaRP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4.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객체는 </a:t>
            </a:r>
            <a:r>
              <a:rPr lang="en-US" altLang="ko-KR" sz="2000" b="1" dirty="0" smtClean="0">
                <a:latin typeface="맑은 고딕"/>
                <a:cs typeface="맑은 고딕"/>
              </a:rPr>
              <a:t>SQL</a:t>
            </a:r>
            <a:r>
              <a:rPr lang="ko-KR" altLang="en-US" sz="2000" b="1" dirty="0" smtClean="0">
                <a:latin typeface="맑은 고딕"/>
                <a:cs typeface="맑은 고딕"/>
              </a:rPr>
              <a:t>이 저장된 맵퍼 파일에서 </a:t>
            </a:r>
            <a:r>
              <a:rPr lang="en-US" altLang="ko-KR" sz="2000" b="1" dirty="0" smtClean="0">
                <a:latin typeface="맑은 고딕"/>
                <a:cs typeface="맑은 고딕"/>
              </a:rPr>
              <a:t>SQL</a:t>
            </a:r>
            <a:r>
              <a:rPr lang="ko-KR" altLang="en-US" sz="2000" b="1" dirty="0" smtClean="0">
                <a:latin typeface="맑은 고딕"/>
                <a:cs typeface="맑은 고딕"/>
              </a:rPr>
              <a:t>을 찾습니다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5.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은 </a:t>
            </a:r>
            <a:r>
              <a:rPr lang="en-US" altLang="ko-KR" sz="2000" b="1" dirty="0" smtClean="0">
                <a:latin typeface="맑은 고딕"/>
                <a:cs typeface="맑은 고딕"/>
              </a:rPr>
              <a:t>JDBC</a:t>
            </a:r>
            <a:r>
              <a:rPr lang="ko-KR" altLang="en-US" sz="2000" b="1" dirty="0" smtClean="0">
                <a:latin typeface="맑은 고딕"/>
                <a:cs typeface="맑은 고딕"/>
              </a:rPr>
              <a:t>드라이버를 통해 데이터베이스에 질의를 실행합니다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6.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은 데이터베이스로부터 가져온 데이터로 </a:t>
            </a:r>
            <a:r>
              <a:rPr lang="en-US" altLang="ko-KR" sz="2000" b="1" dirty="0" smtClean="0">
                <a:latin typeface="맑은 고딕"/>
                <a:cs typeface="맑은 고딕"/>
              </a:rPr>
              <a:t>Project</a:t>
            </a:r>
            <a:r>
              <a:rPr lang="ko-KR" altLang="en-US" sz="2000" b="1" dirty="0" smtClean="0">
                <a:latin typeface="맑은 고딕"/>
                <a:cs typeface="맑은 고딕"/>
              </a:rPr>
              <a:t>목록을 생성하여 반환합니다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</a:p>
          <a:p>
            <a:r>
              <a:rPr lang="en-US" altLang="ko-KR" sz="2000" b="1" dirty="0" smtClean="0">
                <a:latin typeface="맑은 고딕"/>
                <a:cs typeface="맑은 고딕"/>
              </a:rPr>
              <a:t>7.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MySqlProjectDao</a:t>
            </a:r>
            <a:r>
              <a:rPr lang="ko-KR" altLang="en-US" sz="2000" b="1" dirty="0" smtClean="0">
                <a:latin typeface="맑은 고딕"/>
                <a:cs typeface="맑은 고딕"/>
              </a:rPr>
              <a:t>는 사용이 끝난 </a:t>
            </a:r>
            <a:r>
              <a:rPr lang="en-US" altLang="ko-KR" sz="2000" b="1" dirty="0" err="1" smtClean="0">
                <a:latin typeface="맑은 고딕"/>
                <a:cs typeface="맑은 고딕"/>
              </a:rPr>
              <a:t>SqlSession</a:t>
            </a:r>
            <a:r>
              <a:rPr lang="ko-KR" altLang="en-US" sz="2000" b="1" dirty="0" smtClean="0">
                <a:latin typeface="맑은 고딕"/>
                <a:cs typeface="맑은 고딕"/>
              </a:rPr>
              <a:t>을 닫습니다</a:t>
            </a:r>
            <a:r>
              <a:rPr lang="en-US" altLang="ko-KR" sz="2000" b="1" dirty="0" smtClean="0">
                <a:latin typeface="맑은 고딕"/>
                <a:cs typeface="맑은 고딕"/>
              </a:rPr>
              <a:t>.</a:t>
            </a:r>
            <a:endParaRPr lang="en-US" altLang="ko-KR" sz="2000" b="1" dirty="0" smtClean="0">
              <a:latin typeface="맑은 고딕"/>
              <a:cs typeface="맑은 고딕"/>
            </a:endParaRPr>
          </a:p>
          <a:p>
            <a:endParaRPr lang="en-US" altLang="ko-KR" sz="3200" b="1" dirty="0" smtClean="0">
              <a:latin typeface="맑은 고딕"/>
              <a:cs typeface="맑은 고딕"/>
            </a:endParaRPr>
          </a:p>
          <a:p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세로 텍스트 개체 틀 2"/>
          <p:cNvSpPr txBox="1">
            <a:spLocks/>
          </p:cNvSpPr>
          <p:nvPr/>
        </p:nvSpPr>
        <p:spPr>
          <a:xfrm>
            <a:off x="431540" y="1123035"/>
            <a:ext cx="8229600" cy="50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mybatis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 구동 시나리오</a:t>
            </a:r>
            <a:endParaRPr lang="en-US" altLang="ko-KR" sz="2400" b="1" dirty="0" smtClean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46234" y="4011651"/>
            <a:ext cx="861916" cy="430882"/>
            <a:chOff x="2999923" y="1364206"/>
            <a:chExt cx="1216477" cy="430882"/>
          </a:xfrm>
        </p:grpSpPr>
        <p:sp>
          <p:nvSpPr>
            <p:cNvPr id="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9923" y="1369484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List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Project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504480" y="2208685"/>
            <a:ext cx="121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맑은 고딕"/>
                <a:ea typeface="맑은 고딕"/>
                <a:cs typeface="맑은 고딕"/>
              </a:rPr>
              <a:t>①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openSession()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화살표 연결선 21"/>
          <p:cNvCxnSpPr/>
          <p:nvPr/>
        </p:nvCxnSpPr>
        <p:spPr>
          <a:xfrm>
            <a:off x="1500308" y="2450655"/>
            <a:ext cx="13547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1"/>
          <p:cNvCxnSpPr/>
          <p:nvPr/>
        </p:nvCxnSpPr>
        <p:spPr>
          <a:xfrm flipH="1">
            <a:off x="1500308" y="2186464"/>
            <a:ext cx="8344" cy="280576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591605" y="1741272"/>
            <a:ext cx="884845" cy="430887"/>
            <a:chOff x="2999925" y="1364201"/>
            <a:chExt cx="1216475" cy="430887"/>
          </a:xfrm>
        </p:grpSpPr>
        <p:sp>
          <p:nvSpPr>
            <p:cNvPr id="13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DCE6F2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mybatis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SqlSession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5" name="직선 연결선 11"/>
          <p:cNvCxnSpPr/>
          <p:nvPr/>
        </p:nvCxnSpPr>
        <p:spPr>
          <a:xfrm>
            <a:off x="2859184" y="2202146"/>
            <a:ext cx="5193" cy="2790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11550" y="3565365"/>
            <a:ext cx="1204225" cy="430882"/>
            <a:chOff x="2999925" y="1364206"/>
            <a:chExt cx="1216475" cy="430882"/>
          </a:xfrm>
        </p:grpSpPr>
        <p:sp>
          <p:nvSpPr>
            <p:cNvPr id="1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DCE6F2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99925" y="1380867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JDBC API 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JDBC </a:t>
              </a:r>
              <a:r>
                <a:rPr lang="ko-KR" altLang="en-US" sz="1000" b="1" dirty="0" smtClean="0">
                  <a:latin typeface="맑은 고딕"/>
                  <a:ea typeface="맑은 고딕"/>
                  <a:cs typeface="맑은 고딕"/>
                </a:rPr>
                <a:t>드라이버</a:t>
              </a:r>
              <a:endParaRPr lang="en-US" altLang="ko-KR" sz="14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19" name="직선 화살표 연결선 21"/>
          <p:cNvCxnSpPr/>
          <p:nvPr/>
        </p:nvCxnSpPr>
        <p:spPr>
          <a:xfrm>
            <a:off x="1500308" y="3133985"/>
            <a:ext cx="2557869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9184" y="2869887"/>
            <a:ext cx="1322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③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selectList(sql id)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95434" y="3960851"/>
            <a:ext cx="861916" cy="430882"/>
            <a:chOff x="2999923" y="1364206"/>
            <a:chExt cx="1216477" cy="430882"/>
          </a:xfrm>
        </p:grpSpPr>
        <p:sp>
          <p:nvSpPr>
            <p:cNvPr id="22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99923" y="1369484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VO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Project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3900" y="3017631"/>
            <a:ext cx="1130100" cy="507831"/>
            <a:chOff x="2999925" y="1313401"/>
            <a:chExt cx="1216475" cy="507831"/>
          </a:xfrm>
        </p:grpSpPr>
        <p:sp>
          <p:nvSpPr>
            <p:cNvPr id="25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rgbClr val="FFFFFF"/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99925" y="1313401"/>
              <a:ext cx="1216475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SQL Mapper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900" b="1" dirty="0" smtClean="0">
                  <a:latin typeface="맑은 고딕"/>
                  <a:ea typeface="맑은 고딕"/>
                  <a:cs typeface="맑은 고딕"/>
                </a:rPr>
                <a:t>MySqlProject</a:t>
              </a:r>
            </a:p>
            <a:p>
              <a:pPr algn="ctr"/>
              <a:r>
                <a:rPr lang="en-US" altLang="ko-KR" sz="900" b="1" dirty="0" smtClean="0">
                  <a:latin typeface="맑은 고딕"/>
                  <a:ea typeface="맑은 고딕"/>
                  <a:cs typeface="맑은 고딕"/>
                </a:rPr>
                <a:t>Dao.xml</a:t>
              </a:r>
            </a:p>
          </p:txBody>
        </p:sp>
      </p:grpSp>
      <p:cxnSp>
        <p:nvCxnSpPr>
          <p:cNvPr id="27" name="직선 화살표 연결선 21"/>
          <p:cNvCxnSpPr/>
          <p:nvPr/>
        </p:nvCxnSpPr>
        <p:spPr>
          <a:xfrm>
            <a:off x="4052984" y="3298711"/>
            <a:ext cx="1134666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52984" y="3034076"/>
            <a:ext cx="1134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④</a:t>
            </a:r>
            <a:r>
              <a:rPr lang="en-US" altLang="ko-KR" sz="1000" dirty="0" smtClean="0">
                <a:cs typeface="맑은 고딕"/>
              </a:rPr>
              <a:t>SQL </a:t>
            </a:r>
            <a:r>
              <a:rPr lang="ko-KR" altLang="en-US" sz="1000" dirty="0" smtClean="0">
                <a:cs typeface="맑은 고딕"/>
              </a:rPr>
              <a:t>가져오기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1"/>
          <p:cNvCxnSpPr/>
          <p:nvPr/>
        </p:nvCxnSpPr>
        <p:spPr>
          <a:xfrm>
            <a:off x="4052984" y="3784394"/>
            <a:ext cx="1858566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8177" y="3930071"/>
            <a:ext cx="672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⑥</a:t>
            </a:r>
            <a:r>
              <a:rPr lang="ko-KR" altLang="en-US" sz="1000" dirty="0" smtClean="0">
                <a:cs typeface="맑은 고딕"/>
              </a:rPr>
              <a:t>생성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직선 화살표 연결선 21"/>
          <p:cNvCxnSpPr/>
          <p:nvPr/>
        </p:nvCxnSpPr>
        <p:spPr>
          <a:xfrm flipH="1">
            <a:off x="1508652" y="4372207"/>
            <a:ext cx="2544333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52984" y="3512773"/>
            <a:ext cx="1477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⑤</a:t>
            </a:r>
            <a:r>
              <a:rPr lang="en-US" altLang="ko-KR" sz="1000" dirty="0" smtClean="0">
                <a:cs typeface="맑은 고딕"/>
              </a:rPr>
              <a:t>executeQuery(sql)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888816" y="1741273"/>
            <a:ext cx="1239671" cy="430887"/>
            <a:chOff x="2999925" y="1364201"/>
            <a:chExt cx="1216475" cy="430887"/>
          </a:xfrm>
        </p:grpSpPr>
        <p:sp>
          <p:nvSpPr>
            <p:cNvPr id="34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noFill/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DAO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MySqlProjectDao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96376" y="1741273"/>
            <a:ext cx="1336001" cy="430887"/>
            <a:chOff x="2999925" y="1364201"/>
            <a:chExt cx="1216475" cy="430887"/>
          </a:xfrm>
        </p:grpSpPr>
        <p:sp>
          <p:nvSpPr>
            <p:cNvPr id="37" name="직사각형 29"/>
            <p:cNvSpPr/>
            <p:nvPr/>
          </p:nvSpPr>
          <p:spPr>
            <a:xfrm>
              <a:off x="2999925" y="1364206"/>
              <a:ext cx="1216475" cy="430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99925" y="1364201"/>
              <a:ext cx="1216475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« </a:t>
              </a:r>
              <a:r>
                <a:rPr lang="en-US" altLang="ko-KR" sz="900" dirty="0" smtClean="0">
                  <a:latin typeface="Comic Sans MS" pitchFamily="66" charset="0"/>
                  <a:ea typeface="나눔고딕" pitchFamily="50" charset="-127"/>
                </a:rPr>
                <a:t>mybatis </a:t>
              </a:r>
              <a:r>
                <a:rPr lang="en-US" altLang="ko-KR" sz="900" dirty="0">
                  <a:latin typeface="Comic Sans MS" pitchFamily="66" charset="0"/>
                  <a:ea typeface="나눔고딕" pitchFamily="50" charset="-127"/>
                </a:rPr>
                <a:t>»</a:t>
              </a:r>
            </a:p>
            <a:p>
              <a:pPr algn="ctr"/>
              <a:r>
                <a:rPr lang="en-US" altLang="ko-KR" sz="1000" b="1" dirty="0" smtClean="0">
                  <a:latin typeface="맑은 고딕"/>
                  <a:ea typeface="맑은 고딕"/>
                  <a:cs typeface="맑은 고딕"/>
                </a:rPr>
                <a:t>SqlSessionFactory</a:t>
              </a:r>
              <a:endParaRPr lang="en-US" altLang="ko-KR" sz="12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39" name="직선 연결선 11"/>
          <p:cNvCxnSpPr/>
          <p:nvPr/>
        </p:nvCxnSpPr>
        <p:spPr>
          <a:xfrm>
            <a:off x="4052984" y="2172159"/>
            <a:ext cx="5193" cy="2820069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21"/>
          <p:cNvCxnSpPr/>
          <p:nvPr/>
        </p:nvCxnSpPr>
        <p:spPr>
          <a:xfrm>
            <a:off x="4058177" y="4187710"/>
            <a:ext cx="737258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864377" y="2327544"/>
            <a:ext cx="672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cs typeface="맑은 고딕"/>
              </a:rPr>
              <a:t>②</a:t>
            </a:r>
            <a:r>
              <a:rPr lang="ko-KR" altLang="en-US" sz="1000" dirty="0" smtClean="0">
                <a:cs typeface="맑은 고딕"/>
              </a:rPr>
              <a:t>생성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직선 화살표 연결선 21"/>
          <p:cNvCxnSpPr/>
          <p:nvPr/>
        </p:nvCxnSpPr>
        <p:spPr>
          <a:xfrm>
            <a:off x="2848759" y="2589434"/>
            <a:ext cx="120422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21"/>
          <p:cNvCxnSpPr/>
          <p:nvPr/>
        </p:nvCxnSpPr>
        <p:spPr>
          <a:xfrm flipH="1">
            <a:off x="1508652" y="2746607"/>
            <a:ext cx="1340107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95150" y="2760917"/>
            <a:ext cx="115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cs typeface="맑은 고딕"/>
              </a:rPr>
              <a:t>SqlSession </a:t>
            </a:r>
            <a:r>
              <a:rPr lang="ko-KR" altLang="en-US" sz="1000" dirty="0" smtClean="0">
                <a:cs typeface="맑은 고딕"/>
              </a:rPr>
              <a:t>객체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03721" y="4397607"/>
            <a:ext cx="1153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cs typeface="맑은 고딕"/>
              </a:rPr>
              <a:t>Project </a:t>
            </a:r>
            <a:r>
              <a:rPr lang="ko-KR" altLang="en-US" sz="1000" dirty="0" smtClean="0">
                <a:cs typeface="맑은 고딕"/>
              </a:rPr>
              <a:t>목록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0308" y="4558817"/>
            <a:ext cx="1215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cs typeface="맑은 고딕"/>
              </a:rPr>
              <a:t>⑦</a:t>
            </a:r>
            <a:r>
              <a:rPr lang="en-US" altLang="ko-KR" sz="1000" dirty="0" smtClean="0">
                <a:cs typeface="맑은 고딕"/>
              </a:rPr>
              <a:t>close</a:t>
            </a:r>
            <a:r>
              <a:rPr lang="en-US" altLang="ko-KR" sz="1000" dirty="0" smtClean="0">
                <a:latin typeface="맑은 고딕"/>
                <a:ea typeface="맑은 고딕"/>
                <a:cs typeface="맑은 고딕"/>
              </a:rPr>
              <a:t>()</a:t>
            </a:r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직선 화살표 연결선 21"/>
          <p:cNvCxnSpPr/>
          <p:nvPr/>
        </p:nvCxnSpPr>
        <p:spPr>
          <a:xfrm>
            <a:off x="1496136" y="4800787"/>
            <a:ext cx="1354704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584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맵퍼 파일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220072" y="1143000"/>
            <a:ext cx="3891654" cy="5184576"/>
          </a:xfrm>
        </p:spPr>
        <p:txBody>
          <a:bodyPr vert="horz">
            <a:normAutofit lnSpcReduction="10000"/>
          </a:bodyPr>
          <a:lstStyle/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네임스페이스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을 조직적으로 관리하기 위한 분류명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아이디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SqlSession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에서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을 찾을 때 사용하는 식별자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3. </a:t>
            </a: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resultMap&gt; 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엘리먼트</a:t>
            </a:r>
            <a:endParaRPr lang="en-US" altLang="ko-KR" sz="1600" b="1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&lt;id&gt;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와 </a:t>
            </a: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&lt;result&gt;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를 사용하여 자바 객체의 프로퍼티와 컬럼과의 연결 정의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SQL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맵퍼의 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#{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프로퍼티명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}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SqlSession.insert()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 등의 메서드를 호출할 때 두 번째 파라미터로 전달된 값 객체에 대해 프로퍼티 값 참조</a:t>
            </a:r>
            <a:endParaRPr lang="en-US" altLang="ko-KR" sz="1400" dirty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ko-KR" sz="1600" b="1" dirty="0" smtClean="0"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1600" b="1" dirty="0" smtClean="0">
                <a:latin typeface="맑은 고딕"/>
                <a:ea typeface="맑은 고딕"/>
                <a:cs typeface="맑은 고딕"/>
              </a:rPr>
              <a:t> 랩퍼 객체의 값 사용</a:t>
            </a: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  <a:p>
            <a:pPr marL="114300" indent="0">
              <a:buNone/>
            </a:pPr>
            <a:r>
              <a:rPr lang="ko-KR" altLang="en-US" sz="1400" dirty="0">
                <a:cs typeface="맑은 고딕"/>
              </a:rPr>
              <a:t>파라미터 값 객체가 랩퍼 객체일 때</a:t>
            </a:r>
            <a:r>
              <a:rPr lang="en-US" altLang="ko-KR" sz="1400" dirty="0">
                <a:cs typeface="맑은 고딕"/>
              </a:rPr>
              <a:t>,</a:t>
            </a:r>
            <a:r>
              <a:rPr lang="ko-KR" altLang="en-US" sz="1400" dirty="0">
                <a:cs typeface="맑은 고딕"/>
              </a:rPr>
              <a:t> </a:t>
            </a:r>
            <a:r>
              <a:rPr lang="en-US" altLang="ko-KR" sz="1400" dirty="0">
                <a:cs typeface="맑은 고딕"/>
              </a:rPr>
              <a:t>SQL</a:t>
            </a:r>
            <a:r>
              <a:rPr lang="ko-KR" altLang="en-US" sz="1400" dirty="0">
                <a:cs typeface="맑은 고딕"/>
              </a:rPr>
              <a:t> 맵에서는 프로퍼티 이름으로 무엇이든 </a:t>
            </a:r>
            <a:r>
              <a:rPr lang="ko-KR" altLang="en-US" sz="1400" dirty="0" smtClean="0">
                <a:cs typeface="맑은 고딕"/>
              </a:rPr>
              <a:t>가능</a:t>
            </a:r>
            <a:endParaRPr lang="en-US" altLang="ko-KR" sz="14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int no = 20;</a:t>
            </a:r>
            <a:endParaRPr lang="en-US" altLang="ko-KR" sz="12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SqlSession.delete(“…”,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/>
                <a:ea typeface="맑은 고딕"/>
                <a:cs typeface="Consolas"/>
              </a:rPr>
              <a:t>no</a:t>
            </a: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);</a:t>
            </a:r>
          </a:p>
          <a:p>
            <a:pPr marL="114300" indent="0">
              <a:buNone/>
            </a:pPr>
            <a:endParaRPr lang="en-US" altLang="ko-KR" sz="1400" dirty="0" smtClean="0">
              <a:latin typeface="Consolas"/>
              <a:ea typeface="맑은 고딕"/>
              <a:cs typeface="Consolas"/>
            </a:endParaRP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delete from PROJECTS</a:t>
            </a:r>
          </a:p>
          <a:p>
            <a:pPr marL="114300" indent="0">
              <a:buNone/>
            </a:pPr>
            <a:r>
              <a:rPr lang="en-US" altLang="ko-KR" sz="1400" dirty="0" smtClean="0">
                <a:latin typeface="Consolas"/>
                <a:ea typeface="맑은 고딕"/>
                <a:cs typeface="Consolas"/>
              </a:rPr>
              <a:t>where PNO=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/>
                <a:ea typeface="맑은 고딕"/>
                <a:cs typeface="Consolas"/>
              </a:rPr>
              <a:t>#{value}</a:t>
            </a:r>
          </a:p>
          <a:p>
            <a:pPr marL="114300" indent="0">
              <a:buNone/>
            </a:pPr>
            <a:endParaRPr lang="en-US" altLang="ko-KR" sz="1400" dirty="0" smtClean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세로 텍스트 개체 틀 2"/>
          <p:cNvSpPr txBox="1">
            <a:spLocks/>
          </p:cNvSpPr>
          <p:nvPr/>
        </p:nvSpPr>
        <p:spPr>
          <a:xfrm>
            <a:off x="445481" y="1143000"/>
            <a:ext cx="4774591" cy="55263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&lt;!--</a:t>
            </a:r>
            <a:r>
              <a:rPr lang="ko-KR" altLang="en-US" sz="1600" dirty="0" smtClean="0"/>
              <a:t> </a:t>
            </a:r>
            <a:r>
              <a:rPr lang="en-US" sz="1600" dirty="0" smtClean="0"/>
              <a:t>SQL </a:t>
            </a:r>
            <a:r>
              <a:rPr lang="ko-KR" altLang="en-US" sz="1600" dirty="0" smtClean="0"/>
              <a:t>맵퍼 파일 예 </a:t>
            </a:r>
            <a:r>
              <a:rPr lang="en-US" altLang="ko-KR" sz="1600" dirty="0" smtClean="0"/>
              <a:t>--&gt;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mapper namespace=</a:t>
            </a:r>
            <a:r>
              <a:rPr lang="en-US" sz="1600" i="1" dirty="0"/>
              <a:t>"spms.dao.ProjectDao"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/>
              <a:t>resultMap type=“spms.vo.Project”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/>
              <a:t>id=“</a:t>
            </a:r>
            <a:r>
              <a:rPr lang="en-US" sz="1600" b="1" dirty="0" smtClean="0"/>
              <a:t>projectMap</a:t>
            </a:r>
            <a:r>
              <a:rPr lang="en-US" sz="1600" dirty="0"/>
              <a:t>”&gt;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id column=“PNO” property=“no”/&gt;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&lt;</a:t>
            </a:r>
            <a:r>
              <a:rPr lang="en-US" altLang="ko-KR" sz="1600" dirty="0"/>
              <a:t>result column=“PNAME” property=“title”/&gt;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smtClean="0"/>
              <a:t>  …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smtClean="0"/>
              <a:t>  &lt;</a:t>
            </a:r>
            <a:r>
              <a:rPr lang="en-US" altLang="ko-KR" sz="1600" dirty="0"/>
              <a:t>/resultMap</a:t>
            </a:r>
            <a:r>
              <a:rPr lang="en-US" altLang="ko-KR" sz="1600" dirty="0" smtClean="0"/>
              <a:t>&gt;</a:t>
            </a:r>
          </a:p>
          <a:p>
            <a:pPr marL="0" indent="0">
              <a:buNone/>
            </a:pPr>
            <a:r>
              <a:rPr lang="en-US" altLang="ko-KR" sz="1600" dirty="0" smtClean="0"/>
              <a:t>  &lt;select id=“select” resultMap=“</a:t>
            </a:r>
            <a:r>
              <a:rPr lang="en-US" altLang="ko-KR" sz="1600" b="1" dirty="0" smtClean="0"/>
              <a:t>projectMap</a:t>
            </a:r>
            <a:r>
              <a:rPr lang="en-US" altLang="ko-KR" sz="1600" dirty="0" smtClean="0"/>
              <a:t>”&gt;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select PNO, PNAME …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&lt;/select&gt;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&lt;insert id=“insert” parameterType=“project”&gt;</a:t>
            </a:r>
          </a:p>
          <a:p>
            <a:pPr marL="0" indent="0">
              <a:buNone/>
            </a:pPr>
            <a:r>
              <a:rPr lang="en-US" altLang="ko-KR" sz="1600" dirty="0" smtClean="0"/>
              <a:t>  insert into PROJECTS(PNO, PNAME, …) </a:t>
            </a:r>
          </a:p>
          <a:p>
            <a:pPr marL="0" indent="0">
              <a:buNone/>
            </a:pPr>
            <a:r>
              <a:rPr lang="en-US" altLang="ko-KR" sz="1600" dirty="0" smtClean="0"/>
              <a:t>  values(</a:t>
            </a:r>
            <a:r>
              <a:rPr lang="en-US" altLang="ko-KR" sz="1600" b="1" dirty="0" smtClean="0"/>
              <a:t>#{title}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#{content}</a:t>
            </a:r>
            <a:r>
              <a:rPr lang="en-US" altLang="ko-KR" sz="1600" dirty="0" smtClean="0"/>
              <a:t>, …)</a:t>
            </a:r>
          </a:p>
          <a:p>
            <a:pPr marL="0" indent="0">
              <a:buNone/>
            </a:pPr>
            <a:r>
              <a:rPr lang="en-US" altLang="ko-KR" sz="1600" dirty="0" smtClean="0"/>
              <a:t>  &lt;/insert&gt;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&lt;update </a:t>
            </a:r>
            <a:r>
              <a:rPr lang="en-US" altLang="ko-KR" sz="1600" b="1" dirty="0" smtClean="0"/>
              <a:t>id=“update”</a:t>
            </a:r>
            <a:r>
              <a:rPr lang="en-US" altLang="ko-KR" sz="1600" dirty="0" smtClean="0"/>
              <a:t>&gt; … &lt;/update&gt;</a:t>
            </a:r>
          </a:p>
          <a:p>
            <a:pPr marL="0" indent="0">
              <a:buNone/>
            </a:pPr>
            <a:r>
              <a:rPr lang="en-US" altLang="ko-KR" sz="1600" dirty="0" smtClean="0"/>
              <a:t>  &lt;delete id=“delete”&gt; … &lt;/delete&gt;</a:t>
            </a:r>
          </a:p>
          <a:p>
            <a:pPr marL="0" indent="0">
              <a:buNone/>
            </a:pPr>
            <a:r>
              <a:rPr lang="en-US" altLang="ko-KR" sz="1600" dirty="0" smtClean="0"/>
              <a:t>&lt;/mapper&gt;</a:t>
            </a:r>
            <a:endParaRPr lang="ko-KR" altLang="en-US" sz="1600" dirty="0"/>
          </a:p>
        </p:txBody>
      </p:sp>
      <p:sp>
        <p:nvSpPr>
          <p:cNvPr id="5" name="Down Arrow 4"/>
          <p:cNvSpPr/>
          <p:nvPr/>
        </p:nvSpPr>
        <p:spPr>
          <a:xfrm>
            <a:off x="6120172" y="5481228"/>
            <a:ext cx="288032" cy="25202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9346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69096</TotalTime>
  <Words>1048</Words>
  <Application>Microsoft Macintosh PowerPoint</Application>
  <PresentationFormat>화면 슬라이드 쇼(4:3)</PresentationFormat>
  <Paragraphs>174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 퍼시스턴스 프레임워크 (Persistence framework)</vt:lpstr>
      <vt:lpstr>퍼시스턴스 프레임워크 개념</vt:lpstr>
      <vt:lpstr>퍼시스턴스 프레임워크 개념</vt:lpstr>
      <vt:lpstr>mybatis 소개</vt:lpstr>
      <vt:lpstr>mybatis 소개</vt:lpstr>
      <vt:lpstr> 마이바티스(Mybatis) 라이브러리  다운 받기 </vt:lpstr>
      <vt:lpstr>mybatis 적용</vt:lpstr>
      <vt:lpstr>mybatis 적용</vt:lpstr>
      <vt:lpstr>SQL 맵퍼 파일</vt:lpstr>
      <vt:lpstr>mybatis 설정 파일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프레임워크 워크북</dc:title>
  <dc:creator>엄진영</dc:creator>
  <cp:lastModifiedBy>다다</cp:lastModifiedBy>
  <cp:revision>387</cp:revision>
  <dcterms:created xsi:type="dcterms:W3CDTF">2012-01-24T12:20:59Z</dcterms:created>
  <dcterms:modified xsi:type="dcterms:W3CDTF">2017-02-05T08:52:52Z</dcterms:modified>
</cp:coreProperties>
</file>