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Dosis" pitchFamily="2" charset="0"/>
      <p:regular r:id="rId11"/>
      <p:bold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hyperlink" Target="https://www.linkedin.com/in/angelusfelixsihomb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ngelusfelix/Hotel_Book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a:latin typeface="Dosis"/>
                <a:ea typeface="Dosis"/>
                <a:cs typeface="Dosis"/>
                <a:sym typeface="Dosis"/>
              </a:rPr>
              <a:t>Investigate Business Hotel using Data Visualization</a:t>
            </a:r>
            <a:endParaRPr sz="3180">
              <a:latin typeface="Dosis"/>
              <a:ea typeface="Dosis"/>
              <a:cs typeface="Dosis"/>
              <a:sym typeface="Dosis"/>
            </a:endParaRPr>
          </a:p>
          <a:p>
            <a:pPr marL="0" lvl="0" indent="0" algn="ctr" rtl="0">
              <a:spcBef>
                <a:spcPts val="0"/>
              </a:spcBef>
              <a:spcAft>
                <a:spcPts val="0"/>
              </a:spcAft>
              <a:buSzPts val="990"/>
              <a:buNone/>
            </a:pPr>
            <a:endParaRPr sz="3180">
              <a:latin typeface="Dosis"/>
              <a:ea typeface="Dosis"/>
              <a:cs typeface="Dosis"/>
              <a:sym typeface="Dosis"/>
            </a:endParaRPr>
          </a:p>
        </p:txBody>
      </p:sp>
      <p:sp>
        <p:nvSpPr>
          <p:cNvPr id="100" name="Google Shape;100;p25"/>
          <p:cNvSpPr txBox="1"/>
          <p:nvPr/>
        </p:nvSpPr>
        <p:spPr>
          <a:xfrm>
            <a:off x="5959950" y="908900"/>
            <a:ext cx="2402400"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Angelus Felix Sihombing</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rPr>
              <a:t>sihombingfelix1@gmail.com</a:t>
            </a:r>
            <a:endParaRPr sz="1200"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ID" sz="1200" dirty="0">
                <a:latin typeface="Dosis"/>
                <a:ea typeface="Dosis"/>
                <a:cs typeface="Dosis"/>
                <a:sym typeface="Dosis"/>
                <a:hlinkClick r:id="rId4"/>
              </a:rPr>
              <a:t>https://www.linkedin.com/in/angelusfelixsihombing/</a:t>
            </a:r>
            <a:r>
              <a:rPr lang="en-ID" sz="1200" dirty="0">
                <a:latin typeface="Dosis"/>
                <a:ea typeface="Dosis"/>
                <a:cs typeface="Dosis"/>
                <a:sym typeface="Dosis"/>
              </a:rPr>
              <a:t> </a:t>
            </a:r>
            <a:endParaRPr sz="1200" dirty="0">
              <a:latin typeface="Dosis"/>
              <a:ea typeface="Dosis"/>
              <a:cs typeface="Dosis"/>
              <a:sym typeface="Dosis"/>
            </a:endParaRPr>
          </a:p>
        </p:txBody>
      </p:sp>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US" dirty="0"/>
              <a:t>A graduate of Geophysical Engineering from </a:t>
            </a:r>
            <a:r>
              <a:rPr lang="en-US" dirty="0" err="1"/>
              <a:t>Pertamina</a:t>
            </a:r>
            <a:r>
              <a:rPr lang="en-US" dirty="0"/>
              <a:t> University. Highly interested in the data processing, interpretation, data analysis and energy industry. </a:t>
            </a:r>
            <a:endParaRPr dirty="0"/>
          </a:p>
        </p:txBody>
      </p:sp>
      <p:pic>
        <p:nvPicPr>
          <p:cNvPr id="3" name="Picture 2">
            <a:extLst>
              <a:ext uri="{FF2B5EF4-FFF2-40B4-BE49-F238E27FC236}">
                <a16:creationId xmlns:a16="http://schemas.microsoft.com/office/drawing/2014/main" id="{64A91B30-39E0-7176-EFC4-CE1D4D690690}"/>
              </a:ext>
            </a:extLst>
          </p:cNvPr>
          <p:cNvPicPr>
            <a:picLocks noChangeAspect="1"/>
          </p:cNvPicPr>
          <p:nvPr/>
        </p:nvPicPr>
        <p:blipFill>
          <a:blip r:embed="rId5"/>
          <a:stretch>
            <a:fillRect/>
          </a:stretch>
        </p:blipFill>
        <p:spPr>
          <a:xfrm>
            <a:off x="4731442" y="208775"/>
            <a:ext cx="1228508" cy="19060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solidFill>
                  <a:schemeClr val="dk1"/>
                </a:solidFill>
                <a:latin typeface="Dosis"/>
                <a:ea typeface="Dosis"/>
                <a:cs typeface="Dosis"/>
                <a:sym typeface="Dosis"/>
              </a:rPr>
              <a:t>“Sangat penting bagi suatu perusahaan untuk selalu menganalisa performa bisnisnya. Pada kesempatan kali ini, kita akan lebih mendalami bisnis dalam bidang perhotelan. Fokus yang kita tuju adalah untuk mengetahui bagaimana perilaku pelanggan kita dalam melakukan pemesanan hotel, dan hubungannya terhadap tingkat pembatalan pemesanan hotel. Hasil dari insight yang kita temukan akan kita sajikan dalam bentuk data visualisasi agar lebih mudah dipahami dan bersifat lebih persuasif. ”</a:t>
            </a:r>
            <a:endParaRPr dirty="0">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4" name="Google Shape;114;p27"/>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fontScale="85000" lnSpcReduction="10000"/>
          </a:bodyPr>
          <a:lstStyle/>
          <a:p>
            <a:pPr marL="457200" lvl="0" indent="-323850" algn="l" rtl="0">
              <a:spcBef>
                <a:spcPts val="0"/>
              </a:spcBef>
              <a:spcAft>
                <a:spcPts val="0"/>
              </a:spcAft>
              <a:buClr>
                <a:schemeClr val="dk1"/>
              </a:buClr>
              <a:buSzPts val="1500"/>
              <a:buChar char="●"/>
            </a:pPr>
            <a:r>
              <a:rPr lang="en-ID" sz="1500" dirty="0">
                <a:solidFill>
                  <a:schemeClr val="dk1"/>
                </a:solidFill>
                <a:hlinkClick r:id="rId3"/>
              </a:rPr>
              <a:t>https://github.com/angelusfelix/Hotel_Booking</a:t>
            </a:r>
            <a:r>
              <a:rPr lang="en-ID" sz="1500" dirty="0">
                <a:solidFill>
                  <a:schemeClr val="dk1"/>
                </a:solidFill>
              </a:rPr>
              <a:t> </a:t>
            </a:r>
          </a:p>
          <a:p>
            <a:pPr marL="457200" lvl="0" indent="-323850" algn="l" rtl="0">
              <a:spcBef>
                <a:spcPts val="0"/>
              </a:spcBef>
              <a:spcAft>
                <a:spcPts val="0"/>
              </a:spcAft>
              <a:buClr>
                <a:schemeClr val="dk1"/>
              </a:buClr>
              <a:buSzPts val="1500"/>
              <a:buChar char="●"/>
            </a:pPr>
            <a:r>
              <a:rPr lang="en-ID" sz="1500" dirty="0" err="1">
                <a:solidFill>
                  <a:schemeClr val="dk1"/>
                </a:solidFill>
              </a:rPr>
              <a:t>Dalam</a:t>
            </a:r>
            <a:r>
              <a:rPr lang="en-ID" sz="1500" dirty="0">
                <a:solidFill>
                  <a:schemeClr val="dk1"/>
                </a:solidFill>
              </a:rPr>
              <a:t> </a:t>
            </a:r>
            <a:r>
              <a:rPr lang="en-ID" sz="1500" dirty="0" err="1">
                <a:solidFill>
                  <a:schemeClr val="dk1"/>
                </a:solidFill>
              </a:rPr>
              <a:t>melakukan</a:t>
            </a:r>
            <a:r>
              <a:rPr lang="en-ID" sz="1500" dirty="0">
                <a:solidFill>
                  <a:schemeClr val="dk1"/>
                </a:solidFill>
              </a:rPr>
              <a:t> handle missing value, </a:t>
            </a:r>
            <a:r>
              <a:rPr lang="en-ID" sz="1500" dirty="0" err="1">
                <a:solidFill>
                  <a:schemeClr val="dk1"/>
                </a:solidFill>
              </a:rPr>
              <a:t>hal</a:t>
            </a:r>
            <a:r>
              <a:rPr lang="en-ID" sz="1500" dirty="0">
                <a:solidFill>
                  <a:schemeClr val="dk1"/>
                </a:solidFill>
              </a:rPr>
              <a:t> yang </a:t>
            </a:r>
            <a:r>
              <a:rPr lang="en-ID" sz="1500" dirty="0" err="1">
                <a:solidFill>
                  <a:schemeClr val="dk1"/>
                </a:solidFill>
              </a:rPr>
              <a:t>diperhatikan</a:t>
            </a:r>
            <a:r>
              <a:rPr lang="en-ID" sz="1500" dirty="0">
                <a:solidFill>
                  <a:schemeClr val="dk1"/>
                </a:solidFill>
              </a:rPr>
              <a:t> </a:t>
            </a:r>
            <a:r>
              <a:rPr lang="en-ID" sz="1500" dirty="0" err="1">
                <a:solidFill>
                  <a:schemeClr val="dk1"/>
                </a:solidFill>
              </a:rPr>
              <a:t>terlebih</a:t>
            </a:r>
            <a:r>
              <a:rPr lang="en-ID" sz="1500" dirty="0">
                <a:solidFill>
                  <a:schemeClr val="dk1"/>
                </a:solidFill>
              </a:rPr>
              <a:t> </a:t>
            </a:r>
            <a:r>
              <a:rPr lang="en-ID" sz="1500" dirty="0" err="1">
                <a:solidFill>
                  <a:schemeClr val="dk1"/>
                </a:solidFill>
              </a:rPr>
              <a:t>dahulu</a:t>
            </a:r>
            <a:r>
              <a:rPr lang="en-ID" sz="1500" dirty="0">
                <a:solidFill>
                  <a:schemeClr val="dk1"/>
                </a:solidFill>
              </a:rPr>
              <a:t> </a:t>
            </a:r>
            <a:r>
              <a:rPr lang="en-ID" sz="1500" dirty="0" err="1">
                <a:solidFill>
                  <a:schemeClr val="dk1"/>
                </a:solidFill>
              </a:rPr>
              <a:t>adalah</a:t>
            </a:r>
            <a:r>
              <a:rPr lang="en-ID" sz="1500" dirty="0">
                <a:solidFill>
                  <a:schemeClr val="dk1"/>
                </a:solidFill>
              </a:rPr>
              <a:t> </a:t>
            </a:r>
            <a:r>
              <a:rPr lang="en-ID" sz="1500" dirty="0" err="1">
                <a:solidFill>
                  <a:schemeClr val="dk1"/>
                </a:solidFill>
              </a:rPr>
              <a:t>nilai</a:t>
            </a:r>
            <a:r>
              <a:rPr lang="en-ID" sz="1500" dirty="0">
                <a:solidFill>
                  <a:schemeClr val="dk1"/>
                </a:solidFill>
              </a:rPr>
              <a:t> statistic </a:t>
            </a:r>
            <a:r>
              <a:rPr lang="en-ID" sz="1500" dirty="0" err="1">
                <a:solidFill>
                  <a:schemeClr val="dk1"/>
                </a:solidFill>
              </a:rPr>
              <a:t>tiap</a:t>
            </a:r>
            <a:r>
              <a:rPr lang="en-ID" sz="1500" dirty="0">
                <a:solidFill>
                  <a:schemeClr val="dk1"/>
                </a:solidFill>
              </a:rPr>
              <a:t> </a:t>
            </a:r>
            <a:r>
              <a:rPr lang="en-ID" sz="1500" dirty="0" err="1">
                <a:solidFill>
                  <a:schemeClr val="dk1"/>
                </a:solidFill>
              </a:rPr>
              <a:t>fitur</a:t>
            </a:r>
            <a:r>
              <a:rPr lang="en-ID" sz="1500" dirty="0">
                <a:solidFill>
                  <a:schemeClr val="dk1"/>
                </a:solidFill>
              </a:rPr>
              <a:t>. Hal </a:t>
            </a:r>
            <a:r>
              <a:rPr lang="en-ID" sz="1500" dirty="0" err="1">
                <a:solidFill>
                  <a:schemeClr val="dk1"/>
                </a:solidFill>
              </a:rPr>
              <a:t>ini</a:t>
            </a:r>
            <a:r>
              <a:rPr lang="en-ID" sz="1500" dirty="0">
                <a:solidFill>
                  <a:schemeClr val="dk1"/>
                </a:solidFill>
              </a:rPr>
              <a:t> </a:t>
            </a:r>
            <a:r>
              <a:rPr lang="en-ID" sz="1500" dirty="0" err="1">
                <a:solidFill>
                  <a:schemeClr val="dk1"/>
                </a:solidFill>
              </a:rPr>
              <a:t>bisa</a:t>
            </a:r>
            <a:r>
              <a:rPr lang="en-ID" sz="1500" dirty="0">
                <a:solidFill>
                  <a:schemeClr val="dk1"/>
                </a:solidFill>
              </a:rPr>
              <a:t> </a:t>
            </a:r>
            <a:r>
              <a:rPr lang="en-ID" sz="1500" dirty="0" err="1">
                <a:solidFill>
                  <a:schemeClr val="dk1"/>
                </a:solidFill>
              </a:rPr>
              <a:t>dilakukan</a:t>
            </a:r>
            <a:r>
              <a:rPr lang="en-ID" sz="1500" dirty="0">
                <a:solidFill>
                  <a:schemeClr val="dk1"/>
                </a:solidFill>
              </a:rPr>
              <a:t> </a:t>
            </a:r>
            <a:r>
              <a:rPr lang="en-ID" sz="1500" dirty="0" err="1">
                <a:solidFill>
                  <a:schemeClr val="dk1"/>
                </a:solidFill>
              </a:rPr>
              <a:t>dengan</a:t>
            </a:r>
            <a:r>
              <a:rPr lang="en-ID" sz="1500" dirty="0">
                <a:solidFill>
                  <a:schemeClr val="dk1"/>
                </a:solidFill>
              </a:rPr>
              <a:t> </a:t>
            </a:r>
            <a:r>
              <a:rPr lang="en-ID" sz="1500" dirty="0" err="1">
                <a:solidFill>
                  <a:schemeClr val="dk1"/>
                </a:solidFill>
              </a:rPr>
              <a:t>df.describe</a:t>
            </a:r>
            <a:r>
              <a:rPr lang="en-ID" sz="1500" dirty="0">
                <a:solidFill>
                  <a:schemeClr val="dk1"/>
                </a:solidFill>
              </a:rPr>
              <a:t>()</a:t>
            </a:r>
          </a:p>
          <a:p>
            <a:pPr marL="457200" lvl="0" indent="-323850" algn="l" rtl="0">
              <a:spcBef>
                <a:spcPts val="0"/>
              </a:spcBef>
              <a:spcAft>
                <a:spcPts val="0"/>
              </a:spcAft>
              <a:buClr>
                <a:schemeClr val="dk1"/>
              </a:buClr>
              <a:buSzPts val="1500"/>
              <a:buChar char="●"/>
            </a:pPr>
            <a:r>
              <a:rPr lang="en-ID" sz="1500" dirty="0">
                <a:solidFill>
                  <a:schemeClr val="dk1"/>
                </a:solidFill>
              </a:rPr>
              <a:t>Ada 4 </a:t>
            </a:r>
            <a:r>
              <a:rPr lang="en-ID" sz="1500" dirty="0" err="1">
                <a:solidFill>
                  <a:schemeClr val="dk1"/>
                </a:solidFill>
              </a:rPr>
              <a:t>fitur</a:t>
            </a:r>
            <a:r>
              <a:rPr lang="en-ID" sz="1500" dirty="0">
                <a:solidFill>
                  <a:schemeClr val="dk1"/>
                </a:solidFill>
              </a:rPr>
              <a:t> yang </a:t>
            </a:r>
            <a:r>
              <a:rPr lang="en-ID" sz="1500" dirty="0" err="1">
                <a:solidFill>
                  <a:schemeClr val="dk1"/>
                </a:solidFill>
              </a:rPr>
              <a:t>berisi</a:t>
            </a:r>
            <a:r>
              <a:rPr lang="en-ID" sz="1500" dirty="0">
                <a:solidFill>
                  <a:schemeClr val="dk1"/>
                </a:solidFill>
              </a:rPr>
              <a:t> null value, </a:t>
            </a:r>
            <a:r>
              <a:rPr lang="en-ID" sz="1500" dirty="0" err="1">
                <a:solidFill>
                  <a:schemeClr val="dk1"/>
                </a:solidFill>
              </a:rPr>
              <a:t>yaitu</a:t>
            </a:r>
            <a:r>
              <a:rPr lang="en-ID" sz="1500" dirty="0">
                <a:solidFill>
                  <a:schemeClr val="dk1"/>
                </a:solidFill>
              </a:rPr>
              <a:t> children, agent, company, dan city.</a:t>
            </a:r>
          </a:p>
          <a:p>
            <a:pPr marL="457200" lvl="0" indent="-323850" algn="l" rtl="0">
              <a:spcBef>
                <a:spcPts val="0"/>
              </a:spcBef>
              <a:spcAft>
                <a:spcPts val="0"/>
              </a:spcAft>
              <a:buClr>
                <a:schemeClr val="dk1"/>
              </a:buClr>
              <a:buSzPts val="1500"/>
              <a:buChar char="●"/>
            </a:pPr>
            <a:r>
              <a:rPr lang="en-ID" sz="1500" dirty="0">
                <a:solidFill>
                  <a:schemeClr val="dk1"/>
                </a:solidFill>
              </a:rPr>
              <a:t>Fitur children </a:t>
            </a:r>
            <a:r>
              <a:rPr lang="en-ID" sz="1500" dirty="0" err="1">
                <a:solidFill>
                  <a:schemeClr val="dk1"/>
                </a:solidFill>
              </a:rPr>
              <a:t>adalah</a:t>
            </a:r>
            <a:r>
              <a:rPr lang="en-ID" sz="1500" dirty="0">
                <a:solidFill>
                  <a:schemeClr val="dk1"/>
                </a:solidFill>
              </a:rPr>
              <a:t> </a:t>
            </a:r>
            <a:r>
              <a:rPr lang="en-ID" sz="1500" dirty="0" err="1">
                <a:solidFill>
                  <a:schemeClr val="dk1"/>
                </a:solidFill>
              </a:rPr>
              <a:t>jumlah</a:t>
            </a:r>
            <a:r>
              <a:rPr lang="en-ID" sz="1500" dirty="0">
                <a:solidFill>
                  <a:schemeClr val="dk1"/>
                </a:solidFill>
              </a:rPr>
              <a:t> </a:t>
            </a:r>
            <a:r>
              <a:rPr lang="en-ID" sz="1500" dirty="0" err="1">
                <a:solidFill>
                  <a:schemeClr val="dk1"/>
                </a:solidFill>
              </a:rPr>
              <a:t>anak</a:t>
            </a:r>
            <a:r>
              <a:rPr lang="en-ID" sz="1500" dirty="0">
                <a:solidFill>
                  <a:schemeClr val="dk1"/>
                </a:solidFill>
              </a:rPr>
              <a:t> yang </a:t>
            </a:r>
            <a:r>
              <a:rPr lang="en-ID" sz="1500" dirty="0" err="1">
                <a:solidFill>
                  <a:schemeClr val="dk1"/>
                </a:solidFill>
              </a:rPr>
              <a:t>sifatnya</a:t>
            </a:r>
            <a:r>
              <a:rPr lang="en-ID" sz="1500" dirty="0">
                <a:solidFill>
                  <a:schemeClr val="dk1"/>
                </a:solidFill>
              </a:rPr>
              <a:t> integer (</a:t>
            </a:r>
            <a:r>
              <a:rPr lang="en-ID" sz="1500" dirty="0" err="1">
                <a:solidFill>
                  <a:schemeClr val="dk1"/>
                </a:solidFill>
              </a:rPr>
              <a:t>bil.bulat</a:t>
            </a:r>
            <a:r>
              <a:rPr lang="en-ID" sz="1500" dirty="0">
                <a:solidFill>
                  <a:schemeClr val="dk1"/>
                </a:solidFill>
              </a:rPr>
              <a:t>), </a:t>
            </a:r>
            <a:r>
              <a:rPr lang="en-ID" sz="1500" dirty="0" err="1">
                <a:solidFill>
                  <a:schemeClr val="dk1"/>
                </a:solidFill>
              </a:rPr>
              <a:t>setelah</a:t>
            </a:r>
            <a:r>
              <a:rPr lang="en-ID" sz="1500" dirty="0">
                <a:solidFill>
                  <a:schemeClr val="dk1"/>
                </a:solidFill>
              </a:rPr>
              <a:t> </a:t>
            </a:r>
            <a:r>
              <a:rPr lang="en-ID" sz="1500" dirty="0" err="1">
                <a:solidFill>
                  <a:schemeClr val="dk1"/>
                </a:solidFill>
              </a:rPr>
              <a:t>dilihat</a:t>
            </a:r>
            <a:r>
              <a:rPr lang="en-ID" sz="1500" dirty="0">
                <a:solidFill>
                  <a:schemeClr val="dk1"/>
                </a:solidFill>
              </a:rPr>
              <a:t> </a:t>
            </a:r>
            <a:r>
              <a:rPr lang="en-ID" sz="1500" dirty="0" err="1">
                <a:solidFill>
                  <a:schemeClr val="dk1"/>
                </a:solidFill>
              </a:rPr>
              <a:t>persebarannya</a:t>
            </a:r>
            <a:r>
              <a:rPr lang="en-ID" sz="1500" dirty="0">
                <a:solidFill>
                  <a:schemeClr val="dk1"/>
                </a:solidFill>
              </a:rPr>
              <a:t> , </a:t>
            </a:r>
            <a:r>
              <a:rPr lang="en-ID" sz="1500" dirty="0" err="1">
                <a:solidFill>
                  <a:schemeClr val="dk1"/>
                </a:solidFill>
              </a:rPr>
              <a:t>fitur</a:t>
            </a:r>
            <a:r>
              <a:rPr lang="en-ID" sz="1500" dirty="0">
                <a:solidFill>
                  <a:schemeClr val="dk1"/>
                </a:solidFill>
              </a:rPr>
              <a:t> </a:t>
            </a:r>
            <a:r>
              <a:rPr lang="en-ID" sz="1500" dirty="0" err="1">
                <a:solidFill>
                  <a:schemeClr val="dk1"/>
                </a:solidFill>
              </a:rPr>
              <a:t>ini</a:t>
            </a:r>
            <a:r>
              <a:rPr lang="en-ID" sz="1500" dirty="0">
                <a:solidFill>
                  <a:schemeClr val="dk1"/>
                </a:solidFill>
              </a:rPr>
              <a:t> </a:t>
            </a:r>
            <a:r>
              <a:rPr lang="en-ID" sz="1500" dirty="0" err="1">
                <a:solidFill>
                  <a:schemeClr val="dk1"/>
                </a:solidFill>
              </a:rPr>
              <a:t>memiliki</a:t>
            </a:r>
            <a:r>
              <a:rPr lang="en-ID" sz="1500" dirty="0">
                <a:solidFill>
                  <a:schemeClr val="dk1"/>
                </a:solidFill>
              </a:rPr>
              <a:t> </a:t>
            </a:r>
            <a:r>
              <a:rPr lang="en-ID" sz="1500" dirty="0" err="1">
                <a:solidFill>
                  <a:schemeClr val="dk1"/>
                </a:solidFill>
              </a:rPr>
              <a:t>distribusi</a:t>
            </a:r>
            <a:r>
              <a:rPr lang="en-ID" sz="1500" dirty="0">
                <a:solidFill>
                  <a:schemeClr val="dk1"/>
                </a:solidFill>
              </a:rPr>
              <a:t> </a:t>
            </a:r>
            <a:r>
              <a:rPr lang="en-ID" sz="1500" dirty="0" err="1">
                <a:solidFill>
                  <a:schemeClr val="dk1"/>
                </a:solidFill>
              </a:rPr>
              <a:t>positif</a:t>
            </a:r>
            <a:r>
              <a:rPr lang="en-ID" sz="1500" dirty="0">
                <a:solidFill>
                  <a:schemeClr val="dk1"/>
                </a:solidFill>
              </a:rPr>
              <a:t>, dan </a:t>
            </a:r>
            <a:r>
              <a:rPr lang="en-ID" sz="1500" dirty="0" err="1">
                <a:solidFill>
                  <a:schemeClr val="dk1"/>
                </a:solidFill>
              </a:rPr>
              <a:t>jumlah</a:t>
            </a:r>
            <a:r>
              <a:rPr lang="en-ID" sz="1500" dirty="0">
                <a:solidFill>
                  <a:schemeClr val="dk1"/>
                </a:solidFill>
              </a:rPr>
              <a:t> </a:t>
            </a:r>
            <a:r>
              <a:rPr lang="en-ID" sz="1500" dirty="0" err="1">
                <a:solidFill>
                  <a:schemeClr val="dk1"/>
                </a:solidFill>
              </a:rPr>
              <a:t>nya</a:t>
            </a:r>
            <a:r>
              <a:rPr lang="en-ID" sz="1500" dirty="0">
                <a:solidFill>
                  <a:schemeClr val="dk1"/>
                </a:solidFill>
              </a:rPr>
              <a:t> </a:t>
            </a:r>
            <a:r>
              <a:rPr lang="en-ID" sz="1500" dirty="0" err="1">
                <a:solidFill>
                  <a:schemeClr val="dk1"/>
                </a:solidFill>
              </a:rPr>
              <a:t>sangata</a:t>
            </a:r>
            <a:r>
              <a:rPr lang="en-ID" sz="1500" dirty="0">
                <a:solidFill>
                  <a:schemeClr val="dk1"/>
                </a:solidFill>
              </a:rPr>
              <a:t> </a:t>
            </a:r>
            <a:r>
              <a:rPr lang="en-ID" sz="1500" dirty="0" err="1">
                <a:solidFill>
                  <a:schemeClr val="dk1"/>
                </a:solidFill>
              </a:rPr>
              <a:t>didominasi</a:t>
            </a:r>
            <a:r>
              <a:rPr lang="en-ID" sz="1500" dirty="0">
                <a:solidFill>
                  <a:schemeClr val="dk1"/>
                </a:solidFill>
              </a:rPr>
              <a:t> oleh </a:t>
            </a:r>
            <a:r>
              <a:rPr lang="en-ID" sz="1500" dirty="0" err="1">
                <a:solidFill>
                  <a:schemeClr val="dk1"/>
                </a:solidFill>
              </a:rPr>
              <a:t>nilai</a:t>
            </a:r>
            <a:r>
              <a:rPr lang="en-ID" sz="1500" dirty="0">
                <a:solidFill>
                  <a:schemeClr val="dk1"/>
                </a:solidFill>
              </a:rPr>
              <a:t> ‘0’, </a:t>
            </a:r>
            <a:r>
              <a:rPr lang="en-ID" sz="1500" dirty="0" err="1">
                <a:solidFill>
                  <a:schemeClr val="dk1"/>
                </a:solidFill>
              </a:rPr>
              <a:t>sehingga</a:t>
            </a:r>
            <a:r>
              <a:rPr lang="en-ID" sz="1500" dirty="0">
                <a:solidFill>
                  <a:schemeClr val="dk1"/>
                </a:solidFill>
              </a:rPr>
              <a:t> </a:t>
            </a:r>
            <a:r>
              <a:rPr lang="en-ID" sz="1500" dirty="0" err="1">
                <a:solidFill>
                  <a:schemeClr val="dk1"/>
                </a:solidFill>
              </a:rPr>
              <a:t>saya</a:t>
            </a:r>
            <a:r>
              <a:rPr lang="en-ID" sz="1500" dirty="0">
                <a:solidFill>
                  <a:schemeClr val="dk1"/>
                </a:solidFill>
              </a:rPr>
              <a:t> </a:t>
            </a:r>
            <a:r>
              <a:rPr lang="en-ID" sz="1500" dirty="0" err="1">
                <a:solidFill>
                  <a:schemeClr val="dk1"/>
                </a:solidFill>
              </a:rPr>
              <a:t>memilih</a:t>
            </a:r>
            <a:r>
              <a:rPr lang="en-ID" sz="1500" dirty="0">
                <a:solidFill>
                  <a:schemeClr val="dk1"/>
                </a:solidFill>
              </a:rPr>
              <a:t> handle by mode </a:t>
            </a:r>
            <a:r>
              <a:rPr lang="en-ID" sz="1500" dirty="0" err="1">
                <a:solidFill>
                  <a:schemeClr val="dk1"/>
                </a:solidFill>
              </a:rPr>
              <a:t>karena</a:t>
            </a:r>
            <a:r>
              <a:rPr lang="en-ID" sz="1500" dirty="0">
                <a:solidFill>
                  <a:schemeClr val="dk1"/>
                </a:solidFill>
              </a:rPr>
              <a:t> </a:t>
            </a:r>
            <a:r>
              <a:rPr lang="en-ID" sz="1500" dirty="0" err="1">
                <a:solidFill>
                  <a:schemeClr val="dk1"/>
                </a:solidFill>
              </a:rPr>
              <a:t>perbedaan</a:t>
            </a:r>
            <a:r>
              <a:rPr lang="en-ID" sz="1500" dirty="0">
                <a:solidFill>
                  <a:schemeClr val="dk1"/>
                </a:solidFill>
              </a:rPr>
              <a:t> </a:t>
            </a:r>
            <a:r>
              <a:rPr lang="en-ID" sz="1500" dirty="0" err="1">
                <a:solidFill>
                  <a:schemeClr val="dk1"/>
                </a:solidFill>
              </a:rPr>
              <a:t>jumlah</a:t>
            </a:r>
            <a:r>
              <a:rPr lang="en-ID" sz="1500" dirty="0">
                <a:solidFill>
                  <a:schemeClr val="dk1"/>
                </a:solidFill>
              </a:rPr>
              <a:t> </a:t>
            </a:r>
            <a:r>
              <a:rPr lang="en-ID" sz="1500" dirty="0" err="1">
                <a:solidFill>
                  <a:schemeClr val="dk1"/>
                </a:solidFill>
              </a:rPr>
              <a:t>dengan</a:t>
            </a:r>
            <a:r>
              <a:rPr lang="en-ID" sz="1500" dirty="0">
                <a:solidFill>
                  <a:schemeClr val="dk1"/>
                </a:solidFill>
              </a:rPr>
              <a:t> </a:t>
            </a:r>
            <a:r>
              <a:rPr lang="en-ID" sz="1500" dirty="0" err="1">
                <a:solidFill>
                  <a:schemeClr val="dk1"/>
                </a:solidFill>
              </a:rPr>
              <a:t>nilai</a:t>
            </a:r>
            <a:r>
              <a:rPr lang="en-ID" sz="1500" dirty="0">
                <a:solidFill>
                  <a:schemeClr val="dk1"/>
                </a:solidFill>
              </a:rPr>
              <a:t> yang lain sangat </a:t>
            </a:r>
            <a:r>
              <a:rPr lang="en-ID" sz="1500" dirty="0" err="1">
                <a:solidFill>
                  <a:schemeClr val="dk1"/>
                </a:solidFill>
              </a:rPr>
              <a:t>signifikan</a:t>
            </a:r>
            <a:r>
              <a:rPr lang="en-ID" sz="1500" dirty="0">
                <a:solidFill>
                  <a:schemeClr val="dk1"/>
                </a:solidFill>
              </a:rPr>
              <a:t> dan </a:t>
            </a:r>
            <a:r>
              <a:rPr lang="en-ID" sz="1500" dirty="0" err="1">
                <a:solidFill>
                  <a:schemeClr val="dk1"/>
                </a:solidFill>
              </a:rPr>
              <a:t>nilai</a:t>
            </a:r>
            <a:r>
              <a:rPr lang="en-ID" sz="1500" dirty="0">
                <a:solidFill>
                  <a:schemeClr val="dk1"/>
                </a:solidFill>
              </a:rPr>
              <a:t> mode = </a:t>
            </a:r>
            <a:r>
              <a:rPr lang="en-ID" sz="1500" dirty="0" err="1">
                <a:solidFill>
                  <a:schemeClr val="dk1"/>
                </a:solidFill>
              </a:rPr>
              <a:t>nilai</a:t>
            </a:r>
            <a:r>
              <a:rPr lang="en-ID" sz="1500" dirty="0">
                <a:solidFill>
                  <a:schemeClr val="dk1"/>
                </a:solidFill>
              </a:rPr>
              <a:t> median,</a:t>
            </a:r>
          </a:p>
          <a:p>
            <a:pPr marL="457200" lvl="0" indent="-323850" algn="l" rtl="0">
              <a:spcBef>
                <a:spcPts val="0"/>
              </a:spcBef>
              <a:spcAft>
                <a:spcPts val="0"/>
              </a:spcAft>
              <a:buClr>
                <a:schemeClr val="dk1"/>
              </a:buClr>
              <a:buSzPts val="1500"/>
              <a:buChar char="●"/>
            </a:pPr>
            <a:r>
              <a:rPr lang="en-ID" sz="1500" dirty="0">
                <a:solidFill>
                  <a:schemeClr val="dk1"/>
                </a:solidFill>
              </a:rPr>
              <a:t>Fitur agent di handle </a:t>
            </a:r>
            <a:r>
              <a:rPr lang="en-ID" sz="1500" dirty="0" err="1">
                <a:solidFill>
                  <a:schemeClr val="dk1"/>
                </a:solidFill>
              </a:rPr>
              <a:t>dengan</a:t>
            </a:r>
            <a:r>
              <a:rPr lang="en-ID" sz="1500" dirty="0">
                <a:solidFill>
                  <a:schemeClr val="dk1"/>
                </a:solidFill>
              </a:rPr>
              <a:t> </a:t>
            </a:r>
            <a:r>
              <a:rPr lang="en-ID" sz="1500" dirty="0" err="1">
                <a:solidFill>
                  <a:schemeClr val="dk1"/>
                </a:solidFill>
              </a:rPr>
              <a:t>nilai</a:t>
            </a:r>
            <a:r>
              <a:rPr lang="en-ID" sz="1500" dirty="0">
                <a:solidFill>
                  <a:schemeClr val="dk1"/>
                </a:solidFill>
              </a:rPr>
              <a:t> median, </a:t>
            </a:r>
            <a:r>
              <a:rPr lang="en-ID" sz="1500" dirty="0" err="1">
                <a:solidFill>
                  <a:schemeClr val="dk1"/>
                </a:solidFill>
              </a:rPr>
              <a:t>karena</a:t>
            </a:r>
            <a:r>
              <a:rPr lang="en-ID" sz="1500" dirty="0">
                <a:solidFill>
                  <a:schemeClr val="dk1"/>
                </a:solidFill>
              </a:rPr>
              <a:t> </a:t>
            </a:r>
            <a:r>
              <a:rPr lang="en-ID" sz="1500" dirty="0" err="1">
                <a:solidFill>
                  <a:schemeClr val="dk1"/>
                </a:solidFill>
              </a:rPr>
              <a:t>sifat</a:t>
            </a:r>
            <a:r>
              <a:rPr lang="en-ID" sz="1500" dirty="0">
                <a:solidFill>
                  <a:schemeClr val="dk1"/>
                </a:solidFill>
              </a:rPr>
              <a:t> </a:t>
            </a:r>
            <a:r>
              <a:rPr lang="en-ID" sz="1500" dirty="0" err="1">
                <a:solidFill>
                  <a:schemeClr val="dk1"/>
                </a:solidFill>
              </a:rPr>
              <a:t>fitur</a:t>
            </a:r>
            <a:r>
              <a:rPr lang="en-ID" sz="1500" dirty="0">
                <a:solidFill>
                  <a:schemeClr val="dk1"/>
                </a:solidFill>
              </a:rPr>
              <a:t> yang </a:t>
            </a:r>
            <a:r>
              <a:rPr lang="en-ID" sz="1500" dirty="0" err="1">
                <a:solidFill>
                  <a:schemeClr val="dk1"/>
                </a:solidFill>
              </a:rPr>
              <a:t>distribusi</a:t>
            </a:r>
            <a:r>
              <a:rPr lang="en-ID" sz="1500" dirty="0">
                <a:solidFill>
                  <a:schemeClr val="dk1"/>
                </a:solidFill>
              </a:rPr>
              <a:t> </a:t>
            </a:r>
            <a:r>
              <a:rPr lang="en-ID" sz="1500" dirty="0" err="1">
                <a:solidFill>
                  <a:schemeClr val="dk1"/>
                </a:solidFill>
              </a:rPr>
              <a:t>nya</a:t>
            </a:r>
            <a:r>
              <a:rPr lang="en-ID" sz="1500" dirty="0">
                <a:solidFill>
                  <a:schemeClr val="dk1"/>
                </a:solidFill>
              </a:rPr>
              <a:t> </a:t>
            </a:r>
            <a:r>
              <a:rPr lang="en-ID" sz="1500" dirty="0" err="1">
                <a:solidFill>
                  <a:schemeClr val="dk1"/>
                </a:solidFill>
              </a:rPr>
              <a:t>positif</a:t>
            </a:r>
            <a:r>
              <a:rPr lang="en-ID" sz="1500" dirty="0">
                <a:solidFill>
                  <a:schemeClr val="dk1"/>
                </a:solidFill>
              </a:rPr>
              <a:t>, </a:t>
            </a:r>
          </a:p>
          <a:p>
            <a:pPr indent="-323850">
              <a:buClr>
                <a:schemeClr val="dk1"/>
              </a:buClr>
              <a:buSzPts val="1500"/>
            </a:pPr>
            <a:r>
              <a:rPr lang="en-ID" sz="1500" dirty="0">
                <a:solidFill>
                  <a:schemeClr val="dk1"/>
                </a:solidFill>
              </a:rPr>
              <a:t>Fitur  company </a:t>
            </a:r>
            <a:r>
              <a:rPr lang="en-ID" sz="1500" dirty="0" err="1">
                <a:solidFill>
                  <a:schemeClr val="dk1"/>
                </a:solidFill>
              </a:rPr>
              <a:t>terdistribusi</a:t>
            </a:r>
            <a:r>
              <a:rPr lang="en-ID" sz="1500" dirty="0">
                <a:solidFill>
                  <a:schemeClr val="dk1"/>
                </a:solidFill>
              </a:rPr>
              <a:t> normal </a:t>
            </a:r>
            <a:r>
              <a:rPr lang="en-ID" sz="1500" dirty="0" err="1">
                <a:solidFill>
                  <a:schemeClr val="dk1"/>
                </a:solidFill>
              </a:rPr>
              <a:t>sehingga</a:t>
            </a:r>
            <a:r>
              <a:rPr lang="en-ID" sz="1500" dirty="0">
                <a:solidFill>
                  <a:schemeClr val="dk1"/>
                </a:solidFill>
              </a:rPr>
              <a:t> </a:t>
            </a:r>
            <a:r>
              <a:rPr lang="en-ID" sz="1500" dirty="0" err="1">
                <a:solidFill>
                  <a:schemeClr val="dk1"/>
                </a:solidFill>
              </a:rPr>
              <a:t>tidak</a:t>
            </a:r>
            <a:r>
              <a:rPr lang="en-ID" sz="1500" dirty="0">
                <a:solidFill>
                  <a:schemeClr val="dk1"/>
                </a:solidFill>
              </a:rPr>
              <a:t> </a:t>
            </a:r>
            <a:r>
              <a:rPr lang="en-ID" sz="1500" dirty="0" err="1">
                <a:solidFill>
                  <a:schemeClr val="dk1"/>
                </a:solidFill>
              </a:rPr>
              <a:t>menjadi</a:t>
            </a:r>
            <a:r>
              <a:rPr lang="en-ID" sz="1500" dirty="0">
                <a:solidFill>
                  <a:schemeClr val="dk1"/>
                </a:solidFill>
              </a:rPr>
              <a:t> </a:t>
            </a:r>
            <a:r>
              <a:rPr lang="en-ID" sz="1500" dirty="0" err="1">
                <a:solidFill>
                  <a:schemeClr val="dk1"/>
                </a:solidFill>
              </a:rPr>
              <a:t>masalah</a:t>
            </a:r>
            <a:r>
              <a:rPr lang="en-ID" sz="1500" dirty="0">
                <a:solidFill>
                  <a:schemeClr val="dk1"/>
                </a:solidFill>
              </a:rPr>
              <a:t> </a:t>
            </a:r>
            <a:r>
              <a:rPr lang="en-ID" sz="1500" dirty="0" err="1">
                <a:solidFill>
                  <a:schemeClr val="dk1"/>
                </a:solidFill>
              </a:rPr>
              <a:t>untuk</a:t>
            </a:r>
            <a:r>
              <a:rPr lang="en-ID" sz="1500" dirty="0">
                <a:solidFill>
                  <a:schemeClr val="dk1"/>
                </a:solidFill>
              </a:rPr>
              <a:t> handled by median values or mean values,</a:t>
            </a:r>
          </a:p>
          <a:p>
            <a:pPr marL="457200" lvl="0" indent="-323850" algn="l" rtl="0">
              <a:spcBef>
                <a:spcPts val="0"/>
              </a:spcBef>
              <a:spcAft>
                <a:spcPts val="0"/>
              </a:spcAft>
              <a:buClr>
                <a:schemeClr val="dk1"/>
              </a:buClr>
              <a:buSzPts val="1500"/>
              <a:buChar char="●"/>
            </a:pPr>
            <a:r>
              <a:rPr lang="en-ID" sz="1500" dirty="0">
                <a:solidFill>
                  <a:schemeClr val="dk1"/>
                </a:solidFill>
              </a:rPr>
              <a:t>Fitur city di handle </a:t>
            </a:r>
            <a:r>
              <a:rPr lang="en-ID" sz="1500" dirty="0" err="1">
                <a:solidFill>
                  <a:schemeClr val="dk1"/>
                </a:solidFill>
              </a:rPr>
              <a:t>dengan</a:t>
            </a:r>
            <a:r>
              <a:rPr lang="en-ID" sz="1500" dirty="0">
                <a:solidFill>
                  <a:schemeClr val="dk1"/>
                </a:solidFill>
              </a:rPr>
              <a:t> </a:t>
            </a:r>
            <a:r>
              <a:rPr lang="en-ID" sz="1500" dirty="0" err="1">
                <a:solidFill>
                  <a:schemeClr val="dk1"/>
                </a:solidFill>
              </a:rPr>
              <a:t>nilai</a:t>
            </a:r>
            <a:r>
              <a:rPr lang="en-ID" sz="1500" dirty="0">
                <a:solidFill>
                  <a:schemeClr val="dk1"/>
                </a:solidFill>
              </a:rPr>
              <a:t> modus</a:t>
            </a:r>
          </a:p>
          <a:p>
            <a:pPr marL="457200" lvl="0" indent="-323850" algn="l" rtl="0">
              <a:spcBef>
                <a:spcPts val="0"/>
              </a:spcBef>
              <a:spcAft>
                <a:spcPts val="0"/>
              </a:spcAft>
              <a:buClr>
                <a:schemeClr val="dk1"/>
              </a:buClr>
              <a:buSzPts val="1500"/>
              <a:buChar char="●"/>
            </a:pPr>
            <a:r>
              <a:rPr lang="en-ID" sz="1500" dirty="0">
                <a:solidFill>
                  <a:schemeClr val="dk1"/>
                </a:solidFill>
              </a:rPr>
              <a:t>Invalid values </a:t>
            </a:r>
            <a:r>
              <a:rPr lang="en-ID" sz="1500" dirty="0" err="1">
                <a:solidFill>
                  <a:schemeClr val="dk1"/>
                </a:solidFill>
              </a:rPr>
              <a:t>saya</a:t>
            </a:r>
            <a:r>
              <a:rPr lang="en-ID" sz="1500" dirty="0">
                <a:solidFill>
                  <a:schemeClr val="dk1"/>
                </a:solidFill>
              </a:rPr>
              <a:t> </a:t>
            </a:r>
            <a:r>
              <a:rPr lang="en-ID" sz="1500" dirty="0" err="1">
                <a:solidFill>
                  <a:schemeClr val="dk1"/>
                </a:solidFill>
              </a:rPr>
              <a:t>lakukan</a:t>
            </a:r>
            <a:r>
              <a:rPr lang="en-ID" sz="1500" dirty="0">
                <a:solidFill>
                  <a:schemeClr val="dk1"/>
                </a:solidFill>
              </a:rPr>
              <a:t> pada 2 </a:t>
            </a:r>
            <a:r>
              <a:rPr lang="en-ID" sz="1500" dirty="0" err="1">
                <a:solidFill>
                  <a:schemeClr val="dk1"/>
                </a:solidFill>
              </a:rPr>
              <a:t>fitur</a:t>
            </a:r>
            <a:r>
              <a:rPr lang="en-ID" sz="1500" dirty="0">
                <a:solidFill>
                  <a:schemeClr val="dk1"/>
                </a:solidFill>
              </a:rPr>
              <a:t> </a:t>
            </a:r>
            <a:r>
              <a:rPr lang="en-ID" sz="1500" dirty="0" err="1">
                <a:solidFill>
                  <a:schemeClr val="dk1"/>
                </a:solidFill>
              </a:rPr>
              <a:t>yaitu</a:t>
            </a:r>
            <a:r>
              <a:rPr lang="en-ID" sz="1500" dirty="0">
                <a:solidFill>
                  <a:schemeClr val="dk1"/>
                </a:solidFill>
              </a:rPr>
              <a:t> meal dan required car parking space (</a:t>
            </a:r>
            <a:r>
              <a:rPr lang="en-ID" sz="1500" dirty="0" err="1">
                <a:solidFill>
                  <a:schemeClr val="dk1"/>
                </a:solidFill>
              </a:rPr>
              <a:t>butuh</a:t>
            </a:r>
            <a:r>
              <a:rPr lang="en-ID" sz="1500" dirty="0">
                <a:solidFill>
                  <a:schemeClr val="dk1"/>
                </a:solidFill>
              </a:rPr>
              <a:t> </a:t>
            </a:r>
            <a:r>
              <a:rPr lang="en-ID" sz="1500" dirty="0" err="1">
                <a:solidFill>
                  <a:schemeClr val="dk1"/>
                </a:solidFill>
              </a:rPr>
              <a:t>parkir</a:t>
            </a:r>
            <a:r>
              <a:rPr lang="en-ID" sz="1500" dirty="0">
                <a:solidFill>
                  <a:schemeClr val="dk1"/>
                </a:solidFill>
              </a:rPr>
              <a:t> </a:t>
            </a:r>
            <a:r>
              <a:rPr lang="en-ID" sz="1500" dirty="0" err="1">
                <a:solidFill>
                  <a:schemeClr val="dk1"/>
                </a:solidFill>
              </a:rPr>
              <a:t>atau</a:t>
            </a:r>
            <a:r>
              <a:rPr lang="en-ID" sz="1500" dirty="0">
                <a:solidFill>
                  <a:schemeClr val="dk1"/>
                </a:solidFill>
              </a:rPr>
              <a:t> </a:t>
            </a:r>
            <a:r>
              <a:rPr lang="en-ID" sz="1500" dirty="0" err="1">
                <a:solidFill>
                  <a:schemeClr val="dk1"/>
                </a:solidFill>
              </a:rPr>
              <a:t>tidak</a:t>
            </a:r>
            <a:r>
              <a:rPr lang="en-ID" sz="1500" dirty="0">
                <a:solidFill>
                  <a:schemeClr val="dk1"/>
                </a:solidFill>
              </a:rPr>
              <a:t>)</a:t>
            </a:r>
          </a:p>
          <a:p>
            <a:pPr marL="457200" lvl="0" indent="-323850" algn="l" rtl="0">
              <a:spcBef>
                <a:spcPts val="0"/>
              </a:spcBef>
              <a:spcAft>
                <a:spcPts val="0"/>
              </a:spcAft>
              <a:buClr>
                <a:schemeClr val="dk1"/>
              </a:buClr>
              <a:buSzPts val="1500"/>
              <a:buChar char="●"/>
            </a:pPr>
            <a:r>
              <a:rPr lang="en-ID" sz="1500" dirty="0" err="1">
                <a:solidFill>
                  <a:schemeClr val="dk1"/>
                </a:solidFill>
              </a:rPr>
              <a:t>Untuk</a:t>
            </a:r>
            <a:r>
              <a:rPr lang="en-ID" sz="1500" dirty="0">
                <a:solidFill>
                  <a:schemeClr val="dk1"/>
                </a:solidFill>
              </a:rPr>
              <a:t> visitor yang </a:t>
            </a:r>
            <a:r>
              <a:rPr lang="en-ID" sz="1500" dirty="0" err="1">
                <a:solidFill>
                  <a:schemeClr val="dk1"/>
                </a:solidFill>
              </a:rPr>
              <a:t>nilai</a:t>
            </a:r>
            <a:r>
              <a:rPr lang="en-ID" sz="1500" dirty="0">
                <a:solidFill>
                  <a:schemeClr val="dk1"/>
                </a:solidFill>
              </a:rPr>
              <a:t> required car parking space ‘0’ </a:t>
            </a:r>
            <a:r>
              <a:rPr lang="en-ID" sz="1500" dirty="0" err="1">
                <a:solidFill>
                  <a:schemeClr val="dk1"/>
                </a:solidFill>
              </a:rPr>
              <a:t>artinya</a:t>
            </a:r>
            <a:r>
              <a:rPr lang="en-ID" sz="1500" dirty="0">
                <a:solidFill>
                  <a:schemeClr val="dk1"/>
                </a:solidFill>
              </a:rPr>
              <a:t> </a:t>
            </a:r>
            <a:r>
              <a:rPr lang="en-ID" sz="1500" dirty="0" err="1">
                <a:solidFill>
                  <a:schemeClr val="dk1"/>
                </a:solidFill>
              </a:rPr>
              <a:t>tidak</a:t>
            </a:r>
            <a:r>
              <a:rPr lang="en-ID" sz="1500" dirty="0">
                <a:solidFill>
                  <a:schemeClr val="dk1"/>
                </a:solidFill>
              </a:rPr>
              <a:t> </a:t>
            </a:r>
            <a:r>
              <a:rPr lang="en-ID" sz="1500" dirty="0" err="1">
                <a:solidFill>
                  <a:schemeClr val="dk1"/>
                </a:solidFill>
              </a:rPr>
              <a:t>butuh</a:t>
            </a:r>
            <a:r>
              <a:rPr lang="en-ID" sz="1500" dirty="0">
                <a:solidFill>
                  <a:schemeClr val="dk1"/>
                </a:solidFill>
              </a:rPr>
              <a:t>, </a:t>
            </a:r>
            <a:r>
              <a:rPr lang="en-ID" sz="1500" dirty="0" err="1">
                <a:solidFill>
                  <a:schemeClr val="dk1"/>
                </a:solidFill>
              </a:rPr>
              <a:t>sedangkan</a:t>
            </a:r>
            <a:r>
              <a:rPr lang="en-ID" sz="1500" dirty="0">
                <a:solidFill>
                  <a:schemeClr val="dk1"/>
                </a:solidFill>
              </a:rPr>
              <a:t> yang </a:t>
            </a:r>
            <a:r>
              <a:rPr lang="en-ID" sz="1500" dirty="0" err="1">
                <a:solidFill>
                  <a:schemeClr val="dk1"/>
                </a:solidFill>
              </a:rPr>
              <a:t>tidak</a:t>
            </a:r>
            <a:r>
              <a:rPr lang="en-ID" sz="1500" dirty="0">
                <a:solidFill>
                  <a:schemeClr val="dk1"/>
                </a:solidFill>
              </a:rPr>
              <a:t> = ‘0’, </a:t>
            </a:r>
            <a:r>
              <a:rPr lang="en-ID" sz="1500" dirty="0" err="1">
                <a:solidFill>
                  <a:schemeClr val="dk1"/>
                </a:solidFill>
              </a:rPr>
              <a:t>artinya</a:t>
            </a:r>
            <a:r>
              <a:rPr lang="en-ID" sz="1500" dirty="0">
                <a:solidFill>
                  <a:schemeClr val="dk1"/>
                </a:solidFill>
              </a:rPr>
              <a:t> </a:t>
            </a:r>
            <a:r>
              <a:rPr lang="en-ID" sz="1500" dirty="0" err="1">
                <a:solidFill>
                  <a:schemeClr val="dk1"/>
                </a:solidFill>
              </a:rPr>
              <a:t>butuh</a:t>
            </a:r>
            <a:r>
              <a:rPr lang="en-ID" sz="1500" dirty="0">
                <a:solidFill>
                  <a:schemeClr val="dk1"/>
                </a:solidFill>
              </a:rPr>
              <a:t> parker</a:t>
            </a:r>
          </a:p>
          <a:p>
            <a:pPr marL="457200" lvl="0" indent="-323850" algn="l" rtl="0">
              <a:spcBef>
                <a:spcPts val="0"/>
              </a:spcBef>
              <a:spcAft>
                <a:spcPts val="0"/>
              </a:spcAft>
              <a:buClr>
                <a:schemeClr val="dk1"/>
              </a:buClr>
              <a:buSzPts val="1500"/>
              <a:buChar char="●"/>
            </a:pPr>
            <a:r>
              <a:rPr lang="en-ID" sz="1500" dirty="0" err="1">
                <a:solidFill>
                  <a:schemeClr val="dk1"/>
                </a:solidFill>
              </a:rPr>
              <a:t>Untuk</a:t>
            </a:r>
            <a:r>
              <a:rPr lang="en-ID" sz="1500" dirty="0">
                <a:solidFill>
                  <a:schemeClr val="dk1"/>
                </a:solidFill>
              </a:rPr>
              <a:t> meal </a:t>
            </a:r>
            <a:r>
              <a:rPr lang="en-ID" sz="1500" dirty="0" err="1">
                <a:solidFill>
                  <a:schemeClr val="dk1"/>
                </a:solidFill>
              </a:rPr>
              <a:t>menjadi</a:t>
            </a:r>
            <a:r>
              <a:rPr lang="en-ID" sz="1500" dirty="0">
                <a:solidFill>
                  <a:schemeClr val="dk1"/>
                </a:solidFill>
              </a:rPr>
              <a:t> 4 values </a:t>
            </a:r>
            <a:r>
              <a:rPr lang="en-ID" sz="1500" dirty="0" err="1">
                <a:solidFill>
                  <a:schemeClr val="dk1"/>
                </a:solidFill>
              </a:rPr>
              <a:t>saja</a:t>
            </a:r>
            <a:r>
              <a:rPr lang="en-ID" sz="1500" dirty="0">
                <a:solidFill>
                  <a:schemeClr val="dk1"/>
                </a:solidFill>
              </a:rPr>
              <a:t> </a:t>
            </a:r>
            <a:r>
              <a:rPr lang="en-ID" sz="1500" dirty="0" err="1">
                <a:solidFill>
                  <a:schemeClr val="dk1"/>
                </a:solidFill>
              </a:rPr>
              <a:t>yaitu</a:t>
            </a:r>
            <a:r>
              <a:rPr lang="en-ID" sz="1500" dirty="0">
                <a:solidFill>
                  <a:schemeClr val="dk1"/>
                </a:solidFill>
              </a:rPr>
              <a:t> breakfast only, dinner only, full board (dinner + breakfast), no meal</a:t>
            </a:r>
          </a:p>
          <a:p>
            <a:pPr marL="457200" lvl="0" indent="-323850" algn="l" rtl="0">
              <a:spcBef>
                <a:spcPts val="0"/>
              </a:spcBef>
              <a:spcAft>
                <a:spcPts val="0"/>
              </a:spcAft>
              <a:buClr>
                <a:schemeClr val="dk1"/>
              </a:buClr>
              <a:buSzPts val="1500"/>
              <a:buChar char="●"/>
            </a:pPr>
            <a:r>
              <a:rPr lang="en-ID" sz="1500" dirty="0">
                <a:solidFill>
                  <a:schemeClr val="dk1"/>
                </a:solidFill>
              </a:rPr>
              <a:t>Handle missing value </a:t>
            </a:r>
            <a:r>
              <a:rPr lang="en-ID" sz="1500" dirty="0" err="1">
                <a:solidFill>
                  <a:schemeClr val="dk1"/>
                </a:solidFill>
              </a:rPr>
              <a:t>dilakukan</a:t>
            </a:r>
            <a:r>
              <a:rPr lang="en-ID" sz="1500" dirty="0">
                <a:solidFill>
                  <a:schemeClr val="dk1"/>
                </a:solidFill>
              </a:rPr>
              <a:t> </a:t>
            </a:r>
            <a:r>
              <a:rPr lang="en-ID" sz="1500" dirty="0" err="1">
                <a:solidFill>
                  <a:schemeClr val="dk1"/>
                </a:solidFill>
              </a:rPr>
              <a:t>dengan</a:t>
            </a:r>
            <a:r>
              <a:rPr lang="en-ID" sz="1500" dirty="0">
                <a:solidFill>
                  <a:schemeClr val="dk1"/>
                </a:solidFill>
              </a:rPr>
              <a:t> </a:t>
            </a:r>
            <a:r>
              <a:rPr lang="en-ID" sz="1500" dirty="0" err="1">
                <a:solidFill>
                  <a:schemeClr val="dk1"/>
                </a:solidFill>
              </a:rPr>
              <a:t>melihat</a:t>
            </a:r>
            <a:r>
              <a:rPr lang="en-ID" sz="1500" dirty="0">
                <a:solidFill>
                  <a:schemeClr val="dk1"/>
                </a:solidFill>
              </a:rPr>
              <a:t> </a:t>
            </a:r>
            <a:r>
              <a:rPr lang="en-ID" sz="1500" dirty="0" err="1">
                <a:solidFill>
                  <a:schemeClr val="dk1"/>
                </a:solidFill>
              </a:rPr>
              <a:t>distribusi</a:t>
            </a:r>
            <a:r>
              <a:rPr lang="en-ID" sz="1500" dirty="0">
                <a:solidFill>
                  <a:schemeClr val="dk1"/>
                </a:solidFill>
              </a:rPr>
              <a:t> data </a:t>
            </a:r>
            <a:r>
              <a:rPr lang="en-ID" sz="1500" dirty="0" err="1">
                <a:solidFill>
                  <a:schemeClr val="dk1"/>
                </a:solidFill>
              </a:rPr>
              <a:t>melalui</a:t>
            </a:r>
            <a:r>
              <a:rPr lang="en-ID" sz="1500" dirty="0">
                <a:solidFill>
                  <a:schemeClr val="dk1"/>
                </a:solidFill>
              </a:rPr>
              <a:t> data </a:t>
            </a:r>
            <a:r>
              <a:rPr lang="en-ID" sz="1500" dirty="0" err="1">
                <a:solidFill>
                  <a:schemeClr val="dk1"/>
                </a:solidFill>
              </a:rPr>
              <a:t>visualisasi</a:t>
            </a:r>
            <a:r>
              <a:rPr lang="en-ID" sz="1500" dirty="0">
                <a:solidFill>
                  <a:schemeClr val="dk1"/>
                </a:solidFill>
              </a:rPr>
              <a:t> </a:t>
            </a:r>
            <a:r>
              <a:rPr lang="en-ID" sz="1500" dirty="0" err="1">
                <a:solidFill>
                  <a:schemeClr val="dk1"/>
                </a:solidFill>
              </a:rPr>
              <a:t>baik</a:t>
            </a:r>
            <a:r>
              <a:rPr lang="en-ID" sz="1500" dirty="0">
                <a:solidFill>
                  <a:schemeClr val="dk1"/>
                </a:solidFill>
              </a:rPr>
              <a:t> boxplot, </a:t>
            </a:r>
            <a:r>
              <a:rPr lang="en-ID" sz="1500" dirty="0" err="1">
                <a:solidFill>
                  <a:schemeClr val="dk1"/>
                </a:solidFill>
              </a:rPr>
              <a:t>histplot</a:t>
            </a:r>
            <a:r>
              <a:rPr lang="en-ID" sz="1500" dirty="0">
                <a:solidFill>
                  <a:schemeClr val="dk1"/>
                </a:solidFill>
              </a:rPr>
              <a:t>, </a:t>
            </a:r>
            <a:r>
              <a:rPr lang="en-ID" sz="1500" dirty="0" err="1">
                <a:solidFill>
                  <a:schemeClr val="dk1"/>
                </a:solidFill>
              </a:rPr>
              <a:t>kdeplot</a:t>
            </a:r>
            <a:r>
              <a:rPr lang="en-ID" sz="1500" dirty="0">
                <a:solidFill>
                  <a:schemeClr val="dk1"/>
                </a:solidFill>
              </a:rPr>
              <a:t> yang </a:t>
            </a:r>
            <a:r>
              <a:rPr lang="en-ID" sz="1500" dirty="0" err="1">
                <a:solidFill>
                  <a:schemeClr val="dk1"/>
                </a:solidFill>
              </a:rPr>
              <a:t>telah</a:t>
            </a:r>
            <a:r>
              <a:rPr lang="en-ID" sz="1500" dirty="0">
                <a:solidFill>
                  <a:schemeClr val="dk1"/>
                </a:solidFill>
              </a:rPr>
              <a:t> </a:t>
            </a:r>
            <a:r>
              <a:rPr lang="en-ID" sz="1500" dirty="0" err="1">
                <a:solidFill>
                  <a:schemeClr val="dk1"/>
                </a:solidFill>
              </a:rPr>
              <a:t>dilakukan</a:t>
            </a:r>
            <a:endParaRPr lang="en-ID" sz="1500" dirty="0">
              <a:solidFill>
                <a:schemeClr val="dk1"/>
              </a:solidFill>
            </a:endParaRPr>
          </a:p>
          <a:p>
            <a:pPr marL="457200" lvl="0" indent="-323850" algn="l" rtl="0">
              <a:spcBef>
                <a:spcPts val="0"/>
              </a:spcBef>
              <a:spcAft>
                <a:spcPts val="0"/>
              </a:spcAft>
              <a:buClr>
                <a:schemeClr val="dk1"/>
              </a:buClr>
              <a:buSzPts val="1500"/>
              <a:buChar char="●"/>
            </a:pPr>
            <a:r>
              <a:rPr lang="en-ID" sz="1500" dirty="0" err="1">
                <a:solidFill>
                  <a:schemeClr val="dk1"/>
                </a:solidFill>
              </a:rPr>
              <a:t>Sekitar</a:t>
            </a:r>
            <a:r>
              <a:rPr lang="en-ID" sz="1500" dirty="0">
                <a:solidFill>
                  <a:schemeClr val="dk1"/>
                </a:solidFill>
              </a:rPr>
              <a:t> 5633 baris </a:t>
            </a:r>
            <a:r>
              <a:rPr lang="en-ID" sz="1500" dirty="0" err="1">
                <a:solidFill>
                  <a:schemeClr val="dk1"/>
                </a:solidFill>
              </a:rPr>
              <a:t>dibuang</a:t>
            </a:r>
            <a:r>
              <a:rPr lang="en-ID" sz="1500" dirty="0">
                <a:solidFill>
                  <a:schemeClr val="dk1"/>
                </a:solidFill>
              </a:rPr>
              <a:t> </a:t>
            </a:r>
            <a:r>
              <a:rPr lang="en-ID" sz="1500" dirty="0" err="1">
                <a:solidFill>
                  <a:schemeClr val="dk1"/>
                </a:solidFill>
              </a:rPr>
              <a:t>dari</a:t>
            </a:r>
            <a:r>
              <a:rPr lang="en-ID" sz="1500" dirty="0">
                <a:solidFill>
                  <a:schemeClr val="dk1"/>
                </a:solidFill>
              </a:rPr>
              <a:t> 95512 data yang </a:t>
            </a:r>
            <a:r>
              <a:rPr lang="en-ID" sz="1500" dirty="0" err="1">
                <a:solidFill>
                  <a:schemeClr val="dk1"/>
                </a:solidFill>
              </a:rPr>
              <a:t>ada</a:t>
            </a:r>
            <a:r>
              <a:rPr lang="en-ID" sz="1500" dirty="0">
                <a:solidFill>
                  <a:schemeClr val="dk1"/>
                </a:solidFill>
              </a:rPr>
              <a:t> (</a:t>
            </a:r>
            <a:r>
              <a:rPr lang="en-ID" sz="1500">
                <a:solidFill>
                  <a:schemeClr val="dk1"/>
                </a:solidFill>
              </a:rPr>
              <a:t>only train data)</a:t>
            </a:r>
            <a:endParaRPr lang="en-ID" sz="15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3F5DF1-2B5E-5755-BF3D-DDE2045B0E98}"/>
              </a:ext>
            </a:extLst>
          </p:cNvPr>
          <p:cNvPicPr>
            <a:picLocks noChangeAspect="1"/>
          </p:cNvPicPr>
          <p:nvPr/>
        </p:nvPicPr>
        <p:blipFill>
          <a:blip r:embed="rId2"/>
          <a:stretch>
            <a:fillRect/>
          </a:stretch>
        </p:blipFill>
        <p:spPr>
          <a:xfrm>
            <a:off x="0" y="2455684"/>
            <a:ext cx="3770142" cy="2692959"/>
          </a:xfrm>
          <a:prstGeom prst="rect">
            <a:avLst/>
          </a:prstGeom>
        </p:spPr>
      </p:pic>
      <p:sp>
        <p:nvSpPr>
          <p:cNvPr id="9" name="TextBox 8">
            <a:extLst>
              <a:ext uri="{FF2B5EF4-FFF2-40B4-BE49-F238E27FC236}">
                <a16:creationId xmlns:a16="http://schemas.microsoft.com/office/drawing/2014/main" id="{7C4F9A78-BE7B-1E93-9A24-554FA001E78A}"/>
              </a:ext>
            </a:extLst>
          </p:cNvPr>
          <p:cNvSpPr txBox="1"/>
          <p:nvPr/>
        </p:nvSpPr>
        <p:spPr>
          <a:xfrm>
            <a:off x="161778" y="615552"/>
            <a:ext cx="3608364" cy="1785104"/>
          </a:xfrm>
          <a:prstGeom prst="rect">
            <a:avLst/>
          </a:prstGeom>
          <a:noFill/>
        </p:spPr>
        <p:txBody>
          <a:bodyPr wrap="square" rtlCol="0">
            <a:spAutoFit/>
          </a:bodyPr>
          <a:lstStyle/>
          <a:p>
            <a:pPr algn="just"/>
            <a:r>
              <a:rPr lang="en-US" sz="1100" dirty="0"/>
              <a:t>Dari </a:t>
            </a:r>
            <a:r>
              <a:rPr lang="en-US" sz="1100" dirty="0" err="1"/>
              <a:t>gambar</a:t>
            </a:r>
            <a:r>
              <a:rPr lang="en-US" sz="1100" dirty="0"/>
              <a:t> di </a:t>
            </a:r>
            <a:r>
              <a:rPr lang="en-US" sz="1100" dirty="0" err="1"/>
              <a:t>bawah</a:t>
            </a:r>
            <a:r>
              <a:rPr lang="en-US" sz="1100" dirty="0"/>
              <a:t> </a:t>
            </a:r>
            <a:r>
              <a:rPr lang="en-US" sz="1100" dirty="0" err="1"/>
              <a:t>diperoleh</a:t>
            </a:r>
            <a:r>
              <a:rPr lang="en-US" sz="1100" dirty="0"/>
              <a:t> </a:t>
            </a:r>
            <a:r>
              <a:rPr lang="en-US" sz="1100" dirty="0" err="1"/>
              <a:t>informasi</a:t>
            </a:r>
            <a:r>
              <a:rPr lang="en-US" sz="1100" dirty="0"/>
              <a:t> </a:t>
            </a:r>
            <a:r>
              <a:rPr lang="en-US" sz="1100" dirty="0" err="1"/>
              <a:t>bahwa</a:t>
            </a:r>
            <a:r>
              <a:rPr lang="en-US" sz="1100" dirty="0"/>
              <a:t> pada </a:t>
            </a:r>
            <a:r>
              <a:rPr lang="en-US" sz="1100" dirty="0" err="1"/>
              <a:t>tahun</a:t>
            </a:r>
            <a:r>
              <a:rPr lang="en-US" sz="1100" dirty="0"/>
              <a:t> 2018 </a:t>
            </a:r>
            <a:r>
              <a:rPr lang="en-US" sz="1100" dirty="0" err="1"/>
              <a:t>terjadi</a:t>
            </a:r>
            <a:r>
              <a:rPr lang="en-US" sz="1100" dirty="0"/>
              <a:t> </a:t>
            </a:r>
            <a:r>
              <a:rPr lang="en-US" sz="1100" dirty="0" err="1"/>
              <a:t>lonjakan</a:t>
            </a:r>
            <a:r>
              <a:rPr lang="en-US" sz="1100" dirty="0"/>
              <a:t> </a:t>
            </a:r>
            <a:r>
              <a:rPr lang="en-US" sz="1100" dirty="0" err="1"/>
              <a:t>pengunjung</a:t>
            </a:r>
            <a:r>
              <a:rPr lang="en-US" sz="1100" dirty="0"/>
              <a:t> yang </a:t>
            </a:r>
            <a:r>
              <a:rPr lang="en-US" sz="1100" dirty="0" err="1"/>
              <a:t>datang</a:t>
            </a:r>
            <a:r>
              <a:rPr lang="en-US" sz="1100" dirty="0"/>
              <a:t> </a:t>
            </a:r>
            <a:r>
              <a:rPr lang="en-US" sz="1100" dirty="0" err="1"/>
              <a:t>untuk</a:t>
            </a:r>
            <a:r>
              <a:rPr lang="en-US" sz="1100" dirty="0"/>
              <a:t> </a:t>
            </a:r>
            <a:r>
              <a:rPr lang="en-US" sz="1100" dirty="0" err="1"/>
              <a:t>memesan</a:t>
            </a:r>
            <a:r>
              <a:rPr lang="en-US" sz="1100" dirty="0"/>
              <a:t> hotel. </a:t>
            </a:r>
            <a:r>
              <a:rPr lang="en-US" sz="1100" dirty="0" err="1"/>
              <a:t>Artinya</a:t>
            </a:r>
            <a:r>
              <a:rPr lang="en-US" sz="1100" dirty="0"/>
              <a:t> </a:t>
            </a:r>
            <a:r>
              <a:rPr lang="en-US" sz="1100" dirty="0" err="1"/>
              <a:t>promosi</a:t>
            </a:r>
            <a:r>
              <a:rPr lang="en-US" sz="1100" dirty="0"/>
              <a:t> yang </a:t>
            </a:r>
            <a:r>
              <a:rPr lang="en-US" sz="1100" dirty="0" err="1"/>
              <a:t>dilakukan</a:t>
            </a:r>
            <a:r>
              <a:rPr lang="en-US" sz="1100" dirty="0"/>
              <a:t> </a:t>
            </a:r>
            <a:r>
              <a:rPr lang="en-US" sz="1100" dirty="0" err="1"/>
              <a:t>untuk</a:t>
            </a:r>
            <a:r>
              <a:rPr lang="en-US" sz="1100" dirty="0"/>
              <a:t> </a:t>
            </a:r>
            <a:r>
              <a:rPr lang="en-US" sz="1100" dirty="0" err="1"/>
              <a:t>menarik</a:t>
            </a:r>
            <a:r>
              <a:rPr lang="en-US" sz="1100" dirty="0"/>
              <a:t> </a:t>
            </a:r>
            <a:r>
              <a:rPr lang="en-US" sz="1100" dirty="0" err="1"/>
              <a:t>perhatian</a:t>
            </a:r>
            <a:r>
              <a:rPr lang="en-US" sz="1100" dirty="0"/>
              <a:t> </a:t>
            </a:r>
            <a:r>
              <a:rPr lang="en-US" sz="1100" dirty="0" err="1"/>
              <a:t>sudah</a:t>
            </a:r>
            <a:r>
              <a:rPr lang="en-US" sz="1100" dirty="0"/>
              <a:t> </a:t>
            </a:r>
            <a:r>
              <a:rPr lang="en-US" sz="1100" dirty="0" err="1"/>
              <a:t>berhasil</a:t>
            </a:r>
            <a:r>
              <a:rPr lang="en-US" sz="1100" dirty="0"/>
              <a:t> di </a:t>
            </a:r>
            <a:r>
              <a:rPr lang="en-US" sz="1100" dirty="0" err="1"/>
              <a:t>tahun</a:t>
            </a:r>
            <a:r>
              <a:rPr lang="en-US" sz="1100" dirty="0"/>
              <a:t> 2018. </a:t>
            </a:r>
            <a:r>
              <a:rPr lang="en-US" sz="1100" dirty="0" err="1"/>
              <a:t>Namun</a:t>
            </a:r>
            <a:r>
              <a:rPr lang="en-US" sz="1100" dirty="0"/>
              <a:t> </a:t>
            </a:r>
            <a:r>
              <a:rPr lang="en-US" sz="1100" dirty="0" err="1"/>
              <a:t>seiring</a:t>
            </a:r>
            <a:r>
              <a:rPr lang="en-US" sz="1100" dirty="0"/>
              <a:t> </a:t>
            </a:r>
            <a:r>
              <a:rPr lang="en-US" sz="1100" dirty="0" err="1"/>
              <a:t>berjalannya</a:t>
            </a:r>
            <a:r>
              <a:rPr lang="en-US" sz="1100" dirty="0"/>
              <a:t> </a:t>
            </a:r>
            <a:r>
              <a:rPr lang="en-US" sz="1100" dirty="0" err="1"/>
              <a:t>waktu</a:t>
            </a:r>
            <a:r>
              <a:rPr lang="en-US" sz="1100" dirty="0"/>
              <a:t> </a:t>
            </a:r>
            <a:r>
              <a:rPr lang="en-US" sz="1100" dirty="0" err="1"/>
              <a:t>promosi</a:t>
            </a:r>
            <a:r>
              <a:rPr lang="en-US" sz="1100" dirty="0"/>
              <a:t> yang </a:t>
            </a:r>
            <a:r>
              <a:rPr lang="en-US" sz="1100" dirty="0" err="1"/>
              <a:t>tidak</a:t>
            </a:r>
            <a:r>
              <a:rPr lang="en-US" sz="1100" dirty="0"/>
              <a:t> </a:t>
            </a:r>
            <a:r>
              <a:rPr lang="en-US" sz="1100" dirty="0" err="1"/>
              <a:t>diupdate</a:t>
            </a:r>
            <a:r>
              <a:rPr lang="en-US" sz="1100" dirty="0"/>
              <a:t> </a:t>
            </a:r>
            <a:r>
              <a:rPr lang="en-US" sz="1100" dirty="0" err="1"/>
              <a:t>menjadikan</a:t>
            </a:r>
            <a:r>
              <a:rPr lang="en-US" sz="1100" dirty="0"/>
              <a:t> </a:t>
            </a:r>
            <a:r>
              <a:rPr lang="en-US" sz="1100" dirty="0" err="1"/>
              <a:t>calon</a:t>
            </a:r>
            <a:r>
              <a:rPr lang="en-US" sz="1100" dirty="0"/>
              <a:t> visitor </a:t>
            </a:r>
            <a:r>
              <a:rPr lang="en-US" sz="1100" dirty="0" err="1"/>
              <a:t>atau</a:t>
            </a:r>
            <a:r>
              <a:rPr lang="en-US" sz="1100" dirty="0"/>
              <a:t> customer </a:t>
            </a:r>
            <a:r>
              <a:rPr lang="en-US" sz="1100" dirty="0" err="1"/>
              <a:t>mengalami</a:t>
            </a:r>
            <a:r>
              <a:rPr lang="en-US" sz="1100" dirty="0"/>
              <a:t> </a:t>
            </a:r>
            <a:r>
              <a:rPr lang="en-US" sz="1100" dirty="0" err="1"/>
              <a:t>penurunan</a:t>
            </a:r>
            <a:r>
              <a:rPr lang="en-US" sz="1100" dirty="0"/>
              <a:t> </a:t>
            </a:r>
            <a:r>
              <a:rPr lang="en-US" sz="1100" dirty="0" err="1"/>
              <a:t>tingkat</a:t>
            </a:r>
            <a:r>
              <a:rPr lang="en-US" sz="1100" dirty="0"/>
              <a:t> interest di </a:t>
            </a:r>
            <a:r>
              <a:rPr lang="en-US" sz="1100" dirty="0" err="1"/>
              <a:t>tahun</a:t>
            </a:r>
            <a:r>
              <a:rPr lang="en-US" sz="1100" dirty="0"/>
              <a:t> 2019. Hal </a:t>
            </a:r>
            <a:r>
              <a:rPr lang="en-US" sz="1100" dirty="0" err="1"/>
              <a:t>lainnya</a:t>
            </a:r>
            <a:r>
              <a:rPr lang="en-US" sz="1100" dirty="0"/>
              <a:t> </a:t>
            </a:r>
            <a:r>
              <a:rPr lang="en-US" sz="1100" dirty="0" err="1"/>
              <a:t>adalah</a:t>
            </a:r>
            <a:r>
              <a:rPr lang="en-US" sz="1100" dirty="0"/>
              <a:t> </a:t>
            </a:r>
            <a:r>
              <a:rPr lang="en-US" sz="1100" dirty="0" err="1"/>
              <a:t>wabah</a:t>
            </a:r>
            <a:r>
              <a:rPr lang="en-US" sz="1100" dirty="0"/>
              <a:t> covid yang </a:t>
            </a:r>
            <a:r>
              <a:rPr lang="en-US" sz="1100" dirty="0" err="1"/>
              <a:t>sudah</a:t>
            </a:r>
            <a:r>
              <a:rPr lang="en-US" sz="1100" dirty="0"/>
              <a:t> </a:t>
            </a:r>
            <a:r>
              <a:rPr lang="en-US" sz="1100" dirty="0" err="1"/>
              <a:t>menyerang</a:t>
            </a:r>
            <a:r>
              <a:rPr lang="en-US" sz="1100" dirty="0"/>
              <a:t> negara lain </a:t>
            </a:r>
            <a:r>
              <a:rPr lang="en-US" sz="1100" dirty="0" err="1"/>
              <a:t>membuat</a:t>
            </a:r>
            <a:r>
              <a:rPr lang="en-US" sz="1100" dirty="0"/>
              <a:t> </a:t>
            </a:r>
            <a:r>
              <a:rPr lang="en-US" sz="1100" dirty="0" err="1"/>
              <a:t>banyak</a:t>
            </a:r>
            <a:r>
              <a:rPr lang="en-US" sz="1100" dirty="0"/>
              <a:t> </a:t>
            </a:r>
            <a:r>
              <a:rPr lang="en-US" sz="1100" dirty="0" err="1"/>
              <a:t>pihak</a:t>
            </a:r>
            <a:r>
              <a:rPr lang="en-US" sz="1100" dirty="0"/>
              <a:t> </a:t>
            </a:r>
            <a:r>
              <a:rPr lang="en-US" sz="1100" dirty="0" err="1"/>
              <a:t>untuk</a:t>
            </a:r>
            <a:r>
              <a:rPr lang="en-US" sz="1100" dirty="0"/>
              <a:t> </a:t>
            </a:r>
            <a:r>
              <a:rPr lang="en-US" sz="1100" dirty="0" err="1"/>
              <a:t>lebih</a:t>
            </a:r>
            <a:r>
              <a:rPr lang="en-US" sz="1100" dirty="0"/>
              <a:t> </a:t>
            </a:r>
            <a:r>
              <a:rPr lang="en-US" sz="1100" dirty="0" err="1"/>
              <a:t>memilih</a:t>
            </a:r>
            <a:r>
              <a:rPr lang="en-US" sz="1100" dirty="0"/>
              <a:t> </a:t>
            </a:r>
            <a:r>
              <a:rPr lang="en-US" sz="1100" dirty="0" err="1"/>
              <a:t>waspada</a:t>
            </a:r>
            <a:r>
              <a:rPr lang="en-US" sz="1100" dirty="0"/>
              <a:t> </a:t>
            </a:r>
            <a:r>
              <a:rPr lang="en-US" sz="1100" dirty="0" err="1"/>
              <a:t>dibandingkan</a:t>
            </a:r>
            <a:r>
              <a:rPr lang="en-US" sz="1100" dirty="0"/>
              <a:t> </a:t>
            </a:r>
            <a:r>
              <a:rPr lang="en-US" sz="1100" dirty="0" err="1"/>
              <a:t>memesan</a:t>
            </a:r>
            <a:r>
              <a:rPr lang="en-US" sz="1100" dirty="0"/>
              <a:t> hotel.</a:t>
            </a:r>
            <a:endParaRPr lang="en-ID" sz="1100" dirty="0"/>
          </a:p>
        </p:txBody>
      </p:sp>
      <p:pic>
        <p:nvPicPr>
          <p:cNvPr id="11" name="Picture 10">
            <a:extLst>
              <a:ext uri="{FF2B5EF4-FFF2-40B4-BE49-F238E27FC236}">
                <a16:creationId xmlns:a16="http://schemas.microsoft.com/office/drawing/2014/main" id="{8FB2F583-F915-75DD-4281-45D84A6FAFDB}"/>
              </a:ext>
            </a:extLst>
          </p:cNvPr>
          <p:cNvPicPr>
            <a:picLocks noChangeAspect="1"/>
          </p:cNvPicPr>
          <p:nvPr/>
        </p:nvPicPr>
        <p:blipFill>
          <a:blip r:embed="rId3"/>
          <a:stretch>
            <a:fillRect/>
          </a:stretch>
        </p:blipFill>
        <p:spPr>
          <a:xfrm>
            <a:off x="3841595" y="0"/>
            <a:ext cx="5302405" cy="5143500"/>
          </a:xfrm>
          <a:prstGeom prst="rect">
            <a:avLst/>
          </a:prstGeom>
        </p:spPr>
      </p:pic>
      <p:sp>
        <p:nvSpPr>
          <p:cNvPr id="12" name="TextBox 11">
            <a:extLst>
              <a:ext uri="{FF2B5EF4-FFF2-40B4-BE49-F238E27FC236}">
                <a16:creationId xmlns:a16="http://schemas.microsoft.com/office/drawing/2014/main" id="{A676260E-358F-C0DD-D414-CC8E4246083B}"/>
              </a:ext>
            </a:extLst>
          </p:cNvPr>
          <p:cNvSpPr txBox="1"/>
          <p:nvPr/>
        </p:nvSpPr>
        <p:spPr>
          <a:xfrm>
            <a:off x="6337495" y="991772"/>
            <a:ext cx="2644727" cy="1384995"/>
          </a:xfrm>
          <a:prstGeom prst="rect">
            <a:avLst/>
          </a:prstGeom>
          <a:solidFill>
            <a:srgbClr val="92D050"/>
          </a:solidFill>
        </p:spPr>
        <p:txBody>
          <a:bodyPr wrap="square" rtlCol="0">
            <a:spAutoFit/>
          </a:bodyPr>
          <a:lstStyle/>
          <a:p>
            <a:pPr algn="just"/>
            <a:r>
              <a:rPr lang="en-US" dirty="0" err="1"/>
              <a:t>Pemesanan</a:t>
            </a:r>
            <a:r>
              <a:rPr lang="en-US" dirty="0"/>
              <a:t> </a:t>
            </a:r>
            <a:r>
              <a:rPr lang="en-US" dirty="0" err="1"/>
              <a:t>kamar</a:t>
            </a:r>
            <a:r>
              <a:rPr lang="en-US" dirty="0"/>
              <a:t> hotel paling </a:t>
            </a:r>
            <a:r>
              <a:rPr lang="en-US" dirty="0" err="1"/>
              <a:t>banyak</a:t>
            </a:r>
            <a:r>
              <a:rPr lang="en-US" dirty="0"/>
              <a:t> </a:t>
            </a:r>
            <a:r>
              <a:rPr lang="en-US" dirty="0" err="1"/>
              <a:t>terjadi</a:t>
            </a:r>
            <a:r>
              <a:rPr lang="en-US" dirty="0"/>
              <a:t> di </a:t>
            </a:r>
            <a:r>
              <a:rPr lang="en-US" dirty="0" err="1"/>
              <a:t>tahun</a:t>
            </a:r>
            <a:r>
              <a:rPr lang="en-US" dirty="0"/>
              <a:t> 2018 </a:t>
            </a:r>
            <a:r>
              <a:rPr lang="en-US" dirty="0" err="1"/>
              <a:t>adalah</a:t>
            </a:r>
            <a:r>
              <a:rPr lang="en-US" dirty="0"/>
              <a:t> di </a:t>
            </a:r>
            <a:r>
              <a:rPr lang="en-US" dirty="0" err="1"/>
              <a:t>bulan</a:t>
            </a:r>
            <a:r>
              <a:rPr lang="en-US" dirty="0"/>
              <a:t> </a:t>
            </a:r>
            <a:r>
              <a:rPr lang="en-US" dirty="0" err="1"/>
              <a:t>Desember</a:t>
            </a:r>
            <a:r>
              <a:rPr lang="en-US" dirty="0"/>
              <a:t>. Hal </a:t>
            </a:r>
            <a:r>
              <a:rPr lang="en-US" dirty="0" err="1"/>
              <a:t>ini</a:t>
            </a:r>
            <a:r>
              <a:rPr lang="en-US" dirty="0"/>
              <a:t> sangat </a:t>
            </a:r>
            <a:r>
              <a:rPr lang="en-US" dirty="0" err="1"/>
              <a:t>wajar</a:t>
            </a:r>
            <a:r>
              <a:rPr lang="en-US" dirty="0"/>
              <a:t> </a:t>
            </a:r>
            <a:r>
              <a:rPr lang="en-US" dirty="0" err="1"/>
              <a:t>karena</a:t>
            </a:r>
            <a:r>
              <a:rPr lang="en-US" dirty="0"/>
              <a:t> </a:t>
            </a:r>
            <a:r>
              <a:rPr lang="en-US" dirty="0" err="1"/>
              <a:t>ada</a:t>
            </a:r>
            <a:r>
              <a:rPr lang="en-US" dirty="0"/>
              <a:t> </a:t>
            </a:r>
            <a:r>
              <a:rPr lang="en-US" dirty="0" err="1"/>
              <a:t>hari</a:t>
            </a:r>
            <a:r>
              <a:rPr lang="en-US" dirty="0"/>
              <a:t> </a:t>
            </a:r>
            <a:r>
              <a:rPr lang="en-US" dirty="0" err="1"/>
              <a:t>besar</a:t>
            </a:r>
            <a:r>
              <a:rPr lang="en-US" dirty="0"/>
              <a:t> </a:t>
            </a:r>
            <a:r>
              <a:rPr lang="en-US" dirty="0" err="1"/>
              <a:t>seperti</a:t>
            </a:r>
            <a:r>
              <a:rPr lang="en-US" dirty="0"/>
              <a:t> Natal dan </a:t>
            </a:r>
            <a:r>
              <a:rPr lang="en-US" dirty="0" err="1"/>
              <a:t>Tahun</a:t>
            </a:r>
            <a:r>
              <a:rPr lang="en-US" dirty="0"/>
              <a:t> </a:t>
            </a:r>
            <a:r>
              <a:rPr lang="en-US" dirty="0" err="1"/>
              <a:t>Baru</a:t>
            </a:r>
            <a:endParaRPr lang="en-ID" dirty="0"/>
          </a:p>
        </p:txBody>
      </p:sp>
    </p:spTree>
    <p:extLst>
      <p:ext uri="{BB962C8B-B14F-4D97-AF65-F5344CB8AC3E}">
        <p14:creationId xmlns:p14="http://schemas.microsoft.com/office/powerpoint/2010/main" val="392602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CE19-FF5F-9D38-676F-009DF07510FC}"/>
              </a:ext>
            </a:extLst>
          </p:cNvPr>
          <p:cNvSpPr>
            <a:spLocks noGrp="1"/>
          </p:cNvSpPr>
          <p:nvPr>
            <p:ph type="title"/>
          </p:nvPr>
        </p:nvSpPr>
        <p:spPr/>
        <p:txBody>
          <a:bodyPr/>
          <a:lstStyle/>
          <a:p>
            <a:endParaRPr lang="en-ID"/>
          </a:p>
        </p:txBody>
      </p:sp>
      <p:pic>
        <p:nvPicPr>
          <p:cNvPr id="5" name="Picture 4">
            <a:extLst>
              <a:ext uri="{FF2B5EF4-FFF2-40B4-BE49-F238E27FC236}">
                <a16:creationId xmlns:a16="http://schemas.microsoft.com/office/drawing/2014/main" id="{D3E531A6-C677-ED8F-6F97-F7E4546EC35A}"/>
              </a:ext>
            </a:extLst>
          </p:cNvPr>
          <p:cNvPicPr>
            <a:picLocks noChangeAspect="1"/>
          </p:cNvPicPr>
          <p:nvPr/>
        </p:nvPicPr>
        <p:blipFill>
          <a:blip r:embed="rId2"/>
          <a:stretch>
            <a:fillRect/>
          </a:stretch>
        </p:blipFill>
        <p:spPr>
          <a:xfrm>
            <a:off x="0" y="1064455"/>
            <a:ext cx="4981575" cy="3619500"/>
          </a:xfrm>
          <a:prstGeom prst="rect">
            <a:avLst/>
          </a:prstGeom>
        </p:spPr>
      </p:pic>
      <p:sp>
        <p:nvSpPr>
          <p:cNvPr id="6" name="TextBox 5">
            <a:extLst>
              <a:ext uri="{FF2B5EF4-FFF2-40B4-BE49-F238E27FC236}">
                <a16:creationId xmlns:a16="http://schemas.microsoft.com/office/drawing/2014/main" id="{7C708C0F-887C-A92A-001D-1F3B858B09D4}"/>
              </a:ext>
            </a:extLst>
          </p:cNvPr>
          <p:cNvSpPr txBox="1"/>
          <p:nvPr/>
        </p:nvSpPr>
        <p:spPr>
          <a:xfrm>
            <a:off x="5254283" y="1448972"/>
            <a:ext cx="3530991" cy="1384995"/>
          </a:xfrm>
          <a:prstGeom prst="rect">
            <a:avLst/>
          </a:prstGeom>
          <a:noFill/>
        </p:spPr>
        <p:txBody>
          <a:bodyPr wrap="square" rtlCol="0">
            <a:spAutoFit/>
          </a:bodyPr>
          <a:lstStyle/>
          <a:p>
            <a:pPr algn="just"/>
            <a:r>
              <a:rPr lang="en-US" dirty="0"/>
              <a:t>Dari </a:t>
            </a:r>
            <a:r>
              <a:rPr lang="en-US" dirty="0" err="1"/>
              <a:t>tahun</a:t>
            </a:r>
            <a:r>
              <a:rPr lang="en-US" dirty="0"/>
              <a:t> 2017 </a:t>
            </a:r>
            <a:r>
              <a:rPr lang="en-US" dirty="0" err="1"/>
              <a:t>hingga</a:t>
            </a:r>
            <a:r>
              <a:rPr lang="en-US" dirty="0"/>
              <a:t> 2019, para </a:t>
            </a:r>
            <a:r>
              <a:rPr lang="en-US" dirty="0" err="1"/>
              <a:t>pengunjung</a:t>
            </a:r>
            <a:r>
              <a:rPr lang="en-US" dirty="0"/>
              <a:t> yang </a:t>
            </a:r>
            <a:r>
              <a:rPr lang="en-US" dirty="0" err="1"/>
              <a:t>memesan</a:t>
            </a:r>
            <a:r>
              <a:rPr lang="en-US" dirty="0"/>
              <a:t> hotel </a:t>
            </a:r>
            <a:r>
              <a:rPr lang="en-US" dirty="0" err="1"/>
              <a:t>kebanyakan</a:t>
            </a:r>
            <a:r>
              <a:rPr lang="en-US" dirty="0"/>
              <a:t> </a:t>
            </a:r>
            <a:r>
              <a:rPr lang="en-US" dirty="0" err="1"/>
              <a:t>memesan</a:t>
            </a:r>
            <a:r>
              <a:rPr lang="en-US" dirty="0"/>
              <a:t> di </a:t>
            </a:r>
            <a:r>
              <a:rPr lang="en-US" dirty="0" err="1"/>
              <a:t>pertengahan</a:t>
            </a:r>
            <a:r>
              <a:rPr lang="en-US" dirty="0"/>
              <a:t> </a:t>
            </a:r>
            <a:r>
              <a:rPr lang="en-US" dirty="0" err="1"/>
              <a:t>tahun</a:t>
            </a:r>
            <a:r>
              <a:rPr lang="en-US" dirty="0"/>
              <a:t>. Hal </a:t>
            </a:r>
            <a:r>
              <a:rPr lang="en-US" dirty="0" err="1"/>
              <a:t>ini</a:t>
            </a:r>
            <a:r>
              <a:rPr lang="en-US" dirty="0"/>
              <a:t> </a:t>
            </a:r>
            <a:r>
              <a:rPr lang="en-US" dirty="0" err="1"/>
              <a:t>terjadi</a:t>
            </a:r>
            <a:r>
              <a:rPr lang="en-US" dirty="0"/>
              <a:t> </a:t>
            </a:r>
            <a:r>
              <a:rPr lang="en-US" dirty="0" err="1"/>
              <a:t>karena</a:t>
            </a:r>
            <a:r>
              <a:rPr lang="en-US" dirty="0"/>
              <a:t> </a:t>
            </a:r>
            <a:r>
              <a:rPr lang="en-US" dirty="0" err="1"/>
              <a:t>adanya</a:t>
            </a:r>
            <a:r>
              <a:rPr lang="en-US" dirty="0"/>
              <a:t> </a:t>
            </a:r>
            <a:r>
              <a:rPr lang="en-US" dirty="0" err="1"/>
              <a:t>libur</a:t>
            </a:r>
            <a:r>
              <a:rPr lang="en-US" dirty="0"/>
              <a:t> </a:t>
            </a:r>
            <a:r>
              <a:rPr lang="en-US" dirty="0" err="1"/>
              <a:t>sekolah</a:t>
            </a:r>
            <a:r>
              <a:rPr lang="en-US" dirty="0"/>
              <a:t>, </a:t>
            </a:r>
            <a:r>
              <a:rPr lang="en-US" dirty="0" err="1"/>
              <a:t>libur</a:t>
            </a:r>
            <a:r>
              <a:rPr lang="en-US" dirty="0"/>
              <a:t> </a:t>
            </a:r>
            <a:r>
              <a:rPr lang="en-US" dirty="0" err="1"/>
              <a:t>lebaran</a:t>
            </a:r>
            <a:r>
              <a:rPr lang="en-US" dirty="0"/>
              <a:t>, dan </a:t>
            </a:r>
            <a:r>
              <a:rPr lang="en-US" dirty="0" err="1"/>
              <a:t>beberapa</a:t>
            </a:r>
            <a:r>
              <a:rPr lang="en-US" dirty="0"/>
              <a:t> </a:t>
            </a:r>
            <a:r>
              <a:rPr lang="en-US" dirty="0" err="1"/>
              <a:t>pekerjaan</a:t>
            </a:r>
            <a:r>
              <a:rPr lang="en-US" dirty="0"/>
              <a:t> </a:t>
            </a:r>
            <a:r>
              <a:rPr lang="en-US" dirty="0" err="1"/>
              <a:t>lainnya</a:t>
            </a:r>
            <a:r>
              <a:rPr lang="en-US" dirty="0"/>
              <a:t>. </a:t>
            </a:r>
            <a:endParaRPr lang="en-ID" dirty="0"/>
          </a:p>
        </p:txBody>
      </p:sp>
    </p:spTree>
    <p:extLst>
      <p:ext uri="{BB962C8B-B14F-4D97-AF65-F5344CB8AC3E}">
        <p14:creationId xmlns:p14="http://schemas.microsoft.com/office/powerpoint/2010/main" val="86394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0DDD-1AE4-260D-A295-6BB0B9457F52}"/>
              </a:ext>
            </a:extLst>
          </p:cNvPr>
          <p:cNvSpPr>
            <a:spLocks noGrp="1"/>
          </p:cNvSpPr>
          <p:nvPr>
            <p:ph type="title"/>
          </p:nvPr>
        </p:nvSpPr>
        <p:spPr/>
        <p:txBody>
          <a:bodyPr/>
          <a:lstStyle/>
          <a:p>
            <a:endParaRPr lang="en-ID"/>
          </a:p>
        </p:txBody>
      </p:sp>
      <p:pic>
        <p:nvPicPr>
          <p:cNvPr id="8" name="Picture 7">
            <a:extLst>
              <a:ext uri="{FF2B5EF4-FFF2-40B4-BE49-F238E27FC236}">
                <a16:creationId xmlns:a16="http://schemas.microsoft.com/office/drawing/2014/main" id="{6C3191AF-9F39-D449-14EB-6EAC62F365FF}"/>
              </a:ext>
            </a:extLst>
          </p:cNvPr>
          <p:cNvPicPr>
            <a:picLocks noChangeAspect="1"/>
          </p:cNvPicPr>
          <p:nvPr/>
        </p:nvPicPr>
        <p:blipFill>
          <a:blip r:embed="rId2"/>
          <a:stretch>
            <a:fillRect/>
          </a:stretch>
        </p:blipFill>
        <p:spPr>
          <a:xfrm>
            <a:off x="0" y="530860"/>
            <a:ext cx="4790049" cy="4612640"/>
          </a:xfrm>
          <a:prstGeom prst="rect">
            <a:avLst/>
          </a:prstGeom>
        </p:spPr>
      </p:pic>
      <p:sp>
        <p:nvSpPr>
          <p:cNvPr id="9" name="TextBox 8">
            <a:extLst>
              <a:ext uri="{FF2B5EF4-FFF2-40B4-BE49-F238E27FC236}">
                <a16:creationId xmlns:a16="http://schemas.microsoft.com/office/drawing/2014/main" id="{6354E274-9E47-D48A-83A2-578DF442C061}"/>
              </a:ext>
            </a:extLst>
          </p:cNvPr>
          <p:cNvSpPr txBox="1"/>
          <p:nvPr/>
        </p:nvSpPr>
        <p:spPr>
          <a:xfrm>
            <a:off x="5099538" y="865163"/>
            <a:ext cx="3931920" cy="2677656"/>
          </a:xfrm>
          <a:prstGeom prst="rect">
            <a:avLst/>
          </a:prstGeom>
          <a:noFill/>
        </p:spPr>
        <p:txBody>
          <a:bodyPr wrap="square" rtlCol="0">
            <a:spAutoFit/>
          </a:bodyPr>
          <a:lstStyle/>
          <a:p>
            <a:pPr algn="just"/>
            <a:r>
              <a:rPr lang="en-US" dirty="0"/>
              <a:t>Gambar di </a:t>
            </a:r>
            <a:r>
              <a:rPr lang="en-US" dirty="0" err="1"/>
              <a:t>samping</a:t>
            </a:r>
            <a:r>
              <a:rPr lang="en-US" dirty="0"/>
              <a:t> </a:t>
            </a:r>
            <a:r>
              <a:rPr lang="en-US" dirty="0" err="1"/>
              <a:t>merupakan</a:t>
            </a:r>
            <a:r>
              <a:rPr lang="en-US" dirty="0"/>
              <a:t> </a:t>
            </a:r>
            <a:r>
              <a:rPr lang="en-US" dirty="0" err="1"/>
              <a:t>hubungan</a:t>
            </a:r>
            <a:r>
              <a:rPr lang="en-US" dirty="0"/>
              <a:t> </a:t>
            </a:r>
            <a:r>
              <a:rPr lang="en-US" dirty="0" err="1"/>
              <a:t>antara</a:t>
            </a:r>
            <a:r>
              <a:rPr lang="en-US" dirty="0"/>
              <a:t> total stay (</a:t>
            </a:r>
            <a:r>
              <a:rPr lang="en-US" dirty="0" err="1"/>
              <a:t>jumlah</a:t>
            </a:r>
            <a:r>
              <a:rPr lang="en-US" dirty="0"/>
              <a:t> </a:t>
            </a:r>
            <a:r>
              <a:rPr lang="en-US" dirty="0" err="1"/>
              <a:t>hari</a:t>
            </a:r>
            <a:r>
              <a:rPr lang="en-US" dirty="0"/>
              <a:t> </a:t>
            </a:r>
            <a:r>
              <a:rPr lang="en-US" dirty="0" err="1"/>
              <a:t>menginap</a:t>
            </a:r>
            <a:r>
              <a:rPr lang="en-US" dirty="0"/>
              <a:t>) dan ratio cancel (</a:t>
            </a:r>
            <a:r>
              <a:rPr lang="en-US" dirty="0" err="1"/>
              <a:t>jumlah</a:t>
            </a:r>
            <a:r>
              <a:rPr lang="en-US" dirty="0"/>
              <a:t> cancel </a:t>
            </a:r>
            <a:r>
              <a:rPr lang="en-US" dirty="0" err="1"/>
              <a:t>dibagi</a:t>
            </a:r>
            <a:r>
              <a:rPr lang="en-US" dirty="0"/>
              <a:t> total booking).</a:t>
            </a:r>
          </a:p>
          <a:p>
            <a:pPr algn="just"/>
            <a:endParaRPr lang="en-US" dirty="0"/>
          </a:p>
          <a:p>
            <a:pPr algn="just"/>
            <a:r>
              <a:rPr lang="en-US" dirty="0"/>
              <a:t>Dari </a:t>
            </a:r>
            <a:r>
              <a:rPr lang="en-US" dirty="0" err="1"/>
              <a:t>gambar</a:t>
            </a:r>
            <a:r>
              <a:rPr lang="en-US" dirty="0"/>
              <a:t> </a:t>
            </a:r>
            <a:r>
              <a:rPr lang="en-US" dirty="0" err="1"/>
              <a:t>tersebut</a:t>
            </a:r>
            <a:r>
              <a:rPr lang="en-US" dirty="0"/>
              <a:t> </a:t>
            </a:r>
            <a:r>
              <a:rPr lang="en-US" dirty="0" err="1"/>
              <a:t>diperoleh</a:t>
            </a:r>
            <a:r>
              <a:rPr lang="en-US" dirty="0"/>
              <a:t> </a:t>
            </a:r>
            <a:r>
              <a:rPr lang="en-US" dirty="0" err="1"/>
              <a:t>informasi</a:t>
            </a:r>
            <a:r>
              <a:rPr lang="en-US" dirty="0"/>
              <a:t> </a:t>
            </a:r>
            <a:r>
              <a:rPr lang="en-US" dirty="0" err="1"/>
              <a:t>bahwa</a:t>
            </a:r>
            <a:r>
              <a:rPr lang="en-US" dirty="0"/>
              <a:t> </a:t>
            </a:r>
            <a:r>
              <a:rPr lang="en-US" dirty="0" err="1"/>
              <a:t>tidak</a:t>
            </a:r>
            <a:r>
              <a:rPr lang="en-US" dirty="0"/>
              <a:t> </a:t>
            </a:r>
            <a:r>
              <a:rPr lang="en-US" dirty="0" err="1"/>
              <a:t>adanya</a:t>
            </a:r>
            <a:r>
              <a:rPr lang="en-US" dirty="0"/>
              <a:t> </a:t>
            </a:r>
            <a:r>
              <a:rPr lang="en-US" dirty="0" err="1"/>
              <a:t>relasi</a:t>
            </a:r>
            <a:r>
              <a:rPr lang="en-US" dirty="0"/>
              <a:t> </a:t>
            </a:r>
            <a:r>
              <a:rPr lang="en-US" dirty="0" err="1"/>
              <a:t>antar</a:t>
            </a:r>
            <a:r>
              <a:rPr lang="en-US" dirty="0"/>
              <a:t> </a:t>
            </a:r>
            <a:r>
              <a:rPr lang="en-US" dirty="0" err="1"/>
              <a:t>kedua</a:t>
            </a:r>
            <a:r>
              <a:rPr lang="en-US" dirty="0"/>
              <a:t> </a:t>
            </a:r>
            <a:r>
              <a:rPr lang="en-US" dirty="0" err="1"/>
              <a:t>fitur</a:t>
            </a:r>
            <a:r>
              <a:rPr lang="en-US" dirty="0"/>
              <a:t> </a:t>
            </a:r>
            <a:r>
              <a:rPr lang="en-US" dirty="0" err="1"/>
              <a:t>tersebut</a:t>
            </a:r>
            <a:r>
              <a:rPr lang="en-US" dirty="0"/>
              <a:t>. </a:t>
            </a:r>
            <a:r>
              <a:rPr lang="en-US" dirty="0" err="1"/>
              <a:t>Namun</a:t>
            </a:r>
            <a:r>
              <a:rPr lang="en-US" dirty="0"/>
              <a:t> </a:t>
            </a:r>
            <a:r>
              <a:rPr lang="en-US" dirty="0" err="1"/>
              <a:t>secara</a:t>
            </a:r>
            <a:r>
              <a:rPr lang="en-US" dirty="0"/>
              <a:t> </a:t>
            </a:r>
            <a:r>
              <a:rPr lang="en-US" dirty="0" err="1"/>
              <a:t>implisit</a:t>
            </a:r>
            <a:r>
              <a:rPr lang="en-US" dirty="0"/>
              <a:t> </a:t>
            </a:r>
            <a:r>
              <a:rPr lang="en-US" dirty="0" err="1"/>
              <a:t>bahwa</a:t>
            </a:r>
            <a:r>
              <a:rPr lang="en-US" dirty="0"/>
              <a:t> </a:t>
            </a:r>
            <a:r>
              <a:rPr lang="en-US" dirty="0" err="1"/>
              <a:t>durasi</a:t>
            </a:r>
            <a:r>
              <a:rPr lang="en-US" dirty="0"/>
              <a:t> </a:t>
            </a:r>
            <a:r>
              <a:rPr lang="en-US" dirty="0" err="1"/>
              <a:t>menginap</a:t>
            </a:r>
            <a:r>
              <a:rPr lang="en-US" dirty="0"/>
              <a:t> </a:t>
            </a:r>
            <a:r>
              <a:rPr lang="en-US" dirty="0" err="1"/>
              <a:t>dapat</a:t>
            </a:r>
            <a:r>
              <a:rPr lang="en-US" dirty="0"/>
              <a:t> </a:t>
            </a:r>
            <a:r>
              <a:rPr lang="en-US" dirty="0" err="1"/>
              <a:t>memengaruhi</a:t>
            </a:r>
            <a:r>
              <a:rPr lang="en-US" dirty="0"/>
              <a:t> </a:t>
            </a:r>
            <a:r>
              <a:rPr lang="en-US" dirty="0" err="1"/>
              <a:t>tingkat</a:t>
            </a:r>
            <a:r>
              <a:rPr lang="en-US" dirty="0"/>
              <a:t> cancel </a:t>
            </a:r>
            <a:r>
              <a:rPr lang="en-US" dirty="0" err="1"/>
              <a:t>apabila</a:t>
            </a:r>
            <a:r>
              <a:rPr lang="en-US" dirty="0"/>
              <a:t> </a:t>
            </a:r>
            <a:r>
              <a:rPr lang="en-US" dirty="0" err="1"/>
              <a:t>sarana</a:t>
            </a:r>
            <a:r>
              <a:rPr lang="en-US" dirty="0"/>
              <a:t> </a:t>
            </a:r>
            <a:r>
              <a:rPr lang="en-US" dirty="0" err="1"/>
              <a:t>kurang</a:t>
            </a:r>
            <a:r>
              <a:rPr lang="en-US" dirty="0"/>
              <a:t> </a:t>
            </a:r>
            <a:r>
              <a:rPr lang="en-US" dirty="0" err="1"/>
              <a:t>baik</a:t>
            </a:r>
            <a:r>
              <a:rPr lang="en-US" dirty="0"/>
              <a:t>, service dan </a:t>
            </a:r>
            <a:r>
              <a:rPr lang="en-US" dirty="0" err="1"/>
              <a:t>perilaku</a:t>
            </a:r>
            <a:r>
              <a:rPr lang="en-US" dirty="0"/>
              <a:t> </a:t>
            </a:r>
            <a:r>
              <a:rPr lang="en-US" dirty="0" err="1"/>
              <a:t>warga</a:t>
            </a:r>
            <a:r>
              <a:rPr lang="en-US" dirty="0"/>
              <a:t> hotel </a:t>
            </a:r>
            <a:r>
              <a:rPr lang="en-US" dirty="0" err="1"/>
              <a:t>baik</a:t>
            </a:r>
            <a:r>
              <a:rPr lang="en-US" dirty="0"/>
              <a:t> </a:t>
            </a:r>
            <a:r>
              <a:rPr lang="en-US" dirty="0" err="1"/>
              <a:t>petugas</a:t>
            </a:r>
            <a:r>
              <a:rPr lang="en-US" dirty="0"/>
              <a:t> dan </a:t>
            </a:r>
            <a:r>
              <a:rPr lang="en-US" dirty="0" err="1"/>
              <a:t>tetangga</a:t>
            </a:r>
            <a:r>
              <a:rPr lang="en-US" dirty="0"/>
              <a:t> </a:t>
            </a:r>
            <a:r>
              <a:rPr lang="en-US" dirty="0" err="1"/>
              <a:t>kurang</a:t>
            </a:r>
            <a:r>
              <a:rPr lang="en-US" dirty="0"/>
              <a:t> </a:t>
            </a:r>
            <a:r>
              <a:rPr lang="en-US" dirty="0" err="1"/>
              <a:t>baik</a:t>
            </a:r>
            <a:r>
              <a:rPr lang="en-US" dirty="0"/>
              <a:t>.</a:t>
            </a:r>
            <a:endParaRPr lang="en-ID" dirty="0"/>
          </a:p>
        </p:txBody>
      </p:sp>
    </p:spTree>
    <p:extLst>
      <p:ext uri="{BB962C8B-B14F-4D97-AF65-F5344CB8AC3E}">
        <p14:creationId xmlns:p14="http://schemas.microsoft.com/office/powerpoint/2010/main" val="2361187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2654-3E1A-BA52-3144-705603CDD516}"/>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6D0CDDCE-606F-85FE-7DDE-02EED72E4C25}"/>
              </a:ext>
            </a:extLst>
          </p:cNvPr>
          <p:cNvPicPr>
            <a:picLocks noChangeAspect="1"/>
          </p:cNvPicPr>
          <p:nvPr/>
        </p:nvPicPr>
        <p:blipFill>
          <a:blip r:embed="rId2"/>
          <a:stretch>
            <a:fillRect/>
          </a:stretch>
        </p:blipFill>
        <p:spPr>
          <a:xfrm>
            <a:off x="0" y="1524000"/>
            <a:ext cx="4810125" cy="3619500"/>
          </a:xfrm>
          <a:prstGeom prst="rect">
            <a:avLst/>
          </a:prstGeom>
        </p:spPr>
      </p:pic>
      <p:sp>
        <p:nvSpPr>
          <p:cNvPr id="5" name="TextBox 4">
            <a:extLst>
              <a:ext uri="{FF2B5EF4-FFF2-40B4-BE49-F238E27FC236}">
                <a16:creationId xmlns:a16="http://schemas.microsoft.com/office/drawing/2014/main" id="{D33F5A55-E2D9-1CC7-9564-A569A25857C1}"/>
              </a:ext>
            </a:extLst>
          </p:cNvPr>
          <p:cNvSpPr txBox="1"/>
          <p:nvPr/>
        </p:nvSpPr>
        <p:spPr>
          <a:xfrm>
            <a:off x="5380892" y="1765495"/>
            <a:ext cx="3355145" cy="2677656"/>
          </a:xfrm>
          <a:prstGeom prst="rect">
            <a:avLst/>
          </a:prstGeom>
          <a:noFill/>
        </p:spPr>
        <p:txBody>
          <a:bodyPr wrap="square" rtlCol="0">
            <a:spAutoFit/>
          </a:bodyPr>
          <a:lstStyle/>
          <a:p>
            <a:pPr algn="just"/>
            <a:r>
              <a:rPr lang="en-US" dirty="0"/>
              <a:t>Lead Time </a:t>
            </a:r>
            <a:r>
              <a:rPr lang="en-US" dirty="0" err="1"/>
              <a:t>adalah</a:t>
            </a:r>
            <a:r>
              <a:rPr lang="en-US" dirty="0"/>
              <a:t> </a:t>
            </a:r>
            <a:r>
              <a:rPr lang="en-US" dirty="0" err="1"/>
              <a:t>waktu</a:t>
            </a:r>
            <a:r>
              <a:rPr lang="en-US" dirty="0"/>
              <a:t> </a:t>
            </a:r>
            <a:r>
              <a:rPr lang="en-US" dirty="0" err="1"/>
              <a:t>antara</a:t>
            </a:r>
            <a:r>
              <a:rPr lang="en-US" dirty="0"/>
              <a:t> </a:t>
            </a:r>
            <a:r>
              <a:rPr lang="en-US" dirty="0" err="1"/>
              <a:t>pesanan</a:t>
            </a:r>
            <a:r>
              <a:rPr lang="en-US" dirty="0"/>
              <a:t> </a:t>
            </a:r>
            <a:r>
              <a:rPr lang="en-US" dirty="0" err="1"/>
              <a:t>diterima</a:t>
            </a:r>
            <a:r>
              <a:rPr lang="en-US" dirty="0"/>
              <a:t> dan </a:t>
            </a:r>
            <a:r>
              <a:rPr lang="en-US" dirty="0" err="1"/>
              <a:t>diproses</a:t>
            </a:r>
            <a:r>
              <a:rPr lang="en-US" dirty="0"/>
              <a:t> </a:t>
            </a:r>
            <a:r>
              <a:rPr lang="en-US" dirty="0" err="1"/>
              <a:t>hingga</a:t>
            </a:r>
            <a:r>
              <a:rPr lang="en-US" dirty="0"/>
              <a:t> </a:t>
            </a:r>
            <a:r>
              <a:rPr lang="en-US" dirty="0" err="1"/>
              <a:t>hari</a:t>
            </a:r>
            <a:r>
              <a:rPr lang="en-US" dirty="0"/>
              <a:t>-H.</a:t>
            </a:r>
          </a:p>
          <a:p>
            <a:pPr algn="just"/>
            <a:endParaRPr lang="en-US" dirty="0"/>
          </a:p>
          <a:p>
            <a:pPr algn="just"/>
            <a:r>
              <a:rPr lang="en-US" dirty="0"/>
              <a:t>Gambar di </a:t>
            </a:r>
            <a:r>
              <a:rPr lang="en-US" dirty="0" err="1"/>
              <a:t>samping</a:t>
            </a:r>
            <a:r>
              <a:rPr lang="en-US" dirty="0"/>
              <a:t> </a:t>
            </a:r>
            <a:r>
              <a:rPr lang="en-US" dirty="0" err="1"/>
              <a:t>merupakan</a:t>
            </a:r>
            <a:r>
              <a:rPr lang="en-US" dirty="0"/>
              <a:t> </a:t>
            </a:r>
            <a:r>
              <a:rPr lang="en-US" dirty="0" err="1"/>
              <a:t>hubungan</a:t>
            </a:r>
            <a:r>
              <a:rPr lang="en-US" dirty="0"/>
              <a:t> </a:t>
            </a:r>
            <a:r>
              <a:rPr lang="en-US" dirty="0" err="1"/>
              <a:t>antara</a:t>
            </a:r>
            <a:r>
              <a:rPr lang="en-US" dirty="0"/>
              <a:t> </a:t>
            </a:r>
            <a:r>
              <a:rPr lang="en-US" dirty="0" err="1"/>
              <a:t>waktu</a:t>
            </a:r>
            <a:r>
              <a:rPr lang="en-US" dirty="0"/>
              <a:t> </a:t>
            </a:r>
            <a:r>
              <a:rPr lang="en-US" dirty="0" err="1"/>
              <a:t>tunggu</a:t>
            </a:r>
            <a:r>
              <a:rPr lang="en-US" dirty="0"/>
              <a:t> dan ratio cancel. </a:t>
            </a:r>
            <a:r>
              <a:rPr lang="en-US" dirty="0" err="1"/>
              <a:t>Diperoleh</a:t>
            </a:r>
            <a:r>
              <a:rPr lang="en-US" dirty="0"/>
              <a:t> </a:t>
            </a:r>
            <a:r>
              <a:rPr lang="en-US" dirty="0" err="1"/>
              <a:t>informasi</a:t>
            </a:r>
            <a:r>
              <a:rPr lang="en-US" dirty="0"/>
              <a:t> </a:t>
            </a:r>
            <a:r>
              <a:rPr lang="en-US" dirty="0" err="1"/>
              <a:t>bahwa</a:t>
            </a:r>
            <a:r>
              <a:rPr lang="en-US" dirty="0"/>
              <a:t> </a:t>
            </a:r>
            <a:r>
              <a:rPr lang="en-US" dirty="0" err="1"/>
              <a:t>calon</a:t>
            </a:r>
            <a:r>
              <a:rPr lang="en-US" dirty="0"/>
              <a:t> visitor yang </a:t>
            </a:r>
            <a:r>
              <a:rPr lang="en-US" dirty="0" err="1"/>
              <a:t>menunggu</a:t>
            </a:r>
            <a:r>
              <a:rPr lang="en-US" dirty="0"/>
              <a:t> </a:t>
            </a:r>
            <a:r>
              <a:rPr lang="en-US" dirty="0" err="1"/>
              <a:t>waktu</a:t>
            </a:r>
            <a:r>
              <a:rPr lang="en-US" dirty="0"/>
              <a:t> lama (</a:t>
            </a:r>
            <a:r>
              <a:rPr lang="en-US" dirty="0" err="1"/>
              <a:t>lebih</a:t>
            </a:r>
            <a:r>
              <a:rPr lang="en-US" dirty="0"/>
              <a:t> </a:t>
            </a:r>
            <a:r>
              <a:rPr lang="en-US" dirty="0" err="1"/>
              <a:t>dari</a:t>
            </a:r>
            <a:r>
              <a:rPr lang="en-US" dirty="0"/>
              <a:t> 365 </a:t>
            </a:r>
            <a:r>
              <a:rPr lang="en-US" dirty="0" err="1"/>
              <a:t>hari</a:t>
            </a:r>
            <a:r>
              <a:rPr lang="en-US" dirty="0"/>
              <a:t>) </a:t>
            </a:r>
            <a:r>
              <a:rPr lang="en-US" dirty="0" err="1"/>
              <a:t>cenderung</a:t>
            </a:r>
            <a:r>
              <a:rPr lang="en-US" dirty="0"/>
              <a:t> </a:t>
            </a:r>
            <a:r>
              <a:rPr lang="en-US" dirty="0" err="1"/>
              <a:t>untuk</a:t>
            </a:r>
            <a:r>
              <a:rPr lang="en-US" dirty="0"/>
              <a:t> cancel. </a:t>
            </a:r>
            <a:r>
              <a:rPr lang="en-US" dirty="0" err="1"/>
              <a:t>Mengingat</a:t>
            </a:r>
            <a:r>
              <a:rPr lang="en-US" dirty="0"/>
              <a:t> </a:t>
            </a:r>
            <a:r>
              <a:rPr lang="en-US" dirty="0" err="1"/>
              <a:t>sifat</a:t>
            </a:r>
            <a:r>
              <a:rPr lang="en-US" dirty="0"/>
              <a:t> </a:t>
            </a:r>
            <a:r>
              <a:rPr lang="en-US" dirty="0" err="1"/>
              <a:t>manusia</a:t>
            </a:r>
            <a:r>
              <a:rPr lang="en-US" dirty="0"/>
              <a:t> yang </a:t>
            </a:r>
            <a:r>
              <a:rPr lang="en-US" dirty="0" err="1"/>
              <a:t>tidak</a:t>
            </a:r>
            <a:r>
              <a:rPr lang="en-US" dirty="0"/>
              <a:t> </a:t>
            </a:r>
            <a:r>
              <a:rPr lang="en-US" dirty="0" err="1"/>
              <a:t>suka</a:t>
            </a:r>
            <a:r>
              <a:rPr lang="en-US" dirty="0"/>
              <a:t> </a:t>
            </a:r>
            <a:r>
              <a:rPr lang="en-US" dirty="0" err="1"/>
              <a:t>menunggu</a:t>
            </a:r>
            <a:r>
              <a:rPr lang="en-US" dirty="0"/>
              <a:t> </a:t>
            </a:r>
            <a:r>
              <a:rPr lang="en-US" dirty="0" err="1"/>
              <a:t>hal</a:t>
            </a:r>
            <a:r>
              <a:rPr lang="en-US" dirty="0"/>
              <a:t> </a:t>
            </a:r>
            <a:r>
              <a:rPr lang="en-US" dirty="0" err="1"/>
              <a:t>ini</a:t>
            </a:r>
            <a:r>
              <a:rPr lang="en-US" dirty="0"/>
              <a:t> </a:t>
            </a:r>
            <a:r>
              <a:rPr lang="en-US" dirty="0" err="1"/>
              <a:t>bisa</a:t>
            </a:r>
            <a:r>
              <a:rPr lang="en-US" dirty="0"/>
              <a:t> </a:t>
            </a:r>
            <a:r>
              <a:rPr lang="en-US" dirty="0" err="1"/>
              <a:t>saja</a:t>
            </a:r>
            <a:r>
              <a:rPr lang="en-US" dirty="0"/>
              <a:t> </a:t>
            </a:r>
            <a:r>
              <a:rPr lang="en-US" dirty="0" err="1"/>
              <a:t>terjadi</a:t>
            </a:r>
            <a:endParaRPr lang="en-ID" dirty="0"/>
          </a:p>
        </p:txBody>
      </p:sp>
    </p:spTree>
    <p:extLst>
      <p:ext uri="{BB962C8B-B14F-4D97-AF65-F5344CB8AC3E}">
        <p14:creationId xmlns:p14="http://schemas.microsoft.com/office/powerpoint/2010/main" val="82651590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633</Words>
  <Application>Microsoft Office PowerPoint</Application>
  <PresentationFormat>On-screen Show (16:9)</PresentationFormat>
  <Paragraphs>30</Paragraphs>
  <Slides>7</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Dosis</vt:lpstr>
      <vt:lpstr>Arial</vt:lpstr>
      <vt:lpstr>Roboto</vt:lpstr>
      <vt:lpstr>Simple Light</vt:lpstr>
      <vt:lpstr>Simple Light</vt:lpstr>
      <vt:lpstr>Investigate Business Hotel using Data Visualization </vt:lpstr>
      <vt:lpstr>Overview</vt:lpstr>
      <vt:lpstr>Data Preprocessing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Business Hotel using Data Visualization </dc:title>
  <dc:creator>Angelus Felix Sihombing</dc:creator>
  <cp:lastModifiedBy>felix sihombing</cp:lastModifiedBy>
  <cp:revision>5</cp:revision>
  <dcterms:modified xsi:type="dcterms:W3CDTF">2023-03-27T20:02:01Z</dcterms:modified>
</cp:coreProperties>
</file>