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9"/>
  </p:notesMasterIdLst>
  <p:sldIdLst>
    <p:sldId id="256" r:id="rId3"/>
    <p:sldId id="257" r:id="rId4"/>
    <p:sldId id="258" r:id="rId5"/>
    <p:sldId id="259" r:id="rId6"/>
    <p:sldId id="260" r:id="rId7"/>
    <p:sldId id="261" r:id="rId8"/>
  </p:sldIdLst>
  <p:sldSz cx="9144000" cy="5143500" type="screen16x9"/>
  <p:notesSz cx="6858000" cy="9144000"/>
  <p:embeddedFontLst>
    <p:embeddedFont>
      <p:font typeface="Dosis" pitchFamily="2" charset="0"/>
      <p:regular r:id="rId10"/>
      <p:bold r:id="rId11"/>
    </p:embeddedFont>
    <p:embeddedFont>
      <p:font typeface="Roboto" panose="020000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06"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9c81fab5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9c81fab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hyperlink" Target="https://www.linkedin.com/in/angelusfelixsihomb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ngelusfelix/Hotel_Book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161800"/>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180">
                <a:latin typeface="Dosis"/>
                <a:ea typeface="Dosis"/>
                <a:cs typeface="Dosis"/>
                <a:sym typeface="Dosis"/>
              </a:rPr>
              <a:t>Investigate Business Hotel using Data Visualization</a:t>
            </a:r>
            <a:endParaRPr sz="3180">
              <a:latin typeface="Dosis"/>
              <a:ea typeface="Dosis"/>
              <a:cs typeface="Dosis"/>
              <a:sym typeface="Dosis"/>
            </a:endParaRPr>
          </a:p>
          <a:p>
            <a:pPr marL="0" lvl="0" indent="0" algn="ctr" rtl="0">
              <a:spcBef>
                <a:spcPts val="0"/>
              </a:spcBef>
              <a:spcAft>
                <a:spcPts val="0"/>
              </a:spcAft>
              <a:buSzPts val="990"/>
              <a:buNone/>
            </a:pPr>
            <a:endParaRPr sz="3180">
              <a:latin typeface="Dosis"/>
              <a:ea typeface="Dosis"/>
              <a:cs typeface="Dosis"/>
              <a:sym typeface="Dosis"/>
            </a:endParaRPr>
          </a:p>
        </p:txBody>
      </p:sp>
      <p:sp>
        <p:nvSpPr>
          <p:cNvPr id="100" name="Google Shape;100;p25"/>
          <p:cNvSpPr txBox="1"/>
          <p:nvPr/>
        </p:nvSpPr>
        <p:spPr>
          <a:xfrm>
            <a:off x="5959950" y="908900"/>
            <a:ext cx="2402400" cy="792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Angelus Felix Sihombing</a:t>
            </a:r>
            <a:endParaRPr sz="12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dirty="0">
                <a:latin typeface="Dosis"/>
                <a:ea typeface="Dosis"/>
                <a:cs typeface="Dosis"/>
                <a:sym typeface="Dosis"/>
              </a:rPr>
              <a:t>sihombingfelix1@gmail.com</a:t>
            </a:r>
            <a:endParaRPr sz="1200"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ID" sz="1200" dirty="0">
                <a:latin typeface="Dosis"/>
                <a:ea typeface="Dosis"/>
                <a:cs typeface="Dosis"/>
                <a:sym typeface="Dosis"/>
                <a:hlinkClick r:id="rId4"/>
              </a:rPr>
              <a:t>https://www.linkedin.com/in/angelusfelixsihombing/</a:t>
            </a:r>
            <a:r>
              <a:rPr lang="en-ID" sz="1200" dirty="0">
                <a:latin typeface="Dosis"/>
                <a:ea typeface="Dosis"/>
                <a:cs typeface="Dosis"/>
                <a:sym typeface="Dosis"/>
              </a:rPr>
              <a:t> </a:t>
            </a:r>
            <a:endParaRPr sz="1200" dirty="0">
              <a:latin typeface="Dosis"/>
              <a:ea typeface="Dosis"/>
              <a:cs typeface="Dosis"/>
              <a:sym typeface="Dosis"/>
            </a:endParaRPr>
          </a:p>
        </p:txBody>
      </p:sp>
      <p:sp>
        <p:nvSpPr>
          <p:cNvPr id="102" name="Google Shape;102;p25"/>
          <p:cNvSpPr txBox="1">
            <a:spLocks noGrp="1"/>
          </p:cNvSpPr>
          <p:nvPr>
            <p:ph type="subTitle" idx="1"/>
          </p:nvPr>
        </p:nvSpPr>
        <p:spPr>
          <a:xfrm>
            <a:off x="4665150" y="2202425"/>
            <a:ext cx="4167000" cy="22980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1018"/>
              <a:buNone/>
            </a:pPr>
            <a:r>
              <a:rPr lang="en-US" dirty="0"/>
              <a:t>A graduate of Geophysical Engineering from </a:t>
            </a:r>
            <a:r>
              <a:rPr lang="en-US" dirty="0" err="1"/>
              <a:t>Pertamina</a:t>
            </a:r>
            <a:r>
              <a:rPr lang="en-US" dirty="0"/>
              <a:t> University. Highly interested in the data processing, interpretation, data analysis and energy industry. </a:t>
            </a:r>
            <a:endParaRPr dirty="0"/>
          </a:p>
        </p:txBody>
      </p:sp>
      <p:pic>
        <p:nvPicPr>
          <p:cNvPr id="3" name="Picture 2">
            <a:extLst>
              <a:ext uri="{FF2B5EF4-FFF2-40B4-BE49-F238E27FC236}">
                <a16:creationId xmlns:a16="http://schemas.microsoft.com/office/drawing/2014/main" id="{64A91B30-39E0-7176-EFC4-CE1D4D690690}"/>
              </a:ext>
            </a:extLst>
          </p:cNvPr>
          <p:cNvPicPr>
            <a:picLocks noChangeAspect="1"/>
          </p:cNvPicPr>
          <p:nvPr/>
        </p:nvPicPr>
        <p:blipFill>
          <a:blip r:embed="rId5"/>
          <a:stretch>
            <a:fillRect/>
          </a:stretch>
        </p:blipFill>
        <p:spPr>
          <a:xfrm>
            <a:off x="4731442" y="208775"/>
            <a:ext cx="1228508" cy="190604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latin typeface="Roboto"/>
                <a:ea typeface="Roboto"/>
                <a:cs typeface="Roboto"/>
                <a:sym typeface="Roboto"/>
              </a:rPr>
              <a:t>Overview</a:t>
            </a:r>
            <a:endParaRPr sz="2220" b="1">
              <a:solidFill>
                <a:schemeClr val="lt1"/>
              </a:solidFill>
              <a:latin typeface="Roboto"/>
              <a:ea typeface="Roboto"/>
              <a:cs typeface="Roboto"/>
              <a:sym typeface="Roboto"/>
            </a:endParaRPr>
          </a:p>
        </p:txBody>
      </p:sp>
      <p:sp>
        <p:nvSpPr>
          <p:cNvPr id="108" name="Google Shape;108;p26"/>
          <p:cNvSpPr txBox="1">
            <a:spLocks noGrp="1"/>
          </p:cNvSpPr>
          <p:nvPr>
            <p:ph type="body" idx="1"/>
          </p:nvPr>
        </p:nvSpPr>
        <p:spPr>
          <a:xfrm>
            <a:off x="311700" y="1506875"/>
            <a:ext cx="8520600" cy="3062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dirty="0">
                <a:solidFill>
                  <a:schemeClr val="dk1"/>
                </a:solidFill>
                <a:latin typeface="Dosis"/>
                <a:ea typeface="Dosis"/>
                <a:cs typeface="Dosis"/>
                <a:sym typeface="Dosis"/>
              </a:rPr>
              <a:t>“Sangat penting bagi suatu perusahaan untuk selalu menganalisa performa bisnisnya. Pada kesempatan kali ini, kita akan lebih mendalami bisnis dalam bidang perhotelan. Fokus yang kita tuju adalah untuk mengetahui bagaimana perilaku pelanggan kita dalam melakukan pemesanan hotel, dan hubungannya terhadap tingkat pembatalan pemesanan hotel. Hasil dari insight yang kita temukan akan kita sajikan dalam bentuk data visualisasi agar lebih mudah dipahami dan bersifat lebih persuasif. ”</a:t>
            </a:r>
            <a:endParaRPr dirty="0">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Data Preprocessing</a:t>
            </a:r>
            <a:endParaRPr b="1"/>
          </a:p>
        </p:txBody>
      </p:sp>
      <p:sp>
        <p:nvSpPr>
          <p:cNvPr id="114" name="Google Shape;114;p27"/>
          <p:cNvSpPr txBox="1">
            <a:spLocks noGrp="1"/>
          </p:cNvSpPr>
          <p:nvPr>
            <p:ph type="body" idx="1"/>
          </p:nvPr>
        </p:nvSpPr>
        <p:spPr>
          <a:xfrm>
            <a:off x="311700" y="823775"/>
            <a:ext cx="8520600" cy="4098600"/>
          </a:xfrm>
          <a:prstGeom prst="rect">
            <a:avLst/>
          </a:prstGeom>
        </p:spPr>
        <p:txBody>
          <a:bodyPr spcFirstLastPara="1" wrap="square" lIns="91425" tIns="91425" rIns="91425" bIns="91425" anchor="t" anchorCtr="0">
            <a:normAutofit fontScale="85000" lnSpcReduction="10000"/>
          </a:bodyPr>
          <a:lstStyle/>
          <a:p>
            <a:pPr marL="457200" lvl="0" indent="-323850" algn="l" rtl="0">
              <a:spcBef>
                <a:spcPts val="0"/>
              </a:spcBef>
              <a:spcAft>
                <a:spcPts val="0"/>
              </a:spcAft>
              <a:buClr>
                <a:schemeClr val="dk1"/>
              </a:buClr>
              <a:buSzPts val="1500"/>
              <a:buChar char="●"/>
            </a:pPr>
            <a:r>
              <a:rPr lang="en-ID" sz="1500" dirty="0">
                <a:solidFill>
                  <a:schemeClr val="dk1"/>
                </a:solidFill>
                <a:hlinkClick r:id="rId3"/>
              </a:rPr>
              <a:t>https://github.com/angelusfelix/Hotel_Booking</a:t>
            </a:r>
            <a:r>
              <a:rPr lang="en-ID" sz="1500" dirty="0">
                <a:solidFill>
                  <a:schemeClr val="dk1"/>
                </a:solidFill>
              </a:rPr>
              <a:t> </a:t>
            </a:r>
          </a:p>
          <a:p>
            <a:pPr marL="457200" lvl="0" indent="-323850" algn="l" rtl="0">
              <a:spcBef>
                <a:spcPts val="0"/>
              </a:spcBef>
              <a:spcAft>
                <a:spcPts val="0"/>
              </a:spcAft>
              <a:buClr>
                <a:schemeClr val="dk1"/>
              </a:buClr>
              <a:buSzPts val="1500"/>
              <a:buChar char="●"/>
            </a:pPr>
            <a:r>
              <a:rPr lang="en-ID" sz="1500" dirty="0" err="1">
                <a:solidFill>
                  <a:schemeClr val="dk1"/>
                </a:solidFill>
              </a:rPr>
              <a:t>Dalam</a:t>
            </a:r>
            <a:r>
              <a:rPr lang="en-ID" sz="1500" dirty="0">
                <a:solidFill>
                  <a:schemeClr val="dk1"/>
                </a:solidFill>
              </a:rPr>
              <a:t> </a:t>
            </a:r>
            <a:r>
              <a:rPr lang="en-ID" sz="1500" dirty="0" err="1">
                <a:solidFill>
                  <a:schemeClr val="dk1"/>
                </a:solidFill>
              </a:rPr>
              <a:t>melakukan</a:t>
            </a:r>
            <a:r>
              <a:rPr lang="en-ID" sz="1500" dirty="0">
                <a:solidFill>
                  <a:schemeClr val="dk1"/>
                </a:solidFill>
              </a:rPr>
              <a:t> handle missing value, </a:t>
            </a:r>
            <a:r>
              <a:rPr lang="en-ID" sz="1500" dirty="0" err="1">
                <a:solidFill>
                  <a:schemeClr val="dk1"/>
                </a:solidFill>
              </a:rPr>
              <a:t>hal</a:t>
            </a:r>
            <a:r>
              <a:rPr lang="en-ID" sz="1500" dirty="0">
                <a:solidFill>
                  <a:schemeClr val="dk1"/>
                </a:solidFill>
              </a:rPr>
              <a:t> yang </a:t>
            </a:r>
            <a:r>
              <a:rPr lang="en-ID" sz="1500" dirty="0" err="1">
                <a:solidFill>
                  <a:schemeClr val="dk1"/>
                </a:solidFill>
              </a:rPr>
              <a:t>diperhatikan</a:t>
            </a:r>
            <a:r>
              <a:rPr lang="en-ID" sz="1500" dirty="0">
                <a:solidFill>
                  <a:schemeClr val="dk1"/>
                </a:solidFill>
              </a:rPr>
              <a:t> </a:t>
            </a:r>
            <a:r>
              <a:rPr lang="en-ID" sz="1500" dirty="0" err="1">
                <a:solidFill>
                  <a:schemeClr val="dk1"/>
                </a:solidFill>
              </a:rPr>
              <a:t>terlebih</a:t>
            </a:r>
            <a:r>
              <a:rPr lang="en-ID" sz="1500" dirty="0">
                <a:solidFill>
                  <a:schemeClr val="dk1"/>
                </a:solidFill>
              </a:rPr>
              <a:t> </a:t>
            </a:r>
            <a:r>
              <a:rPr lang="en-ID" sz="1500" dirty="0" err="1">
                <a:solidFill>
                  <a:schemeClr val="dk1"/>
                </a:solidFill>
              </a:rPr>
              <a:t>dahulu</a:t>
            </a:r>
            <a:r>
              <a:rPr lang="en-ID" sz="1500" dirty="0">
                <a:solidFill>
                  <a:schemeClr val="dk1"/>
                </a:solidFill>
              </a:rPr>
              <a:t> </a:t>
            </a:r>
            <a:r>
              <a:rPr lang="en-ID" sz="1500" dirty="0" err="1">
                <a:solidFill>
                  <a:schemeClr val="dk1"/>
                </a:solidFill>
              </a:rPr>
              <a:t>adalah</a:t>
            </a:r>
            <a:r>
              <a:rPr lang="en-ID" sz="1500" dirty="0">
                <a:solidFill>
                  <a:schemeClr val="dk1"/>
                </a:solidFill>
              </a:rPr>
              <a:t> </a:t>
            </a:r>
            <a:r>
              <a:rPr lang="en-ID" sz="1500" dirty="0" err="1">
                <a:solidFill>
                  <a:schemeClr val="dk1"/>
                </a:solidFill>
              </a:rPr>
              <a:t>nilai</a:t>
            </a:r>
            <a:r>
              <a:rPr lang="en-ID" sz="1500" dirty="0">
                <a:solidFill>
                  <a:schemeClr val="dk1"/>
                </a:solidFill>
              </a:rPr>
              <a:t> statistic </a:t>
            </a:r>
            <a:r>
              <a:rPr lang="en-ID" sz="1500" dirty="0" err="1">
                <a:solidFill>
                  <a:schemeClr val="dk1"/>
                </a:solidFill>
              </a:rPr>
              <a:t>tiap</a:t>
            </a:r>
            <a:r>
              <a:rPr lang="en-ID" sz="1500" dirty="0">
                <a:solidFill>
                  <a:schemeClr val="dk1"/>
                </a:solidFill>
              </a:rPr>
              <a:t> </a:t>
            </a:r>
            <a:r>
              <a:rPr lang="en-ID" sz="1500" dirty="0" err="1">
                <a:solidFill>
                  <a:schemeClr val="dk1"/>
                </a:solidFill>
              </a:rPr>
              <a:t>fitur</a:t>
            </a:r>
            <a:r>
              <a:rPr lang="en-ID" sz="1500" dirty="0">
                <a:solidFill>
                  <a:schemeClr val="dk1"/>
                </a:solidFill>
              </a:rPr>
              <a:t>. Hal </a:t>
            </a:r>
            <a:r>
              <a:rPr lang="en-ID" sz="1500" dirty="0" err="1">
                <a:solidFill>
                  <a:schemeClr val="dk1"/>
                </a:solidFill>
              </a:rPr>
              <a:t>ini</a:t>
            </a:r>
            <a:r>
              <a:rPr lang="en-ID" sz="1500" dirty="0">
                <a:solidFill>
                  <a:schemeClr val="dk1"/>
                </a:solidFill>
              </a:rPr>
              <a:t> </a:t>
            </a:r>
            <a:r>
              <a:rPr lang="en-ID" sz="1500" dirty="0" err="1">
                <a:solidFill>
                  <a:schemeClr val="dk1"/>
                </a:solidFill>
              </a:rPr>
              <a:t>bisa</a:t>
            </a:r>
            <a:r>
              <a:rPr lang="en-ID" sz="1500" dirty="0">
                <a:solidFill>
                  <a:schemeClr val="dk1"/>
                </a:solidFill>
              </a:rPr>
              <a:t> </a:t>
            </a:r>
            <a:r>
              <a:rPr lang="en-ID" sz="1500" dirty="0" err="1">
                <a:solidFill>
                  <a:schemeClr val="dk1"/>
                </a:solidFill>
              </a:rPr>
              <a:t>dilakukan</a:t>
            </a:r>
            <a:r>
              <a:rPr lang="en-ID" sz="1500" dirty="0">
                <a:solidFill>
                  <a:schemeClr val="dk1"/>
                </a:solidFill>
              </a:rPr>
              <a:t> </a:t>
            </a:r>
            <a:r>
              <a:rPr lang="en-ID" sz="1500" dirty="0" err="1">
                <a:solidFill>
                  <a:schemeClr val="dk1"/>
                </a:solidFill>
              </a:rPr>
              <a:t>dengan</a:t>
            </a:r>
            <a:r>
              <a:rPr lang="en-ID" sz="1500" dirty="0">
                <a:solidFill>
                  <a:schemeClr val="dk1"/>
                </a:solidFill>
              </a:rPr>
              <a:t> </a:t>
            </a:r>
            <a:r>
              <a:rPr lang="en-ID" sz="1500" dirty="0" err="1">
                <a:solidFill>
                  <a:schemeClr val="dk1"/>
                </a:solidFill>
              </a:rPr>
              <a:t>df.describe</a:t>
            </a:r>
            <a:r>
              <a:rPr lang="en-ID" sz="1500" dirty="0">
                <a:solidFill>
                  <a:schemeClr val="dk1"/>
                </a:solidFill>
              </a:rPr>
              <a:t>()</a:t>
            </a:r>
          </a:p>
          <a:p>
            <a:pPr marL="457200" lvl="0" indent="-323850" algn="l" rtl="0">
              <a:spcBef>
                <a:spcPts val="0"/>
              </a:spcBef>
              <a:spcAft>
                <a:spcPts val="0"/>
              </a:spcAft>
              <a:buClr>
                <a:schemeClr val="dk1"/>
              </a:buClr>
              <a:buSzPts val="1500"/>
              <a:buChar char="●"/>
            </a:pPr>
            <a:r>
              <a:rPr lang="en-ID" sz="1500" dirty="0">
                <a:solidFill>
                  <a:schemeClr val="dk1"/>
                </a:solidFill>
              </a:rPr>
              <a:t>Ada 4 </a:t>
            </a:r>
            <a:r>
              <a:rPr lang="en-ID" sz="1500" dirty="0" err="1">
                <a:solidFill>
                  <a:schemeClr val="dk1"/>
                </a:solidFill>
              </a:rPr>
              <a:t>fitur</a:t>
            </a:r>
            <a:r>
              <a:rPr lang="en-ID" sz="1500" dirty="0">
                <a:solidFill>
                  <a:schemeClr val="dk1"/>
                </a:solidFill>
              </a:rPr>
              <a:t> yang </a:t>
            </a:r>
            <a:r>
              <a:rPr lang="en-ID" sz="1500" dirty="0" err="1">
                <a:solidFill>
                  <a:schemeClr val="dk1"/>
                </a:solidFill>
              </a:rPr>
              <a:t>berisi</a:t>
            </a:r>
            <a:r>
              <a:rPr lang="en-ID" sz="1500" dirty="0">
                <a:solidFill>
                  <a:schemeClr val="dk1"/>
                </a:solidFill>
              </a:rPr>
              <a:t> null value, </a:t>
            </a:r>
            <a:r>
              <a:rPr lang="en-ID" sz="1500" dirty="0" err="1">
                <a:solidFill>
                  <a:schemeClr val="dk1"/>
                </a:solidFill>
              </a:rPr>
              <a:t>yaitu</a:t>
            </a:r>
            <a:r>
              <a:rPr lang="en-ID" sz="1500" dirty="0">
                <a:solidFill>
                  <a:schemeClr val="dk1"/>
                </a:solidFill>
              </a:rPr>
              <a:t> children, agent, company, dan city.</a:t>
            </a:r>
          </a:p>
          <a:p>
            <a:pPr marL="457200" lvl="0" indent="-323850" algn="l" rtl="0">
              <a:spcBef>
                <a:spcPts val="0"/>
              </a:spcBef>
              <a:spcAft>
                <a:spcPts val="0"/>
              </a:spcAft>
              <a:buClr>
                <a:schemeClr val="dk1"/>
              </a:buClr>
              <a:buSzPts val="1500"/>
              <a:buChar char="●"/>
            </a:pPr>
            <a:r>
              <a:rPr lang="en-ID" sz="1500" dirty="0">
                <a:solidFill>
                  <a:schemeClr val="dk1"/>
                </a:solidFill>
              </a:rPr>
              <a:t>Fitur children </a:t>
            </a:r>
            <a:r>
              <a:rPr lang="en-ID" sz="1500" dirty="0" err="1">
                <a:solidFill>
                  <a:schemeClr val="dk1"/>
                </a:solidFill>
              </a:rPr>
              <a:t>adalah</a:t>
            </a:r>
            <a:r>
              <a:rPr lang="en-ID" sz="1500" dirty="0">
                <a:solidFill>
                  <a:schemeClr val="dk1"/>
                </a:solidFill>
              </a:rPr>
              <a:t> </a:t>
            </a:r>
            <a:r>
              <a:rPr lang="en-ID" sz="1500" dirty="0" err="1">
                <a:solidFill>
                  <a:schemeClr val="dk1"/>
                </a:solidFill>
              </a:rPr>
              <a:t>jumlah</a:t>
            </a:r>
            <a:r>
              <a:rPr lang="en-ID" sz="1500" dirty="0">
                <a:solidFill>
                  <a:schemeClr val="dk1"/>
                </a:solidFill>
              </a:rPr>
              <a:t> </a:t>
            </a:r>
            <a:r>
              <a:rPr lang="en-ID" sz="1500" dirty="0" err="1">
                <a:solidFill>
                  <a:schemeClr val="dk1"/>
                </a:solidFill>
              </a:rPr>
              <a:t>anak</a:t>
            </a:r>
            <a:r>
              <a:rPr lang="en-ID" sz="1500" dirty="0">
                <a:solidFill>
                  <a:schemeClr val="dk1"/>
                </a:solidFill>
              </a:rPr>
              <a:t> yang </a:t>
            </a:r>
            <a:r>
              <a:rPr lang="en-ID" sz="1500" dirty="0" err="1">
                <a:solidFill>
                  <a:schemeClr val="dk1"/>
                </a:solidFill>
              </a:rPr>
              <a:t>sifatnya</a:t>
            </a:r>
            <a:r>
              <a:rPr lang="en-ID" sz="1500" dirty="0">
                <a:solidFill>
                  <a:schemeClr val="dk1"/>
                </a:solidFill>
              </a:rPr>
              <a:t> integer (</a:t>
            </a:r>
            <a:r>
              <a:rPr lang="en-ID" sz="1500" dirty="0" err="1">
                <a:solidFill>
                  <a:schemeClr val="dk1"/>
                </a:solidFill>
              </a:rPr>
              <a:t>bil.bulat</a:t>
            </a:r>
            <a:r>
              <a:rPr lang="en-ID" sz="1500" dirty="0">
                <a:solidFill>
                  <a:schemeClr val="dk1"/>
                </a:solidFill>
              </a:rPr>
              <a:t>), </a:t>
            </a:r>
            <a:r>
              <a:rPr lang="en-ID" sz="1500" dirty="0" err="1">
                <a:solidFill>
                  <a:schemeClr val="dk1"/>
                </a:solidFill>
              </a:rPr>
              <a:t>setelah</a:t>
            </a:r>
            <a:r>
              <a:rPr lang="en-ID" sz="1500" dirty="0">
                <a:solidFill>
                  <a:schemeClr val="dk1"/>
                </a:solidFill>
              </a:rPr>
              <a:t> </a:t>
            </a:r>
            <a:r>
              <a:rPr lang="en-ID" sz="1500" dirty="0" err="1">
                <a:solidFill>
                  <a:schemeClr val="dk1"/>
                </a:solidFill>
              </a:rPr>
              <a:t>dilihat</a:t>
            </a:r>
            <a:r>
              <a:rPr lang="en-ID" sz="1500" dirty="0">
                <a:solidFill>
                  <a:schemeClr val="dk1"/>
                </a:solidFill>
              </a:rPr>
              <a:t> </a:t>
            </a:r>
            <a:r>
              <a:rPr lang="en-ID" sz="1500" dirty="0" err="1">
                <a:solidFill>
                  <a:schemeClr val="dk1"/>
                </a:solidFill>
              </a:rPr>
              <a:t>persebarannya</a:t>
            </a:r>
            <a:r>
              <a:rPr lang="en-ID" sz="1500" dirty="0">
                <a:solidFill>
                  <a:schemeClr val="dk1"/>
                </a:solidFill>
              </a:rPr>
              <a:t> , </a:t>
            </a:r>
            <a:r>
              <a:rPr lang="en-ID" sz="1500" dirty="0" err="1">
                <a:solidFill>
                  <a:schemeClr val="dk1"/>
                </a:solidFill>
              </a:rPr>
              <a:t>fitur</a:t>
            </a:r>
            <a:r>
              <a:rPr lang="en-ID" sz="1500" dirty="0">
                <a:solidFill>
                  <a:schemeClr val="dk1"/>
                </a:solidFill>
              </a:rPr>
              <a:t> </a:t>
            </a:r>
            <a:r>
              <a:rPr lang="en-ID" sz="1500" dirty="0" err="1">
                <a:solidFill>
                  <a:schemeClr val="dk1"/>
                </a:solidFill>
              </a:rPr>
              <a:t>ini</a:t>
            </a:r>
            <a:r>
              <a:rPr lang="en-ID" sz="1500" dirty="0">
                <a:solidFill>
                  <a:schemeClr val="dk1"/>
                </a:solidFill>
              </a:rPr>
              <a:t> </a:t>
            </a:r>
            <a:r>
              <a:rPr lang="en-ID" sz="1500" dirty="0" err="1">
                <a:solidFill>
                  <a:schemeClr val="dk1"/>
                </a:solidFill>
              </a:rPr>
              <a:t>memiliki</a:t>
            </a:r>
            <a:r>
              <a:rPr lang="en-ID" sz="1500" dirty="0">
                <a:solidFill>
                  <a:schemeClr val="dk1"/>
                </a:solidFill>
              </a:rPr>
              <a:t> </a:t>
            </a:r>
            <a:r>
              <a:rPr lang="en-ID" sz="1500" dirty="0" err="1">
                <a:solidFill>
                  <a:schemeClr val="dk1"/>
                </a:solidFill>
              </a:rPr>
              <a:t>distribusi</a:t>
            </a:r>
            <a:r>
              <a:rPr lang="en-ID" sz="1500" dirty="0">
                <a:solidFill>
                  <a:schemeClr val="dk1"/>
                </a:solidFill>
              </a:rPr>
              <a:t> </a:t>
            </a:r>
            <a:r>
              <a:rPr lang="en-ID" sz="1500" dirty="0" err="1">
                <a:solidFill>
                  <a:schemeClr val="dk1"/>
                </a:solidFill>
              </a:rPr>
              <a:t>positif</a:t>
            </a:r>
            <a:r>
              <a:rPr lang="en-ID" sz="1500" dirty="0">
                <a:solidFill>
                  <a:schemeClr val="dk1"/>
                </a:solidFill>
              </a:rPr>
              <a:t>, dan </a:t>
            </a:r>
            <a:r>
              <a:rPr lang="en-ID" sz="1500" dirty="0" err="1">
                <a:solidFill>
                  <a:schemeClr val="dk1"/>
                </a:solidFill>
              </a:rPr>
              <a:t>jumlah</a:t>
            </a:r>
            <a:r>
              <a:rPr lang="en-ID" sz="1500" dirty="0">
                <a:solidFill>
                  <a:schemeClr val="dk1"/>
                </a:solidFill>
              </a:rPr>
              <a:t> </a:t>
            </a:r>
            <a:r>
              <a:rPr lang="en-ID" sz="1500" dirty="0" err="1">
                <a:solidFill>
                  <a:schemeClr val="dk1"/>
                </a:solidFill>
              </a:rPr>
              <a:t>nya</a:t>
            </a:r>
            <a:r>
              <a:rPr lang="en-ID" sz="1500" dirty="0">
                <a:solidFill>
                  <a:schemeClr val="dk1"/>
                </a:solidFill>
              </a:rPr>
              <a:t> </a:t>
            </a:r>
            <a:r>
              <a:rPr lang="en-ID" sz="1500" dirty="0" err="1">
                <a:solidFill>
                  <a:schemeClr val="dk1"/>
                </a:solidFill>
              </a:rPr>
              <a:t>sangata</a:t>
            </a:r>
            <a:r>
              <a:rPr lang="en-ID" sz="1500" dirty="0">
                <a:solidFill>
                  <a:schemeClr val="dk1"/>
                </a:solidFill>
              </a:rPr>
              <a:t> </a:t>
            </a:r>
            <a:r>
              <a:rPr lang="en-ID" sz="1500" dirty="0" err="1">
                <a:solidFill>
                  <a:schemeClr val="dk1"/>
                </a:solidFill>
              </a:rPr>
              <a:t>didominasi</a:t>
            </a:r>
            <a:r>
              <a:rPr lang="en-ID" sz="1500" dirty="0">
                <a:solidFill>
                  <a:schemeClr val="dk1"/>
                </a:solidFill>
              </a:rPr>
              <a:t> oleh </a:t>
            </a:r>
            <a:r>
              <a:rPr lang="en-ID" sz="1500" dirty="0" err="1">
                <a:solidFill>
                  <a:schemeClr val="dk1"/>
                </a:solidFill>
              </a:rPr>
              <a:t>nilai</a:t>
            </a:r>
            <a:r>
              <a:rPr lang="en-ID" sz="1500" dirty="0">
                <a:solidFill>
                  <a:schemeClr val="dk1"/>
                </a:solidFill>
              </a:rPr>
              <a:t> ‘0’, </a:t>
            </a:r>
            <a:r>
              <a:rPr lang="en-ID" sz="1500" dirty="0" err="1">
                <a:solidFill>
                  <a:schemeClr val="dk1"/>
                </a:solidFill>
              </a:rPr>
              <a:t>sehingga</a:t>
            </a:r>
            <a:r>
              <a:rPr lang="en-ID" sz="1500" dirty="0">
                <a:solidFill>
                  <a:schemeClr val="dk1"/>
                </a:solidFill>
              </a:rPr>
              <a:t> </a:t>
            </a:r>
            <a:r>
              <a:rPr lang="en-ID" sz="1500" dirty="0" err="1">
                <a:solidFill>
                  <a:schemeClr val="dk1"/>
                </a:solidFill>
              </a:rPr>
              <a:t>saya</a:t>
            </a:r>
            <a:r>
              <a:rPr lang="en-ID" sz="1500" dirty="0">
                <a:solidFill>
                  <a:schemeClr val="dk1"/>
                </a:solidFill>
              </a:rPr>
              <a:t> </a:t>
            </a:r>
            <a:r>
              <a:rPr lang="en-ID" sz="1500" dirty="0" err="1">
                <a:solidFill>
                  <a:schemeClr val="dk1"/>
                </a:solidFill>
              </a:rPr>
              <a:t>memilih</a:t>
            </a:r>
            <a:r>
              <a:rPr lang="en-ID" sz="1500" dirty="0">
                <a:solidFill>
                  <a:schemeClr val="dk1"/>
                </a:solidFill>
              </a:rPr>
              <a:t> handle by mode </a:t>
            </a:r>
            <a:r>
              <a:rPr lang="en-ID" sz="1500" dirty="0" err="1">
                <a:solidFill>
                  <a:schemeClr val="dk1"/>
                </a:solidFill>
              </a:rPr>
              <a:t>karena</a:t>
            </a:r>
            <a:r>
              <a:rPr lang="en-ID" sz="1500" dirty="0">
                <a:solidFill>
                  <a:schemeClr val="dk1"/>
                </a:solidFill>
              </a:rPr>
              <a:t> </a:t>
            </a:r>
            <a:r>
              <a:rPr lang="en-ID" sz="1500" dirty="0" err="1">
                <a:solidFill>
                  <a:schemeClr val="dk1"/>
                </a:solidFill>
              </a:rPr>
              <a:t>perbedaan</a:t>
            </a:r>
            <a:r>
              <a:rPr lang="en-ID" sz="1500" dirty="0">
                <a:solidFill>
                  <a:schemeClr val="dk1"/>
                </a:solidFill>
              </a:rPr>
              <a:t> </a:t>
            </a:r>
            <a:r>
              <a:rPr lang="en-ID" sz="1500" dirty="0" err="1">
                <a:solidFill>
                  <a:schemeClr val="dk1"/>
                </a:solidFill>
              </a:rPr>
              <a:t>jumlah</a:t>
            </a:r>
            <a:r>
              <a:rPr lang="en-ID" sz="1500" dirty="0">
                <a:solidFill>
                  <a:schemeClr val="dk1"/>
                </a:solidFill>
              </a:rPr>
              <a:t> </a:t>
            </a:r>
            <a:r>
              <a:rPr lang="en-ID" sz="1500" dirty="0" err="1">
                <a:solidFill>
                  <a:schemeClr val="dk1"/>
                </a:solidFill>
              </a:rPr>
              <a:t>dengan</a:t>
            </a:r>
            <a:r>
              <a:rPr lang="en-ID" sz="1500" dirty="0">
                <a:solidFill>
                  <a:schemeClr val="dk1"/>
                </a:solidFill>
              </a:rPr>
              <a:t> </a:t>
            </a:r>
            <a:r>
              <a:rPr lang="en-ID" sz="1500" dirty="0" err="1">
                <a:solidFill>
                  <a:schemeClr val="dk1"/>
                </a:solidFill>
              </a:rPr>
              <a:t>nilai</a:t>
            </a:r>
            <a:r>
              <a:rPr lang="en-ID" sz="1500" dirty="0">
                <a:solidFill>
                  <a:schemeClr val="dk1"/>
                </a:solidFill>
              </a:rPr>
              <a:t> yang lain sangat </a:t>
            </a:r>
            <a:r>
              <a:rPr lang="en-ID" sz="1500" dirty="0" err="1">
                <a:solidFill>
                  <a:schemeClr val="dk1"/>
                </a:solidFill>
              </a:rPr>
              <a:t>signifikan</a:t>
            </a:r>
            <a:r>
              <a:rPr lang="en-ID" sz="1500" dirty="0">
                <a:solidFill>
                  <a:schemeClr val="dk1"/>
                </a:solidFill>
              </a:rPr>
              <a:t> dan </a:t>
            </a:r>
            <a:r>
              <a:rPr lang="en-ID" sz="1500" dirty="0" err="1">
                <a:solidFill>
                  <a:schemeClr val="dk1"/>
                </a:solidFill>
              </a:rPr>
              <a:t>nilai</a:t>
            </a:r>
            <a:r>
              <a:rPr lang="en-ID" sz="1500" dirty="0">
                <a:solidFill>
                  <a:schemeClr val="dk1"/>
                </a:solidFill>
              </a:rPr>
              <a:t> mode = </a:t>
            </a:r>
            <a:r>
              <a:rPr lang="en-ID" sz="1500" dirty="0" err="1">
                <a:solidFill>
                  <a:schemeClr val="dk1"/>
                </a:solidFill>
              </a:rPr>
              <a:t>nilai</a:t>
            </a:r>
            <a:r>
              <a:rPr lang="en-ID" sz="1500" dirty="0">
                <a:solidFill>
                  <a:schemeClr val="dk1"/>
                </a:solidFill>
              </a:rPr>
              <a:t> median,</a:t>
            </a:r>
          </a:p>
          <a:p>
            <a:pPr marL="457200" lvl="0" indent="-323850" algn="l" rtl="0">
              <a:spcBef>
                <a:spcPts val="0"/>
              </a:spcBef>
              <a:spcAft>
                <a:spcPts val="0"/>
              </a:spcAft>
              <a:buClr>
                <a:schemeClr val="dk1"/>
              </a:buClr>
              <a:buSzPts val="1500"/>
              <a:buChar char="●"/>
            </a:pPr>
            <a:r>
              <a:rPr lang="en-ID" sz="1500" dirty="0">
                <a:solidFill>
                  <a:schemeClr val="dk1"/>
                </a:solidFill>
              </a:rPr>
              <a:t>Fitur agent di handle </a:t>
            </a:r>
            <a:r>
              <a:rPr lang="en-ID" sz="1500" dirty="0" err="1">
                <a:solidFill>
                  <a:schemeClr val="dk1"/>
                </a:solidFill>
              </a:rPr>
              <a:t>dengan</a:t>
            </a:r>
            <a:r>
              <a:rPr lang="en-ID" sz="1500" dirty="0">
                <a:solidFill>
                  <a:schemeClr val="dk1"/>
                </a:solidFill>
              </a:rPr>
              <a:t> </a:t>
            </a:r>
            <a:r>
              <a:rPr lang="en-ID" sz="1500" dirty="0" err="1">
                <a:solidFill>
                  <a:schemeClr val="dk1"/>
                </a:solidFill>
              </a:rPr>
              <a:t>nilai</a:t>
            </a:r>
            <a:r>
              <a:rPr lang="en-ID" sz="1500" dirty="0">
                <a:solidFill>
                  <a:schemeClr val="dk1"/>
                </a:solidFill>
              </a:rPr>
              <a:t> median, </a:t>
            </a:r>
            <a:r>
              <a:rPr lang="en-ID" sz="1500" dirty="0" err="1">
                <a:solidFill>
                  <a:schemeClr val="dk1"/>
                </a:solidFill>
              </a:rPr>
              <a:t>karena</a:t>
            </a:r>
            <a:r>
              <a:rPr lang="en-ID" sz="1500" dirty="0">
                <a:solidFill>
                  <a:schemeClr val="dk1"/>
                </a:solidFill>
              </a:rPr>
              <a:t> </a:t>
            </a:r>
            <a:r>
              <a:rPr lang="en-ID" sz="1500" dirty="0" err="1">
                <a:solidFill>
                  <a:schemeClr val="dk1"/>
                </a:solidFill>
              </a:rPr>
              <a:t>sifat</a:t>
            </a:r>
            <a:r>
              <a:rPr lang="en-ID" sz="1500" dirty="0">
                <a:solidFill>
                  <a:schemeClr val="dk1"/>
                </a:solidFill>
              </a:rPr>
              <a:t> </a:t>
            </a:r>
            <a:r>
              <a:rPr lang="en-ID" sz="1500" dirty="0" err="1">
                <a:solidFill>
                  <a:schemeClr val="dk1"/>
                </a:solidFill>
              </a:rPr>
              <a:t>fitur</a:t>
            </a:r>
            <a:r>
              <a:rPr lang="en-ID" sz="1500" dirty="0">
                <a:solidFill>
                  <a:schemeClr val="dk1"/>
                </a:solidFill>
              </a:rPr>
              <a:t> yang </a:t>
            </a:r>
            <a:r>
              <a:rPr lang="en-ID" sz="1500" dirty="0" err="1">
                <a:solidFill>
                  <a:schemeClr val="dk1"/>
                </a:solidFill>
              </a:rPr>
              <a:t>distribusi</a:t>
            </a:r>
            <a:r>
              <a:rPr lang="en-ID" sz="1500" dirty="0">
                <a:solidFill>
                  <a:schemeClr val="dk1"/>
                </a:solidFill>
              </a:rPr>
              <a:t> </a:t>
            </a:r>
            <a:r>
              <a:rPr lang="en-ID" sz="1500" dirty="0" err="1">
                <a:solidFill>
                  <a:schemeClr val="dk1"/>
                </a:solidFill>
              </a:rPr>
              <a:t>nya</a:t>
            </a:r>
            <a:r>
              <a:rPr lang="en-ID" sz="1500" dirty="0">
                <a:solidFill>
                  <a:schemeClr val="dk1"/>
                </a:solidFill>
              </a:rPr>
              <a:t> </a:t>
            </a:r>
            <a:r>
              <a:rPr lang="en-ID" sz="1500" dirty="0" err="1">
                <a:solidFill>
                  <a:schemeClr val="dk1"/>
                </a:solidFill>
              </a:rPr>
              <a:t>positif</a:t>
            </a:r>
            <a:r>
              <a:rPr lang="en-ID" sz="1500" dirty="0">
                <a:solidFill>
                  <a:schemeClr val="dk1"/>
                </a:solidFill>
              </a:rPr>
              <a:t>, </a:t>
            </a:r>
          </a:p>
          <a:p>
            <a:pPr indent="-323850">
              <a:buClr>
                <a:schemeClr val="dk1"/>
              </a:buClr>
              <a:buSzPts val="1500"/>
            </a:pPr>
            <a:r>
              <a:rPr lang="en-ID" sz="1500" dirty="0">
                <a:solidFill>
                  <a:schemeClr val="dk1"/>
                </a:solidFill>
              </a:rPr>
              <a:t>Fitur  company </a:t>
            </a:r>
            <a:r>
              <a:rPr lang="en-ID" sz="1500" dirty="0" err="1">
                <a:solidFill>
                  <a:schemeClr val="dk1"/>
                </a:solidFill>
              </a:rPr>
              <a:t>terdistribusi</a:t>
            </a:r>
            <a:r>
              <a:rPr lang="en-ID" sz="1500" dirty="0">
                <a:solidFill>
                  <a:schemeClr val="dk1"/>
                </a:solidFill>
              </a:rPr>
              <a:t> normal </a:t>
            </a:r>
            <a:r>
              <a:rPr lang="en-ID" sz="1500" dirty="0" err="1">
                <a:solidFill>
                  <a:schemeClr val="dk1"/>
                </a:solidFill>
              </a:rPr>
              <a:t>sehingga</a:t>
            </a:r>
            <a:r>
              <a:rPr lang="en-ID" sz="1500" dirty="0">
                <a:solidFill>
                  <a:schemeClr val="dk1"/>
                </a:solidFill>
              </a:rPr>
              <a:t> </a:t>
            </a:r>
            <a:r>
              <a:rPr lang="en-ID" sz="1500" dirty="0" err="1">
                <a:solidFill>
                  <a:schemeClr val="dk1"/>
                </a:solidFill>
              </a:rPr>
              <a:t>tidak</a:t>
            </a:r>
            <a:r>
              <a:rPr lang="en-ID" sz="1500" dirty="0">
                <a:solidFill>
                  <a:schemeClr val="dk1"/>
                </a:solidFill>
              </a:rPr>
              <a:t> </a:t>
            </a:r>
            <a:r>
              <a:rPr lang="en-ID" sz="1500" dirty="0" err="1">
                <a:solidFill>
                  <a:schemeClr val="dk1"/>
                </a:solidFill>
              </a:rPr>
              <a:t>menjadi</a:t>
            </a:r>
            <a:r>
              <a:rPr lang="en-ID" sz="1500" dirty="0">
                <a:solidFill>
                  <a:schemeClr val="dk1"/>
                </a:solidFill>
              </a:rPr>
              <a:t> </a:t>
            </a:r>
            <a:r>
              <a:rPr lang="en-ID" sz="1500" dirty="0" err="1">
                <a:solidFill>
                  <a:schemeClr val="dk1"/>
                </a:solidFill>
              </a:rPr>
              <a:t>masalah</a:t>
            </a:r>
            <a:r>
              <a:rPr lang="en-ID" sz="1500" dirty="0">
                <a:solidFill>
                  <a:schemeClr val="dk1"/>
                </a:solidFill>
              </a:rPr>
              <a:t> </a:t>
            </a:r>
            <a:r>
              <a:rPr lang="en-ID" sz="1500" dirty="0" err="1">
                <a:solidFill>
                  <a:schemeClr val="dk1"/>
                </a:solidFill>
              </a:rPr>
              <a:t>untuk</a:t>
            </a:r>
            <a:r>
              <a:rPr lang="en-ID" sz="1500" dirty="0">
                <a:solidFill>
                  <a:schemeClr val="dk1"/>
                </a:solidFill>
              </a:rPr>
              <a:t> handled by median values or mean values,</a:t>
            </a:r>
          </a:p>
          <a:p>
            <a:pPr marL="457200" lvl="0" indent="-323850" algn="l" rtl="0">
              <a:spcBef>
                <a:spcPts val="0"/>
              </a:spcBef>
              <a:spcAft>
                <a:spcPts val="0"/>
              </a:spcAft>
              <a:buClr>
                <a:schemeClr val="dk1"/>
              </a:buClr>
              <a:buSzPts val="1500"/>
              <a:buChar char="●"/>
            </a:pPr>
            <a:r>
              <a:rPr lang="en-ID" sz="1500" dirty="0">
                <a:solidFill>
                  <a:schemeClr val="dk1"/>
                </a:solidFill>
              </a:rPr>
              <a:t>Fitur city di handle </a:t>
            </a:r>
            <a:r>
              <a:rPr lang="en-ID" sz="1500" dirty="0" err="1">
                <a:solidFill>
                  <a:schemeClr val="dk1"/>
                </a:solidFill>
              </a:rPr>
              <a:t>dengan</a:t>
            </a:r>
            <a:r>
              <a:rPr lang="en-ID" sz="1500" dirty="0">
                <a:solidFill>
                  <a:schemeClr val="dk1"/>
                </a:solidFill>
              </a:rPr>
              <a:t> </a:t>
            </a:r>
            <a:r>
              <a:rPr lang="en-ID" sz="1500" dirty="0" err="1">
                <a:solidFill>
                  <a:schemeClr val="dk1"/>
                </a:solidFill>
              </a:rPr>
              <a:t>nilai</a:t>
            </a:r>
            <a:r>
              <a:rPr lang="en-ID" sz="1500" dirty="0">
                <a:solidFill>
                  <a:schemeClr val="dk1"/>
                </a:solidFill>
              </a:rPr>
              <a:t> modus</a:t>
            </a:r>
          </a:p>
          <a:p>
            <a:pPr marL="457200" lvl="0" indent="-323850" algn="l" rtl="0">
              <a:spcBef>
                <a:spcPts val="0"/>
              </a:spcBef>
              <a:spcAft>
                <a:spcPts val="0"/>
              </a:spcAft>
              <a:buClr>
                <a:schemeClr val="dk1"/>
              </a:buClr>
              <a:buSzPts val="1500"/>
              <a:buChar char="●"/>
            </a:pPr>
            <a:r>
              <a:rPr lang="en-ID" sz="1500" dirty="0">
                <a:solidFill>
                  <a:schemeClr val="dk1"/>
                </a:solidFill>
              </a:rPr>
              <a:t>Invalid values </a:t>
            </a:r>
            <a:r>
              <a:rPr lang="en-ID" sz="1500" dirty="0" err="1">
                <a:solidFill>
                  <a:schemeClr val="dk1"/>
                </a:solidFill>
              </a:rPr>
              <a:t>saya</a:t>
            </a:r>
            <a:r>
              <a:rPr lang="en-ID" sz="1500" dirty="0">
                <a:solidFill>
                  <a:schemeClr val="dk1"/>
                </a:solidFill>
              </a:rPr>
              <a:t> </a:t>
            </a:r>
            <a:r>
              <a:rPr lang="en-ID" sz="1500" dirty="0" err="1">
                <a:solidFill>
                  <a:schemeClr val="dk1"/>
                </a:solidFill>
              </a:rPr>
              <a:t>lakukan</a:t>
            </a:r>
            <a:r>
              <a:rPr lang="en-ID" sz="1500" dirty="0">
                <a:solidFill>
                  <a:schemeClr val="dk1"/>
                </a:solidFill>
              </a:rPr>
              <a:t> pada 2 </a:t>
            </a:r>
            <a:r>
              <a:rPr lang="en-ID" sz="1500" dirty="0" err="1">
                <a:solidFill>
                  <a:schemeClr val="dk1"/>
                </a:solidFill>
              </a:rPr>
              <a:t>fitur</a:t>
            </a:r>
            <a:r>
              <a:rPr lang="en-ID" sz="1500" dirty="0">
                <a:solidFill>
                  <a:schemeClr val="dk1"/>
                </a:solidFill>
              </a:rPr>
              <a:t> </a:t>
            </a:r>
            <a:r>
              <a:rPr lang="en-ID" sz="1500" dirty="0" err="1">
                <a:solidFill>
                  <a:schemeClr val="dk1"/>
                </a:solidFill>
              </a:rPr>
              <a:t>yaitu</a:t>
            </a:r>
            <a:r>
              <a:rPr lang="en-ID" sz="1500" dirty="0">
                <a:solidFill>
                  <a:schemeClr val="dk1"/>
                </a:solidFill>
              </a:rPr>
              <a:t> meal dan required car parking space (</a:t>
            </a:r>
            <a:r>
              <a:rPr lang="en-ID" sz="1500" dirty="0" err="1">
                <a:solidFill>
                  <a:schemeClr val="dk1"/>
                </a:solidFill>
              </a:rPr>
              <a:t>butuh</a:t>
            </a:r>
            <a:r>
              <a:rPr lang="en-ID" sz="1500" dirty="0">
                <a:solidFill>
                  <a:schemeClr val="dk1"/>
                </a:solidFill>
              </a:rPr>
              <a:t> </a:t>
            </a:r>
            <a:r>
              <a:rPr lang="en-ID" sz="1500" dirty="0" err="1">
                <a:solidFill>
                  <a:schemeClr val="dk1"/>
                </a:solidFill>
              </a:rPr>
              <a:t>parkir</a:t>
            </a:r>
            <a:r>
              <a:rPr lang="en-ID" sz="1500" dirty="0">
                <a:solidFill>
                  <a:schemeClr val="dk1"/>
                </a:solidFill>
              </a:rPr>
              <a:t> </a:t>
            </a:r>
            <a:r>
              <a:rPr lang="en-ID" sz="1500" dirty="0" err="1">
                <a:solidFill>
                  <a:schemeClr val="dk1"/>
                </a:solidFill>
              </a:rPr>
              <a:t>atau</a:t>
            </a:r>
            <a:r>
              <a:rPr lang="en-ID" sz="1500" dirty="0">
                <a:solidFill>
                  <a:schemeClr val="dk1"/>
                </a:solidFill>
              </a:rPr>
              <a:t> </a:t>
            </a:r>
            <a:r>
              <a:rPr lang="en-ID" sz="1500" dirty="0" err="1">
                <a:solidFill>
                  <a:schemeClr val="dk1"/>
                </a:solidFill>
              </a:rPr>
              <a:t>tidak</a:t>
            </a:r>
            <a:r>
              <a:rPr lang="en-ID" sz="1500" dirty="0">
                <a:solidFill>
                  <a:schemeClr val="dk1"/>
                </a:solidFill>
              </a:rPr>
              <a:t>)</a:t>
            </a:r>
          </a:p>
          <a:p>
            <a:pPr marL="457200" lvl="0" indent="-323850" algn="l" rtl="0">
              <a:spcBef>
                <a:spcPts val="0"/>
              </a:spcBef>
              <a:spcAft>
                <a:spcPts val="0"/>
              </a:spcAft>
              <a:buClr>
                <a:schemeClr val="dk1"/>
              </a:buClr>
              <a:buSzPts val="1500"/>
              <a:buChar char="●"/>
            </a:pPr>
            <a:r>
              <a:rPr lang="en-ID" sz="1500" dirty="0" err="1">
                <a:solidFill>
                  <a:schemeClr val="dk1"/>
                </a:solidFill>
              </a:rPr>
              <a:t>Untuk</a:t>
            </a:r>
            <a:r>
              <a:rPr lang="en-ID" sz="1500" dirty="0">
                <a:solidFill>
                  <a:schemeClr val="dk1"/>
                </a:solidFill>
              </a:rPr>
              <a:t> visitor yang </a:t>
            </a:r>
            <a:r>
              <a:rPr lang="en-ID" sz="1500" dirty="0" err="1">
                <a:solidFill>
                  <a:schemeClr val="dk1"/>
                </a:solidFill>
              </a:rPr>
              <a:t>nilai</a:t>
            </a:r>
            <a:r>
              <a:rPr lang="en-ID" sz="1500" dirty="0">
                <a:solidFill>
                  <a:schemeClr val="dk1"/>
                </a:solidFill>
              </a:rPr>
              <a:t> required car parking space ‘0’ </a:t>
            </a:r>
            <a:r>
              <a:rPr lang="en-ID" sz="1500" dirty="0" err="1">
                <a:solidFill>
                  <a:schemeClr val="dk1"/>
                </a:solidFill>
              </a:rPr>
              <a:t>artinya</a:t>
            </a:r>
            <a:r>
              <a:rPr lang="en-ID" sz="1500" dirty="0">
                <a:solidFill>
                  <a:schemeClr val="dk1"/>
                </a:solidFill>
              </a:rPr>
              <a:t> </a:t>
            </a:r>
            <a:r>
              <a:rPr lang="en-ID" sz="1500" dirty="0" err="1">
                <a:solidFill>
                  <a:schemeClr val="dk1"/>
                </a:solidFill>
              </a:rPr>
              <a:t>tidak</a:t>
            </a:r>
            <a:r>
              <a:rPr lang="en-ID" sz="1500" dirty="0">
                <a:solidFill>
                  <a:schemeClr val="dk1"/>
                </a:solidFill>
              </a:rPr>
              <a:t> </a:t>
            </a:r>
            <a:r>
              <a:rPr lang="en-ID" sz="1500" dirty="0" err="1">
                <a:solidFill>
                  <a:schemeClr val="dk1"/>
                </a:solidFill>
              </a:rPr>
              <a:t>butuh</a:t>
            </a:r>
            <a:r>
              <a:rPr lang="en-ID" sz="1500" dirty="0">
                <a:solidFill>
                  <a:schemeClr val="dk1"/>
                </a:solidFill>
              </a:rPr>
              <a:t>, </a:t>
            </a:r>
            <a:r>
              <a:rPr lang="en-ID" sz="1500" dirty="0" err="1">
                <a:solidFill>
                  <a:schemeClr val="dk1"/>
                </a:solidFill>
              </a:rPr>
              <a:t>sedangkan</a:t>
            </a:r>
            <a:r>
              <a:rPr lang="en-ID" sz="1500" dirty="0">
                <a:solidFill>
                  <a:schemeClr val="dk1"/>
                </a:solidFill>
              </a:rPr>
              <a:t> yang </a:t>
            </a:r>
            <a:r>
              <a:rPr lang="en-ID" sz="1500" dirty="0" err="1">
                <a:solidFill>
                  <a:schemeClr val="dk1"/>
                </a:solidFill>
              </a:rPr>
              <a:t>tidak</a:t>
            </a:r>
            <a:r>
              <a:rPr lang="en-ID" sz="1500" dirty="0">
                <a:solidFill>
                  <a:schemeClr val="dk1"/>
                </a:solidFill>
              </a:rPr>
              <a:t> = ‘0’, </a:t>
            </a:r>
            <a:r>
              <a:rPr lang="en-ID" sz="1500" dirty="0" err="1">
                <a:solidFill>
                  <a:schemeClr val="dk1"/>
                </a:solidFill>
              </a:rPr>
              <a:t>artinya</a:t>
            </a:r>
            <a:r>
              <a:rPr lang="en-ID" sz="1500" dirty="0">
                <a:solidFill>
                  <a:schemeClr val="dk1"/>
                </a:solidFill>
              </a:rPr>
              <a:t> </a:t>
            </a:r>
            <a:r>
              <a:rPr lang="en-ID" sz="1500" dirty="0" err="1">
                <a:solidFill>
                  <a:schemeClr val="dk1"/>
                </a:solidFill>
              </a:rPr>
              <a:t>butuh</a:t>
            </a:r>
            <a:r>
              <a:rPr lang="en-ID" sz="1500" dirty="0">
                <a:solidFill>
                  <a:schemeClr val="dk1"/>
                </a:solidFill>
              </a:rPr>
              <a:t> parker</a:t>
            </a:r>
          </a:p>
          <a:p>
            <a:pPr marL="457200" lvl="0" indent="-323850" algn="l" rtl="0">
              <a:spcBef>
                <a:spcPts val="0"/>
              </a:spcBef>
              <a:spcAft>
                <a:spcPts val="0"/>
              </a:spcAft>
              <a:buClr>
                <a:schemeClr val="dk1"/>
              </a:buClr>
              <a:buSzPts val="1500"/>
              <a:buChar char="●"/>
            </a:pPr>
            <a:r>
              <a:rPr lang="en-ID" sz="1500" dirty="0" err="1">
                <a:solidFill>
                  <a:schemeClr val="dk1"/>
                </a:solidFill>
              </a:rPr>
              <a:t>Untuk</a:t>
            </a:r>
            <a:r>
              <a:rPr lang="en-ID" sz="1500" dirty="0">
                <a:solidFill>
                  <a:schemeClr val="dk1"/>
                </a:solidFill>
              </a:rPr>
              <a:t> meal </a:t>
            </a:r>
            <a:r>
              <a:rPr lang="en-ID" sz="1500" dirty="0" err="1">
                <a:solidFill>
                  <a:schemeClr val="dk1"/>
                </a:solidFill>
              </a:rPr>
              <a:t>menjadi</a:t>
            </a:r>
            <a:r>
              <a:rPr lang="en-ID" sz="1500" dirty="0">
                <a:solidFill>
                  <a:schemeClr val="dk1"/>
                </a:solidFill>
              </a:rPr>
              <a:t> 4 values </a:t>
            </a:r>
            <a:r>
              <a:rPr lang="en-ID" sz="1500" dirty="0" err="1">
                <a:solidFill>
                  <a:schemeClr val="dk1"/>
                </a:solidFill>
              </a:rPr>
              <a:t>saja</a:t>
            </a:r>
            <a:r>
              <a:rPr lang="en-ID" sz="1500" dirty="0">
                <a:solidFill>
                  <a:schemeClr val="dk1"/>
                </a:solidFill>
              </a:rPr>
              <a:t> </a:t>
            </a:r>
            <a:r>
              <a:rPr lang="en-ID" sz="1500" dirty="0" err="1">
                <a:solidFill>
                  <a:schemeClr val="dk1"/>
                </a:solidFill>
              </a:rPr>
              <a:t>yaitu</a:t>
            </a:r>
            <a:r>
              <a:rPr lang="en-ID" sz="1500" dirty="0">
                <a:solidFill>
                  <a:schemeClr val="dk1"/>
                </a:solidFill>
              </a:rPr>
              <a:t> breakfast only, dinner only, full board (dinner + breakfast), no meal</a:t>
            </a:r>
          </a:p>
          <a:p>
            <a:pPr marL="457200" lvl="0" indent="-323850" algn="l" rtl="0">
              <a:spcBef>
                <a:spcPts val="0"/>
              </a:spcBef>
              <a:spcAft>
                <a:spcPts val="0"/>
              </a:spcAft>
              <a:buClr>
                <a:schemeClr val="dk1"/>
              </a:buClr>
              <a:buSzPts val="1500"/>
              <a:buChar char="●"/>
            </a:pPr>
            <a:r>
              <a:rPr lang="en-ID" sz="1500" dirty="0">
                <a:solidFill>
                  <a:schemeClr val="dk1"/>
                </a:solidFill>
              </a:rPr>
              <a:t>Handle missing value </a:t>
            </a:r>
            <a:r>
              <a:rPr lang="en-ID" sz="1500" dirty="0" err="1">
                <a:solidFill>
                  <a:schemeClr val="dk1"/>
                </a:solidFill>
              </a:rPr>
              <a:t>dilakukan</a:t>
            </a:r>
            <a:r>
              <a:rPr lang="en-ID" sz="1500" dirty="0">
                <a:solidFill>
                  <a:schemeClr val="dk1"/>
                </a:solidFill>
              </a:rPr>
              <a:t> </a:t>
            </a:r>
            <a:r>
              <a:rPr lang="en-ID" sz="1500" dirty="0" err="1">
                <a:solidFill>
                  <a:schemeClr val="dk1"/>
                </a:solidFill>
              </a:rPr>
              <a:t>dengan</a:t>
            </a:r>
            <a:r>
              <a:rPr lang="en-ID" sz="1500" dirty="0">
                <a:solidFill>
                  <a:schemeClr val="dk1"/>
                </a:solidFill>
              </a:rPr>
              <a:t> </a:t>
            </a:r>
            <a:r>
              <a:rPr lang="en-ID" sz="1500" dirty="0" err="1">
                <a:solidFill>
                  <a:schemeClr val="dk1"/>
                </a:solidFill>
              </a:rPr>
              <a:t>melihat</a:t>
            </a:r>
            <a:r>
              <a:rPr lang="en-ID" sz="1500" dirty="0">
                <a:solidFill>
                  <a:schemeClr val="dk1"/>
                </a:solidFill>
              </a:rPr>
              <a:t> </a:t>
            </a:r>
            <a:r>
              <a:rPr lang="en-ID" sz="1500" dirty="0" err="1">
                <a:solidFill>
                  <a:schemeClr val="dk1"/>
                </a:solidFill>
              </a:rPr>
              <a:t>distribusi</a:t>
            </a:r>
            <a:r>
              <a:rPr lang="en-ID" sz="1500" dirty="0">
                <a:solidFill>
                  <a:schemeClr val="dk1"/>
                </a:solidFill>
              </a:rPr>
              <a:t> data </a:t>
            </a:r>
            <a:r>
              <a:rPr lang="en-ID" sz="1500" dirty="0" err="1">
                <a:solidFill>
                  <a:schemeClr val="dk1"/>
                </a:solidFill>
              </a:rPr>
              <a:t>melalui</a:t>
            </a:r>
            <a:r>
              <a:rPr lang="en-ID" sz="1500" dirty="0">
                <a:solidFill>
                  <a:schemeClr val="dk1"/>
                </a:solidFill>
              </a:rPr>
              <a:t> data </a:t>
            </a:r>
            <a:r>
              <a:rPr lang="en-ID" sz="1500" dirty="0" err="1">
                <a:solidFill>
                  <a:schemeClr val="dk1"/>
                </a:solidFill>
              </a:rPr>
              <a:t>visualisasi</a:t>
            </a:r>
            <a:r>
              <a:rPr lang="en-ID" sz="1500" dirty="0">
                <a:solidFill>
                  <a:schemeClr val="dk1"/>
                </a:solidFill>
              </a:rPr>
              <a:t> </a:t>
            </a:r>
            <a:r>
              <a:rPr lang="en-ID" sz="1500" dirty="0" err="1">
                <a:solidFill>
                  <a:schemeClr val="dk1"/>
                </a:solidFill>
              </a:rPr>
              <a:t>baik</a:t>
            </a:r>
            <a:r>
              <a:rPr lang="en-ID" sz="1500" dirty="0">
                <a:solidFill>
                  <a:schemeClr val="dk1"/>
                </a:solidFill>
              </a:rPr>
              <a:t> boxplot, </a:t>
            </a:r>
            <a:r>
              <a:rPr lang="en-ID" sz="1500" dirty="0" err="1">
                <a:solidFill>
                  <a:schemeClr val="dk1"/>
                </a:solidFill>
              </a:rPr>
              <a:t>histplot</a:t>
            </a:r>
            <a:r>
              <a:rPr lang="en-ID" sz="1500" dirty="0">
                <a:solidFill>
                  <a:schemeClr val="dk1"/>
                </a:solidFill>
              </a:rPr>
              <a:t>, </a:t>
            </a:r>
            <a:r>
              <a:rPr lang="en-ID" sz="1500" dirty="0" err="1">
                <a:solidFill>
                  <a:schemeClr val="dk1"/>
                </a:solidFill>
              </a:rPr>
              <a:t>kdeplot</a:t>
            </a:r>
            <a:r>
              <a:rPr lang="en-ID" sz="1500" dirty="0">
                <a:solidFill>
                  <a:schemeClr val="dk1"/>
                </a:solidFill>
              </a:rPr>
              <a:t> yang </a:t>
            </a:r>
            <a:r>
              <a:rPr lang="en-ID" sz="1500" dirty="0" err="1">
                <a:solidFill>
                  <a:schemeClr val="dk1"/>
                </a:solidFill>
              </a:rPr>
              <a:t>telah</a:t>
            </a:r>
            <a:r>
              <a:rPr lang="en-ID" sz="1500" dirty="0">
                <a:solidFill>
                  <a:schemeClr val="dk1"/>
                </a:solidFill>
              </a:rPr>
              <a:t> </a:t>
            </a:r>
            <a:r>
              <a:rPr lang="en-ID" sz="1500" dirty="0" err="1">
                <a:solidFill>
                  <a:schemeClr val="dk1"/>
                </a:solidFill>
              </a:rPr>
              <a:t>dilakukan</a:t>
            </a:r>
            <a:endParaRPr lang="en-ID" sz="1500" dirty="0">
              <a:solidFill>
                <a:schemeClr val="dk1"/>
              </a:solidFill>
            </a:endParaRPr>
          </a:p>
          <a:p>
            <a:pPr marL="457200" lvl="0" indent="-323850" algn="l" rtl="0">
              <a:spcBef>
                <a:spcPts val="0"/>
              </a:spcBef>
              <a:spcAft>
                <a:spcPts val="0"/>
              </a:spcAft>
              <a:buClr>
                <a:schemeClr val="dk1"/>
              </a:buClr>
              <a:buSzPts val="1500"/>
              <a:buChar char="●"/>
            </a:pPr>
            <a:r>
              <a:rPr lang="en-ID" sz="1500" dirty="0" err="1">
                <a:solidFill>
                  <a:schemeClr val="dk1"/>
                </a:solidFill>
              </a:rPr>
              <a:t>Sekitar</a:t>
            </a:r>
            <a:r>
              <a:rPr lang="en-ID" sz="1500" dirty="0">
                <a:solidFill>
                  <a:schemeClr val="dk1"/>
                </a:solidFill>
              </a:rPr>
              <a:t> 5633 baris </a:t>
            </a:r>
            <a:r>
              <a:rPr lang="en-ID" sz="1500" dirty="0" err="1">
                <a:solidFill>
                  <a:schemeClr val="dk1"/>
                </a:solidFill>
              </a:rPr>
              <a:t>dibuang</a:t>
            </a:r>
            <a:r>
              <a:rPr lang="en-ID" sz="1500" dirty="0">
                <a:solidFill>
                  <a:schemeClr val="dk1"/>
                </a:solidFill>
              </a:rPr>
              <a:t> </a:t>
            </a:r>
            <a:r>
              <a:rPr lang="en-ID" sz="1500" dirty="0" err="1">
                <a:solidFill>
                  <a:schemeClr val="dk1"/>
                </a:solidFill>
              </a:rPr>
              <a:t>dari</a:t>
            </a:r>
            <a:r>
              <a:rPr lang="en-ID" sz="1500" dirty="0">
                <a:solidFill>
                  <a:schemeClr val="dk1"/>
                </a:solidFill>
              </a:rPr>
              <a:t> 95512 data yang </a:t>
            </a:r>
            <a:r>
              <a:rPr lang="en-ID" sz="1500" dirty="0" err="1">
                <a:solidFill>
                  <a:schemeClr val="dk1"/>
                </a:solidFill>
              </a:rPr>
              <a:t>ada</a:t>
            </a:r>
            <a:r>
              <a:rPr lang="en-ID" sz="1500" dirty="0">
                <a:solidFill>
                  <a:schemeClr val="dk1"/>
                </a:solidFill>
              </a:rPr>
              <a:t> (</a:t>
            </a:r>
            <a:r>
              <a:rPr lang="en-ID" sz="1500">
                <a:solidFill>
                  <a:schemeClr val="dk1"/>
                </a:solidFill>
              </a:rPr>
              <a:t>only train data)</a:t>
            </a:r>
            <a:endParaRPr lang="en-ID" sz="1500"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3F5DF1-2B5E-5755-BF3D-DDE2045B0E98}"/>
              </a:ext>
            </a:extLst>
          </p:cNvPr>
          <p:cNvPicPr>
            <a:picLocks noChangeAspect="1"/>
          </p:cNvPicPr>
          <p:nvPr/>
        </p:nvPicPr>
        <p:blipFill>
          <a:blip r:embed="rId2"/>
          <a:stretch>
            <a:fillRect/>
          </a:stretch>
        </p:blipFill>
        <p:spPr>
          <a:xfrm>
            <a:off x="0" y="2455684"/>
            <a:ext cx="3770142" cy="2692959"/>
          </a:xfrm>
          <a:prstGeom prst="rect">
            <a:avLst/>
          </a:prstGeom>
        </p:spPr>
      </p:pic>
      <p:sp>
        <p:nvSpPr>
          <p:cNvPr id="9" name="TextBox 8">
            <a:extLst>
              <a:ext uri="{FF2B5EF4-FFF2-40B4-BE49-F238E27FC236}">
                <a16:creationId xmlns:a16="http://schemas.microsoft.com/office/drawing/2014/main" id="{7C4F9A78-BE7B-1E93-9A24-554FA001E78A}"/>
              </a:ext>
            </a:extLst>
          </p:cNvPr>
          <p:cNvSpPr txBox="1"/>
          <p:nvPr/>
        </p:nvSpPr>
        <p:spPr>
          <a:xfrm>
            <a:off x="161778" y="615552"/>
            <a:ext cx="3608364" cy="1785104"/>
          </a:xfrm>
          <a:prstGeom prst="rect">
            <a:avLst/>
          </a:prstGeom>
          <a:noFill/>
        </p:spPr>
        <p:txBody>
          <a:bodyPr wrap="square" rtlCol="0">
            <a:spAutoFit/>
          </a:bodyPr>
          <a:lstStyle/>
          <a:p>
            <a:pPr algn="just"/>
            <a:r>
              <a:rPr lang="en-US" sz="1100" dirty="0"/>
              <a:t>Dari </a:t>
            </a:r>
            <a:r>
              <a:rPr lang="en-US" sz="1100" dirty="0" err="1"/>
              <a:t>gambar</a:t>
            </a:r>
            <a:r>
              <a:rPr lang="en-US" sz="1100" dirty="0"/>
              <a:t> di </a:t>
            </a:r>
            <a:r>
              <a:rPr lang="en-US" sz="1100" dirty="0" err="1"/>
              <a:t>bawah</a:t>
            </a:r>
            <a:r>
              <a:rPr lang="en-US" sz="1100" dirty="0"/>
              <a:t> </a:t>
            </a:r>
            <a:r>
              <a:rPr lang="en-US" sz="1100" dirty="0" err="1"/>
              <a:t>diperoleh</a:t>
            </a:r>
            <a:r>
              <a:rPr lang="en-US" sz="1100" dirty="0"/>
              <a:t> </a:t>
            </a:r>
            <a:r>
              <a:rPr lang="en-US" sz="1100" dirty="0" err="1"/>
              <a:t>informasi</a:t>
            </a:r>
            <a:r>
              <a:rPr lang="en-US" sz="1100" dirty="0"/>
              <a:t> </a:t>
            </a:r>
            <a:r>
              <a:rPr lang="en-US" sz="1100" dirty="0" err="1"/>
              <a:t>bahwa</a:t>
            </a:r>
            <a:r>
              <a:rPr lang="en-US" sz="1100" dirty="0"/>
              <a:t> pada </a:t>
            </a:r>
            <a:r>
              <a:rPr lang="en-US" sz="1100" dirty="0" err="1"/>
              <a:t>tahun</a:t>
            </a:r>
            <a:r>
              <a:rPr lang="en-US" sz="1100" dirty="0"/>
              <a:t> 2018 </a:t>
            </a:r>
            <a:r>
              <a:rPr lang="en-US" sz="1100" dirty="0" err="1"/>
              <a:t>terjadi</a:t>
            </a:r>
            <a:r>
              <a:rPr lang="en-US" sz="1100" dirty="0"/>
              <a:t> </a:t>
            </a:r>
            <a:r>
              <a:rPr lang="en-US" sz="1100" dirty="0" err="1"/>
              <a:t>lonjakan</a:t>
            </a:r>
            <a:r>
              <a:rPr lang="en-US" sz="1100" dirty="0"/>
              <a:t> </a:t>
            </a:r>
            <a:r>
              <a:rPr lang="en-US" sz="1100" dirty="0" err="1"/>
              <a:t>pengunjung</a:t>
            </a:r>
            <a:r>
              <a:rPr lang="en-US" sz="1100" dirty="0"/>
              <a:t> yang </a:t>
            </a:r>
            <a:r>
              <a:rPr lang="en-US" sz="1100" dirty="0" err="1"/>
              <a:t>datang</a:t>
            </a:r>
            <a:r>
              <a:rPr lang="en-US" sz="1100" dirty="0"/>
              <a:t> </a:t>
            </a:r>
            <a:r>
              <a:rPr lang="en-US" sz="1100" dirty="0" err="1"/>
              <a:t>untuk</a:t>
            </a:r>
            <a:r>
              <a:rPr lang="en-US" sz="1100" dirty="0"/>
              <a:t> </a:t>
            </a:r>
            <a:r>
              <a:rPr lang="en-US" sz="1100" dirty="0" err="1"/>
              <a:t>memesan</a:t>
            </a:r>
            <a:r>
              <a:rPr lang="en-US" sz="1100" dirty="0"/>
              <a:t> hotel. </a:t>
            </a:r>
            <a:r>
              <a:rPr lang="en-US" sz="1100" dirty="0" err="1"/>
              <a:t>Artinya</a:t>
            </a:r>
            <a:r>
              <a:rPr lang="en-US" sz="1100" dirty="0"/>
              <a:t> </a:t>
            </a:r>
            <a:r>
              <a:rPr lang="en-US" sz="1100" dirty="0" err="1"/>
              <a:t>promosi</a:t>
            </a:r>
            <a:r>
              <a:rPr lang="en-US" sz="1100" dirty="0"/>
              <a:t> yang </a:t>
            </a:r>
            <a:r>
              <a:rPr lang="en-US" sz="1100" dirty="0" err="1"/>
              <a:t>dilakukan</a:t>
            </a:r>
            <a:r>
              <a:rPr lang="en-US" sz="1100" dirty="0"/>
              <a:t> </a:t>
            </a:r>
            <a:r>
              <a:rPr lang="en-US" sz="1100" dirty="0" err="1"/>
              <a:t>untuk</a:t>
            </a:r>
            <a:r>
              <a:rPr lang="en-US" sz="1100" dirty="0"/>
              <a:t> </a:t>
            </a:r>
            <a:r>
              <a:rPr lang="en-US" sz="1100" dirty="0" err="1"/>
              <a:t>menarik</a:t>
            </a:r>
            <a:r>
              <a:rPr lang="en-US" sz="1100" dirty="0"/>
              <a:t> </a:t>
            </a:r>
            <a:r>
              <a:rPr lang="en-US" sz="1100" dirty="0" err="1"/>
              <a:t>perhatian</a:t>
            </a:r>
            <a:r>
              <a:rPr lang="en-US" sz="1100" dirty="0"/>
              <a:t> </a:t>
            </a:r>
            <a:r>
              <a:rPr lang="en-US" sz="1100" dirty="0" err="1"/>
              <a:t>sudah</a:t>
            </a:r>
            <a:r>
              <a:rPr lang="en-US" sz="1100" dirty="0"/>
              <a:t> </a:t>
            </a:r>
            <a:r>
              <a:rPr lang="en-US" sz="1100" dirty="0" err="1"/>
              <a:t>berhasil</a:t>
            </a:r>
            <a:r>
              <a:rPr lang="en-US" sz="1100" dirty="0"/>
              <a:t> di </a:t>
            </a:r>
            <a:r>
              <a:rPr lang="en-US" sz="1100" dirty="0" err="1"/>
              <a:t>tahun</a:t>
            </a:r>
            <a:r>
              <a:rPr lang="en-US" sz="1100" dirty="0"/>
              <a:t> 2018. </a:t>
            </a:r>
            <a:r>
              <a:rPr lang="en-US" sz="1100" dirty="0" err="1"/>
              <a:t>Namun</a:t>
            </a:r>
            <a:r>
              <a:rPr lang="en-US" sz="1100" dirty="0"/>
              <a:t> </a:t>
            </a:r>
            <a:r>
              <a:rPr lang="en-US" sz="1100" dirty="0" err="1"/>
              <a:t>seiring</a:t>
            </a:r>
            <a:r>
              <a:rPr lang="en-US" sz="1100" dirty="0"/>
              <a:t> </a:t>
            </a:r>
            <a:r>
              <a:rPr lang="en-US" sz="1100" dirty="0" err="1"/>
              <a:t>berjalannya</a:t>
            </a:r>
            <a:r>
              <a:rPr lang="en-US" sz="1100" dirty="0"/>
              <a:t> </a:t>
            </a:r>
            <a:r>
              <a:rPr lang="en-US" sz="1100" dirty="0" err="1"/>
              <a:t>waktu</a:t>
            </a:r>
            <a:r>
              <a:rPr lang="en-US" sz="1100" dirty="0"/>
              <a:t> </a:t>
            </a:r>
            <a:r>
              <a:rPr lang="en-US" sz="1100" dirty="0" err="1"/>
              <a:t>promosi</a:t>
            </a:r>
            <a:r>
              <a:rPr lang="en-US" sz="1100" dirty="0"/>
              <a:t> yang </a:t>
            </a:r>
            <a:r>
              <a:rPr lang="en-US" sz="1100" dirty="0" err="1"/>
              <a:t>tidak</a:t>
            </a:r>
            <a:r>
              <a:rPr lang="en-US" sz="1100" dirty="0"/>
              <a:t> </a:t>
            </a:r>
            <a:r>
              <a:rPr lang="en-US" sz="1100" dirty="0" err="1"/>
              <a:t>diupdate</a:t>
            </a:r>
            <a:r>
              <a:rPr lang="en-US" sz="1100" dirty="0"/>
              <a:t> </a:t>
            </a:r>
            <a:r>
              <a:rPr lang="en-US" sz="1100" dirty="0" err="1"/>
              <a:t>menjadikan</a:t>
            </a:r>
            <a:r>
              <a:rPr lang="en-US" sz="1100" dirty="0"/>
              <a:t> </a:t>
            </a:r>
            <a:r>
              <a:rPr lang="en-US" sz="1100" dirty="0" err="1"/>
              <a:t>calon</a:t>
            </a:r>
            <a:r>
              <a:rPr lang="en-US" sz="1100" dirty="0"/>
              <a:t> visitor </a:t>
            </a:r>
            <a:r>
              <a:rPr lang="en-US" sz="1100" dirty="0" err="1"/>
              <a:t>atau</a:t>
            </a:r>
            <a:r>
              <a:rPr lang="en-US" sz="1100" dirty="0"/>
              <a:t> customer </a:t>
            </a:r>
            <a:r>
              <a:rPr lang="en-US" sz="1100" dirty="0" err="1"/>
              <a:t>mengalami</a:t>
            </a:r>
            <a:r>
              <a:rPr lang="en-US" sz="1100" dirty="0"/>
              <a:t> </a:t>
            </a:r>
            <a:r>
              <a:rPr lang="en-US" sz="1100" dirty="0" err="1"/>
              <a:t>penurunan</a:t>
            </a:r>
            <a:r>
              <a:rPr lang="en-US" sz="1100" dirty="0"/>
              <a:t> </a:t>
            </a:r>
            <a:r>
              <a:rPr lang="en-US" sz="1100" dirty="0" err="1"/>
              <a:t>tingkat</a:t>
            </a:r>
            <a:r>
              <a:rPr lang="en-US" sz="1100" dirty="0"/>
              <a:t> interest. Hal </a:t>
            </a:r>
            <a:r>
              <a:rPr lang="en-US" sz="1100" dirty="0" err="1"/>
              <a:t>lainnya</a:t>
            </a:r>
            <a:r>
              <a:rPr lang="en-US" sz="1100" dirty="0"/>
              <a:t> </a:t>
            </a:r>
            <a:r>
              <a:rPr lang="en-US" sz="1100" dirty="0" err="1"/>
              <a:t>adalah</a:t>
            </a:r>
            <a:r>
              <a:rPr lang="en-US" sz="1100" dirty="0"/>
              <a:t> </a:t>
            </a:r>
            <a:r>
              <a:rPr lang="en-US" sz="1100" dirty="0" err="1"/>
              <a:t>wabah</a:t>
            </a:r>
            <a:r>
              <a:rPr lang="en-US" sz="1100" dirty="0"/>
              <a:t> covid yang </a:t>
            </a:r>
            <a:r>
              <a:rPr lang="en-US" sz="1100" dirty="0" err="1"/>
              <a:t>sudah</a:t>
            </a:r>
            <a:r>
              <a:rPr lang="en-US" sz="1100" dirty="0"/>
              <a:t> </a:t>
            </a:r>
            <a:r>
              <a:rPr lang="en-US" sz="1100" dirty="0" err="1"/>
              <a:t>menyerang</a:t>
            </a:r>
            <a:r>
              <a:rPr lang="en-US" sz="1100" dirty="0"/>
              <a:t> negara lain </a:t>
            </a:r>
            <a:r>
              <a:rPr lang="en-US" sz="1100" dirty="0" err="1"/>
              <a:t>membuat</a:t>
            </a:r>
            <a:r>
              <a:rPr lang="en-US" sz="1100" dirty="0"/>
              <a:t> </a:t>
            </a:r>
            <a:r>
              <a:rPr lang="en-US" sz="1100" dirty="0" err="1"/>
              <a:t>banyak</a:t>
            </a:r>
            <a:r>
              <a:rPr lang="en-US" sz="1100" dirty="0"/>
              <a:t> </a:t>
            </a:r>
            <a:r>
              <a:rPr lang="en-US" sz="1100" dirty="0" err="1"/>
              <a:t>pihak</a:t>
            </a:r>
            <a:r>
              <a:rPr lang="en-US" sz="1100" dirty="0"/>
              <a:t> </a:t>
            </a:r>
            <a:r>
              <a:rPr lang="en-US" sz="1100" dirty="0" err="1"/>
              <a:t>untuk</a:t>
            </a:r>
            <a:r>
              <a:rPr lang="en-US" sz="1100" dirty="0"/>
              <a:t> </a:t>
            </a:r>
            <a:r>
              <a:rPr lang="en-US" sz="1100" dirty="0" err="1"/>
              <a:t>lebih</a:t>
            </a:r>
            <a:r>
              <a:rPr lang="en-US" sz="1100" dirty="0"/>
              <a:t> </a:t>
            </a:r>
            <a:r>
              <a:rPr lang="en-US" sz="1100" dirty="0" err="1"/>
              <a:t>memilih</a:t>
            </a:r>
            <a:r>
              <a:rPr lang="en-US" sz="1100" dirty="0"/>
              <a:t> </a:t>
            </a:r>
            <a:r>
              <a:rPr lang="en-US" sz="1100" dirty="0" err="1"/>
              <a:t>waspada</a:t>
            </a:r>
            <a:r>
              <a:rPr lang="en-US" sz="1100" dirty="0"/>
              <a:t> </a:t>
            </a:r>
            <a:r>
              <a:rPr lang="en-US" sz="1100" dirty="0" err="1"/>
              <a:t>dibandingkan</a:t>
            </a:r>
            <a:r>
              <a:rPr lang="en-US" sz="1100" dirty="0"/>
              <a:t> </a:t>
            </a:r>
            <a:r>
              <a:rPr lang="en-US" sz="1100" dirty="0" err="1"/>
              <a:t>memesan</a:t>
            </a:r>
            <a:r>
              <a:rPr lang="en-US" sz="1100" dirty="0"/>
              <a:t> hotel.</a:t>
            </a:r>
            <a:endParaRPr lang="en-ID" sz="1100" dirty="0"/>
          </a:p>
        </p:txBody>
      </p:sp>
      <p:pic>
        <p:nvPicPr>
          <p:cNvPr id="11" name="Picture 10">
            <a:extLst>
              <a:ext uri="{FF2B5EF4-FFF2-40B4-BE49-F238E27FC236}">
                <a16:creationId xmlns:a16="http://schemas.microsoft.com/office/drawing/2014/main" id="{8FB2F583-F915-75DD-4281-45D84A6FAFDB}"/>
              </a:ext>
            </a:extLst>
          </p:cNvPr>
          <p:cNvPicPr>
            <a:picLocks noChangeAspect="1"/>
          </p:cNvPicPr>
          <p:nvPr/>
        </p:nvPicPr>
        <p:blipFill>
          <a:blip r:embed="rId3"/>
          <a:stretch>
            <a:fillRect/>
          </a:stretch>
        </p:blipFill>
        <p:spPr>
          <a:xfrm>
            <a:off x="3841595" y="0"/>
            <a:ext cx="5302405" cy="5143500"/>
          </a:xfrm>
          <a:prstGeom prst="rect">
            <a:avLst/>
          </a:prstGeom>
        </p:spPr>
      </p:pic>
      <p:sp>
        <p:nvSpPr>
          <p:cNvPr id="12" name="TextBox 11">
            <a:extLst>
              <a:ext uri="{FF2B5EF4-FFF2-40B4-BE49-F238E27FC236}">
                <a16:creationId xmlns:a16="http://schemas.microsoft.com/office/drawing/2014/main" id="{A676260E-358F-C0DD-D414-CC8E4246083B}"/>
              </a:ext>
            </a:extLst>
          </p:cNvPr>
          <p:cNvSpPr txBox="1"/>
          <p:nvPr/>
        </p:nvSpPr>
        <p:spPr>
          <a:xfrm>
            <a:off x="6337495" y="991772"/>
            <a:ext cx="2644727" cy="1384995"/>
          </a:xfrm>
          <a:prstGeom prst="rect">
            <a:avLst/>
          </a:prstGeom>
          <a:solidFill>
            <a:srgbClr val="92D050"/>
          </a:solidFill>
        </p:spPr>
        <p:txBody>
          <a:bodyPr wrap="square" rtlCol="0">
            <a:spAutoFit/>
          </a:bodyPr>
          <a:lstStyle/>
          <a:p>
            <a:pPr algn="just"/>
            <a:r>
              <a:rPr lang="en-US" dirty="0" err="1"/>
              <a:t>Pemesanan</a:t>
            </a:r>
            <a:r>
              <a:rPr lang="en-US" dirty="0"/>
              <a:t> </a:t>
            </a:r>
            <a:r>
              <a:rPr lang="en-US" dirty="0" err="1"/>
              <a:t>kamar</a:t>
            </a:r>
            <a:r>
              <a:rPr lang="en-US" dirty="0"/>
              <a:t> hotel paling </a:t>
            </a:r>
            <a:r>
              <a:rPr lang="en-US" dirty="0" err="1"/>
              <a:t>banyak</a:t>
            </a:r>
            <a:r>
              <a:rPr lang="en-US" dirty="0"/>
              <a:t> </a:t>
            </a:r>
            <a:r>
              <a:rPr lang="en-US" dirty="0" err="1"/>
              <a:t>terjadi</a:t>
            </a:r>
            <a:r>
              <a:rPr lang="en-US" dirty="0"/>
              <a:t> di </a:t>
            </a:r>
            <a:r>
              <a:rPr lang="en-US" dirty="0" err="1"/>
              <a:t>tahun</a:t>
            </a:r>
            <a:r>
              <a:rPr lang="en-US" dirty="0"/>
              <a:t> 2018 </a:t>
            </a:r>
            <a:r>
              <a:rPr lang="en-US" dirty="0" err="1"/>
              <a:t>adalah</a:t>
            </a:r>
            <a:r>
              <a:rPr lang="en-US" dirty="0"/>
              <a:t> di </a:t>
            </a:r>
            <a:r>
              <a:rPr lang="en-US" dirty="0" err="1"/>
              <a:t>bulan</a:t>
            </a:r>
            <a:r>
              <a:rPr lang="en-US" dirty="0"/>
              <a:t> </a:t>
            </a:r>
            <a:r>
              <a:rPr lang="en-US" dirty="0" err="1"/>
              <a:t>Desember</a:t>
            </a:r>
            <a:r>
              <a:rPr lang="en-US" dirty="0"/>
              <a:t>. Hal </a:t>
            </a:r>
            <a:r>
              <a:rPr lang="en-US" dirty="0" err="1"/>
              <a:t>ini</a:t>
            </a:r>
            <a:r>
              <a:rPr lang="en-US" dirty="0"/>
              <a:t> sangat </a:t>
            </a:r>
            <a:r>
              <a:rPr lang="en-US" dirty="0" err="1"/>
              <a:t>wajar</a:t>
            </a:r>
            <a:r>
              <a:rPr lang="en-US" dirty="0"/>
              <a:t> </a:t>
            </a:r>
            <a:r>
              <a:rPr lang="en-US" dirty="0" err="1"/>
              <a:t>karena</a:t>
            </a:r>
            <a:r>
              <a:rPr lang="en-US" dirty="0"/>
              <a:t> </a:t>
            </a:r>
            <a:r>
              <a:rPr lang="en-US" dirty="0" err="1"/>
              <a:t>ada</a:t>
            </a:r>
            <a:r>
              <a:rPr lang="en-US" dirty="0"/>
              <a:t> </a:t>
            </a:r>
            <a:r>
              <a:rPr lang="en-US" dirty="0" err="1"/>
              <a:t>hari</a:t>
            </a:r>
            <a:r>
              <a:rPr lang="en-US" dirty="0"/>
              <a:t> </a:t>
            </a:r>
            <a:r>
              <a:rPr lang="en-US" dirty="0" err="1"/>
              <a:t>besar</a:t>
            </a:r>
            <a:r>
              <a:rPr lang="en-US" dirty="0"/>
              <a:t> </a:t>
            </a:r>
            <a:r>
              <a:rPr lang="en-US" dirty="0" err="1"/>
              <a:t>seperti</a:t>
            </a:r>
            <a:r>
              <a:rPr lang="en-US" dirty="0"/>
              <a:t> Natal dan </a:t>
            </a:r>
            <a:r>
              <a:rPr lang="en-US" dirty="0" err="1"/>
              <a:t>Tahun</a:t>
            </a:r>
            <a:r>
              <a:rPr lang="en-US" dirty="0"/>
              <a:t> </a:t>
            </a:r>
            <a:r>
              <a:rPr lang="en-US" dirty="0" err="1"/>
              <a:t>Baru</a:t>
            </a:r>
            <a:endParaRPr lang="en-ID" dirty="0"/>
          </a:p>
        </p:txBody>
      </p:sp>
    </p:spTree>
    <p:extLst>
      <p:ext uri="{BB962C8B-B14F-4D97-AF65-F5344CB8AC3E}">
        <p14:creationId xmlns:p14="http://schemas.microsoft.com/office/powerpoint/2010/main" val="3926026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CE19-FF5F-9D38-676F-009DF07510FC}"/>
              </a:ext>
            </a:extLst>
          </p:cNvPr>
          <p:cNvSpPr>
            <a:spLocks noGrp="1"/>
          </p:cNvSpPr>
          <p:nvPr>
            <p:ph type="title"/>
          </p:nvPr>
        </p:nvSpPr>
        <p:spPr/>
        <p:txBody>
          <a:bodyPr/>
          <a:lstStyle/>
          <a:p>
            <a:endParaRPr lang="en-ID"/>
          </a:p>
        </p:txBody>
      </p:sp>
      <p:pic>
        <p:nvPicPr>
          <p:cNvPr id="5" name="Picture 4">
            <a:extLst>
              <a:ext uri="{FF2B5EF4-FFF2-40B4-BE49-F238E27FC236}">
                <a16:creationId xmlns:a16="http://schemas.microsoft.com/office/drawing/2014/main" id="{D3E531A6-C677-ED8F-6F97-F7E4546EC35A}"/>
              </a:ext>
            </a:extLst>
          </p:cNvPr>
          <p:cNvPicPr>
            <a:picLocks noChangeAspect="1"/>
          </p:cNvPicPr>
          <p:nvPr/>
        </p:nvPicPr>
        <p:blipFill>
          <a:blip r:embed="rId2"/>
          <a:stretch>
            <a:fillRect/>
          </a:stretch>
        </p:blipFill>
        <p:spPr>
          <a:xfrm>
            <a:off x="0" y="1064455"/>
            <a:ext cx="4981575" cy="3619500"/>
          </a:xfrm>
          <a:prstGeom prst="rect">
            <a:avLst/>
          </a:prstGeom>
        </p:spPr>
      </p:pic>
      <p:sp>
        <p:nvSpPr>
          <p:cNvPr id="6" name="TextBox 5">
            <a:extLst>
              <a:ext uri="{FF2B5EF4-FFF2-40B4-BE49-F238E27FC236}">
                <a16:creationId xmlns:a16="http://schemas.microsoft.com/office/drawing/2014/main" id="{7C708C0F-887C-A92A-001D-1F3B858B09D4}"/>
              </a:ext>
            </a:extLst>
          </p:cNvPr>
          <p:cNvSpPr txBox="1"/>
          <p:nvPr/>
        </p:nvSpPr>
        <p:spPr>
          <a:xfrm>
            <a:off x="5254283" y="1448972"/>
            <a:ext cx="3530991" cy="1384995"/>
          </a:xfrm>
          <a:prstGeom prst="rect">
            <a:avLst/>
          </a:prstGeom>
          <a:noFill/>
        </p:spPr>
        <p:txBody>
          <a:bodyPr wrap="square" rtlCol="0">
            <a:spAutoFit/>
          </a:bodyPr>
          <a:lstStyle/>
          <a:p>
            <a:pPr algn="just"/>
            <a:r>
              <a:rPr lang="en-US" dirty="0"/>
              <a:t>Dari </a:t>
            </a:r>
            <a:r>
              <a:rPr lang="en-US" dirty="0" err="1"/>
              <a:t>tahun</a:t>
            </a:r>
            <a:r>
              <a:rPr lang="en-US" dirty="0"/>
              <a:t> 2017 </a:t>
            </a:r>
            <a:r>
              <a:rPr lang="en-US" dirty="0" err="1"/>
              <a:t>hingga</a:t>
            </a:r>
            <a:r>
              <a:rPr lang="en-US" dirty="0"/>
              <a:t> 2019, para </a:t>
            </a:r>
            <a:r>
              <a:rPr lang="en-US" dirty="0" err="1"/>
              <a:t>pengunjung</a:t>
            </a:r>
            <a:r>
              <a:rPr lang="en-US" dirty="0"/>
              <a:t> yang </a:t>
            </a:r>
            <a:r>
              <a:rPr lang="en-US" dirty="0" err="1"/>
              <a:t>memesan</a:t>
            </a:r>
            <a:r>
              <a:rPr lang="en-US" dirty="0"/>
              <a:t> hotel </a:t>
            </a:r>
            <a:r>
              <a:rPr lang="en-US" dirty="0" err="1"/>
              <a:t>kebanyakan</a:t>
            </a:r>
            <a:r>
              <a:rPr lang="en-US" dirty="0"/>
              <a:t> </a:t>
            </a:r>
            <a:r>
              <a:rPr lang="en-US" dirty="0" err="1"/>
              <a:t>memesan</a:t>
            </a:r>
            <a:r>
              <a:rPr lang="en-US" dirty="0"/>
              <a:t> di </a:t>
            </a:r>
            <a:r>
              <a:rPr lang="en-US" dirty="0" err="1"/>
              <a:t>pertengahan</a:t>
            </a:r>
            <a:r>
              <a:rPr lang="en-US" dirty="0"/>
              <a:t> </a:t>
            </a:r>
            <a:r>
              <a:rPr lang="en-US" dirty="0" err="1"/>
              <a:t>tahun</a:t>
            </a:r>
            <a:r>
              <a:rPr lang="en-US" dirty="0"/>
              <a:t>. Hal </a:t>
            </a:r>
            <a:r>
              <a:rPr lang="en-US" dirty="0" err="1"/>
              <a:t>ini</a:t>
            </a:r>
            <a:r>
              <a:rPr lang="en-US" dirty="0"/>
              <a:t> </a:t>
            </a:r>
            <a:r>
              <a:rPr lang="en-US" dirty="0" err="1"/>
              <a:t>terjadi</a:t>
            </a:r>
            <a:r>
              <a:rPr lang="en-US" dirty="0"/>
              <a:t> </a:t>
            </a:r>
            <a:r>
              <a:rPr lang="en-US" dirty="0" err="1"/>
              <a:t>karena</a:t>
            </a:r>
            <a:r>
              <a:rPr lang="en-US" dirty="0"/>
              <a:t> </a:t>
            </a:r>
            <a:r>
              <a:rPr lang="en-US" dirty="0" err="1"/>
              <a:t>adanya</a:t>
            </a:r>
            <a:r>
              <a:rPr lang="en-US" dirty="0"/>
              <a:t> </a:t>
            </a:r>
            <a:r>
              <a:rPr lang="en-US" dirty="0" err="1"/>
              <a:t>libur</a:t>
            </a:r>
            <a:r>
              <a:rPr lang="en-US" dirty="0"/>
              <a:t> </a:t>
            </a:r>
            <a:r>
              <a:rPr lang="en-US" dirty="0" err="1"/>
              <a:t>sekolah</a:t>
            </a:r>
            <a:r>
              <a:rPr lang="en-US" dirty="0"/>
              <a:t>, </a:t>
            </a:r>
            <a:r>
              <a:rPr lang="en-US" dirty="0" err="1"/>
              <a:t>libur</a:t>
            </a:r>
            <a:r>
              <a:rPr lang="en-US" dirty="0"/>
              <a:t> </a:t>
            </a:r>
            <a:r>
              <a:rPr lang="en-US" dirty="0" err="1"/>
              <a:t>lebaran</a:t>
            </a:r>
            <a:r>
              <a:rPr lang="en-US" dirty="0"/>
              <a:t>, dan </a:t>
            </a:r>
            <a:r>
              <a:rPr lang="en-US" dirty="0" err="1"/>
              <a:t>beberapa</a:t>
            </a:r>
            <a:r>
              <a:rPr lang="en-US" dirty="0"/>
              <a:t> </a:t>
            </a:r>
            <a:r>
              <a:rPr lang="en-US" dirty="0" err="1"/>
              <a:t>pekerjaan</a:t>
            </a:r>
            <a:r>
              <a:rPr lang="en-US" dirty="0"/>
              <a:t> </a:t>
            </a:r>
            <a:r>
              <a:rPr lang="en-US" dirty="0" err="1"/>
              <a:t>lainnya</a:t>
            </a:r>
            <a:r>
              <a:rPr lang="en-US" dirty="0"/>
              <a:t>. </a:t>
            </a:r>
            <a:endParaRPr lang="en-ID" dirty="0"/>
          </a:p>
        </p:txBody>
      </p:sp>
    </p:spTree>
    <p:extLst>
      <p:ext uri="{BB962C8B-B14F-4D97-AF65-F5344CB8AC3E}">
        <p14:creationId xmlns:p14="http://schemas.microsoft.com/office/powerpoint/2010/main" val="863945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90DDD-1AE4-260D-A295-6BB0B9457F52}"/>
              </a:ext>
            </a:extLst>
          </p:cNvPr>
          <p:cNvSpPr>
            <a:spLocks noGrp="1"/>
          </p:cNvSpPr>
          <p:nvPr>
            <p:ph type="title"/>
          </p:nvPr>
        </p:nvSpPr>
        <p:spPr/>
        <p:txBody>
          <a:bodyPr/>
          <a:lstStyle/>
          <a:p>
            <a:endParaRPr lang="en-ID"/>
          </a:p>
        </p:txBody>
      </p:sp>
      <p:pic>
        <p:nvPicPr>
          <p:cNvPr id="8" name="Picture 7">
            <a:extLst>
              <a:ext uri="{FF2B5EF4-FFF2-40B4-BE49-F238E27FC236}">
                <a16:creationId xmlns:a16="http://schemas.microsoft.com/office/drawing/2014/main" id="{6C3191AF-9F39-D449-14EB-6EAC62F365FF}"/>
              </a:ext>
            </a:extLst>
          </p:cNvPr>
          <p:cNvPicPr>
            <a:picLocks noChangeAspect="1"/>
          </p:cNvPicPr>
          <p:nvPr/>
        </p:nvPicPr>
        <p:blipFill>
          <a:blip r:embed="rId2"/>
          <a:stretch>
            <a:fillRect/>
          </a:stretch>
        </p:blipFill>
        <p:spPr>
          <a:xfrm>
            <a:off x="0" y="530860"/>
            <a:ext cx="4790049" cy="4612640"/>
          </a:xfrm>
          <a:prstGeom prst="rect">
            <a:avLst/>
          </a:prstGeom>
        </p:spPr>
      </p:pic>
      <p:sp>
        <p:nvSpPr>
          <p:cNvPr id="9" name="TextBox 8">
            <a:extLst>
              <a:ext uri="{FF2B5EF4-FFF2-40B4-BE49-F238E27FC236}">
                <a16:creationId xmlns:a16="http://schemas.microsoft.com/office/drawing/2014/main" id="{6354E274-9E47-D48A-83A2-578DF442C061}"/>
              </a:ext>
            </a:extLst>
          </p:cNvPr>
          <p:cNvSpPr txBox="1"/>
          <p:nvPr/>
        </p:nvSpPr>
        <p:spPr>
          <a:xfrm>
            <a:off x="5099538" y="865163"/>
            <a:ext cx="3931920" cy="2677656"/>
          </a:xfrm>
          <a:prstGeom prst="rect">
            <a:avLst/>
          </a:prstGeom>
          <a:noFill/>
        </p:spPr>
        <p:txBody>
          <a:bodyPr wrap="square" rtlCol="0">
            <a:spAutoFit/>
          </a:bodyPr>
          <a:lstStyle/>
          <a:p>
            <a:pPr algn="just"/>
            <a:r>
              <a:rPr lang="en-US" dirty="0"/>
              <a:t>Gambar di </a:t>
            </a:r>
            <a:r>
              <a:rPr lang="en-US" dirty="0" err="1"/>
              <a:t>samping</a:t>
            </a:r>
            <a:r>
              <a:rPr lang="en-US" dirty="0"/>
              <a:t> </a:t>
            </a:r>
            <a:r>
              <a:rPr lang="en-US" dirty="0" err="1"/>
              <a:t>merupakan</a:t>
            </a:r>
            <a:r>
              <a:rPr lang="en-US" dirty="0"/>
              <a:t> </a:t>
            </a:r>
            <a:r>
              <a:rPr lang="en-US" dirty="0" err="1"/>
              <a:t>hubungan</a:t>
            </a:r>
            <a:r>
              <a:rPr lang="en-US" dirty="0"/>
              <a:t> </a:t>
            </a:r>
            <a:r>
              <a:rPr lang="en-US" dirty="0" err="1"/>
              <a:t>antara</a:t>
            </a:r>
            <a:r>
              <a:rPr lang="en-US" dirty="0"/>
              <a:t> total stay (</a:t>
            </a:r>
            <a:r>
              <a:rPr lang="en-US" dirty="0" err="1"/>
              <a:t>jumlah</a:t>
            </a:r>
            <a:r>
              <a:rPr lang="en-US" dirty="0"/>
              <a:t> </a:t>
            </a:r>
            <a:r>
              <a:rPr lang="en-US" dirty="0" err="1"/>
              <a:t>hari</a:t>
            </a:r>
            <a:r>
              <a:rPr lang="en-US" dirty="0"/>
              <a:t> </a:t>
            </a:r>
            <a:r>
              <a:rPr lang="en-US" dirty="0" err="1"/>
              <a:t>menginap</a:t>
            </a:r>
            <a:r>
              <a:rPr lang="en-US" dirty="0"/>
              <a:t>) dan ratio cancel (</a:t>
            </a:r>
            <a:r>
              <a:rPr lang="en-US" dirty="0" err="1"/>
              <a:t>jumlah</a:t>
            </a:r>
            <a:r>
              <a:rPr lang="en-US" dirty="0"/>
              <a:t> cancel </a:t>
            </a:r>
            <a:r>
              <a:rPr lang="en-US" dirty="0" err="1"/>
              <a:t>dibagi</a:t>
            </a:r>
            <a:r>
              <a:rPr lang="en-US" dirty="0"/>
              <a:t> total booking).</a:t>
            </a:r>
          </a:p>
          <a:p>
            <a:pPr algn="just"/>
            <a:endParaRPr lang="en-US" dirty="0"/>
          </a:p>
          <a:p>
            <a:pPr algn="just"/>
            <a:r>
              <a:rPr lang="en-US" dirty="0"/>
              <a:t>Dari </a:t>
            </a:r>
            <a:r>
              <a:rPr lang="en-US" dirty="0" err="1"/>
              <a:t>gambar</a:t>
            </a:r>
            <a:r>
              <a:rPr lang="en-US" dirty="0"/>
              <a:t> </a:t>
            </a:r>
            <a:r>
              <a:rPr lang="en-US" dirty="0" err="1"/>
              <a:t>tersebut</a:t>
            </a:r>
            <a:r>
              <a:rPr lang="en-US" dirty="0"/>
              <a:t> </a:t>
            </a:r>
            <a:r>
              <a:rPr lang="en-US" dirty="0" err="1"/>
              <a:t>diperoleh</a:t>
            </a:r>
            <a:r>
              <a:rPr lang="en-US" dirty="0"/>
              <a:t> </a:t>
            </a:r>
            <a:r>
              <a:rPr lang="en-US" dirty="0" err="1"/>
              <a:t>informasi</a:t>
            </a:r>
            <a:r>
              <a:rPr lang="en-US" dirty="0"/>
              <a:t> </a:t>
            </a:r>
            <a:r>
              <a:rPr lang="en-US" dirty="0" err="1"/>
              <a:t>bahwa</a:t>
            </a:r>
            <a:r>
              <a:rPr lang="en-US" dirty="0"/>
              <a:t> </a:t>
            </a:r>
            <a:r>
              <a:rPr lang="en-US" dirty="0" err="1"/>
              <a:t>tidak</a:t>
            </a:r>
            <a:r>
              <a:rPr lang="en-US" dirty="0"/>
              <a:t> </a:t>
            </a:r>
            <a:r>
              <a:rPr lang="en-US" dirty="0" err="1"/>
              <a:t>adanya</a:t>
            </a:r>
            <a:r>
              <a:rPr lang="en-US" dirty="0"/>
              <a:t> </a:t>
            </a:r>
            <a:r>
              <a:rPr lang="en-US" dirty="0" err="1"/>
              <a:t>relasi</a:t>
            </a:r>
            <a:r>
              <a:rPr lang="en-US" dirty="0"/>
              <a:t> </a:t>
            </a:r>
            <a:r>
              <a:rPr lang="en-US" dirty="0" err="1"/>
              <a:t>antar</a:t>
            </a:r>
            <a:r>
              <a:rPr lang="en-US" dirty="0"/>
              <a:t> </a:t>
            </a:r>
            <a:r>
              <a:rPr lang="en-US" dirty="0" err="1"/>
              <a:t>kedua</a:t>
            </a:r>
            <a:r>
              <a:rPr lang="en-US" dirty="0"/>
              <a:t> </a:t>
            </a:r>
            <a:r>
              <a:rPr lang="en-US" dirty="0" err="1"/>
              <a:t>fitur</a:t>
            </a:r>
            <a:r>
              <a:rPr lang="en-US" dirty="0"/>
              <a:t> </a:t>
            </a:r>
            <a:r>
              <a:rPr lang="en-US" dirty="0" err="1"/>
              <a:t>tersebut</a:t>
            </a:r>
            <a:r>
              <a:rPr lang="en-US" dirty="0"/>
              <a:t>. </a:t>
            </a:r>
            <a:r>
              <a:rPr lang="en-US" dirty="0" err="1"/>
              <a:t>Namun</a:t>
            </a:r>
            <a:r>
              <a:rPr lang="en-US" dirty="0"/>
              <a:t> </a:t>
            </a:r>
            <a:r>
              <a:rPr lang="en-US" dirty="0" err="1"/>
              <a:t>secara</a:t>
            </a:r>
            <a:r>
              <a:rPr lang="en-US" dirty="0"/>
              <a:t> </a:t>
            </a:r>
            <a:r>
              <a:rPr lang="en-US" dirty="0" err="1"/>
              <a:t>implisit</a:t>
            </a:r>
            <a:r>
              <a:rPr lang="en-US" dirty="0"/>
              <a:t> </a:t>
            </a:r>
            <a:r>
              <a:rPr lang="en-US" dirty="0" err="1"/>
              <a:t>bahwa</a:t>
            </a:r>
            <a:r>
              <a:rPr lang="en-US" dirty="0"/>
              <a:t> </a:t>
            </a:r>
            <a:r>
              <a:rPr lang="en-US" dirty="0" err="1"/>
              <a:t>durasi</a:t>
            </a:r>
            <a:r>
              <a:rPr lang="en-US" dirty="0"/>
              <a:t> </a:t>
            </a:r>
            <a:r>
              <a:rPr lang="en-US" dirty="0" err="1"/>
              <a:t>menginap</a:t>
            </a:r>
            <a:r>
              <a:rPr lang="en-US" dirty="0"/>
              <a:t> </a:t>
            </a:r>
            <a:r>
              <a:rPr lang="en-US" dirty="0" err="1"/>
              <a:t>dapat</a:t>
            </a:r>
            <a:r>
              <a:rPr lang="en-US" dirty="0"/>
              <a:t> </a:t>
            </a:r>
            <a:r>
              <a:rPr lang="en-US" dirty="0" err="1"/>
              <a:t>memengaruhi</a:t>
            </a:r>
            <a:r>
              <a:rPr lang="en-US" dirty="0"/>
              <a:t> </a:t>
            </a:r>
            <a:r>
              <a:rPr lang="en-US" dirty="0" err="1"/>
              <a:t>tingkat</a:t>
            </a:r>
            <a:r>
              <a:rPr lang="en-US" dirty="0"/>
              <a:t> cancel </a:t>
            </a:r>
            <a:r>
              <a:rPr lang="en-US" dirty="0" err="1"/>
              <a:t>apabila</a:t>
            </a:r>
            <a:r>
              <a:rPr lang="en-US" dirty="0"/>
              <a:t> </a:t>
            </a:r>
            <a:r>
              <a:rPr lang="en-US" dirty="0" err="1"/>
              <a:t>sarana</a:t>
            </a:r>
            <a:r>
              <a:rPr lang="en-US" dirty="0"/>
              <a:t> </a:t>
            </a:r>
            <a:r>
              <a:rPr lang="en-US" dirty="0" err="1"/>
              <a:t>kurang</a:t>
            </a:r>
            <a:r>
              <a:rPr lang="en-US" dirty="0"/>
              <a:t> </a:t>
            </a:r>
            <a:r>
              <a:rPr lang="en-US" dirty="0" err="1"/>
              <a:t>baik</a:t>
            </a:r>
            <a:r>
              <a:rPr lang="en-US" dirty="0"/>
              <a:t>, service dan </a:t>
            </a:r>
            <a:r>
              <a:rPr lang="en-US" dirty="0" err="1"/>
              <a:t>perilaku</a:t>
            </a:r>
            <a:r>
              <a:rPr lang="en-US" dirty="0"/>
              <a:t> </a:t>
            </a:r>
            <a:r>
              <a:rPr lang="en-US" dirty="0" err="1"/>
              <a:t>warga</a:t>
            </a:r>
            <a:r>
              <a:rPr lang="en-US" dirty="0"/>
              <a:t> hotel </a:t>
            </a:r>
            <a:r>
              <a:rPr lang="en-US" dirty="0" err="1"/>
              <a:t>baik</a:t>
            </a:r>
            <a:r>
              <a:rPr lang="en-US" dirty="0"/>
              <a:t> </a:t>
            </a:r>
            <a:r>
              <a:rPr lang="en-US" dirty="0" err="1"/>
              <a:t>petugas</a:t>
            </a:r>
            <a:r>
              <a:rPr lang="en-US" dirty="0"/>
              <a:t> dan </a:t>
            </a:r>
            <a:r>
              <a:rPr lang="en-US" dirty="0" err="1"/>
              <a:t>tetangga</a:t>
            </a:r>
            <a:r>
              <a:rPr lang="en-US" dirty="0"/>
              <a:t> </a:t>
            </a:r>
            <a:r>
              <a:rPr lang="en-US" dirty="0" err="1"/>
              <a:t>kurang</a:t>
            </a:r>
            <a:r>
              <a:rPr lang="en-US" dirty="0"/>
              <a:t> </a:t>
            </a:r>
            <a:r>
              <a:rPr lang="en-US" dirty="0" err="1"/>
              <a:t>baik</a:t>
            </a:r>
            <a:r>
              <a:rPr lang="en-US"/>
              <a:t>.</a:t>
            </a:r>
            <a:endParaRPr lang="en-ID" dirty="0"/>
          </a:p>
        </p:txBody>
      </p:sp>
    </p:spTree>
    <p:extLst>
      <p:ext uri="{BB962C8B-B14F-4D97-AF65-F5344CB8AC3E}">
        <p14:creationId xmlns:p14="http://schemas.microsoft.com/office/powerpoint/2010/main" val="23611878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575</Words>
  <Application>Microsoft Office PowerPoint</Application>
  <PresentationFormat>On-screen Show (16:9)</PresentationFormat>
  <Paragraphs>27</Paragraphs>
  <Slides>6</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vt:i4>
      </vt:variant>
    </vt:vector>
  </HeadingPairs>
  <TitlesOfParts>
    <vt:vector size="11" baseType="lpstr">
      <vt:lpstr>Dosis</vt:lpstr>
      <vt:lpstr>Roboto</vt:lpstr>
      <vt:lpstr>Arial</vt:lpstr>
      <vt:lpstr>Simple Light</vt:lpstr>
      <vt:lpstr>Simple Light</vt:lpstr>
      <vt:lpstr>Investigate Business Hotel using Data Visualization </vt:lpstr>
      <vt:lpstr>Overview</vt:lpstr>
      <vt:lpstr>Data Preprocessing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Investigate Business Hotel using Data Visualization </dc:title>
  <dc:creator>Angelus Felix Sihombing</dc:creator>
  <cp:lastModifiedBy>felix sihombing</cp:lastModifiedBy>
  <cp:revision>3</cp:revision>
  <dcterms:modified xsi:type="dcterms:W3CDTF">2023-03-27T18:40:18Z</dcterms:modified>
</cp:coreProperties>
</file>