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embeddedFontLst>
    <p:embeddedFont>
      <p:font typeface="Dosis" pitchFamily="2" charset="0"/>
      <p:regular r:id="rId7"/>
      <p:bold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www.linkedin.com/in/angelusfelixsihomb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gelusfelix/Hotel_Book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Angelus Felix Sihombing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sihombingfelix1@gmail.com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hlinkClick r:id="rId4"/>
              </a:rPr>
              <a:t>https://www.linkedin.com/in/angelusfelixsihombing/</a:t>
            </a:r>
            <a:r>
              <a:rPr lang="en-ID" sz="1200" dirty="0">
                <a:latin typeface="Dosis"/>
                <a:ea typeface="Dosis"/>
                <a:cs typeface="Dosis"/>
                <a:sym typeface="Dosis"/>
              </a:rPr>
              <a:t> </a:t>
            </a:r>
            <a:endParaRPr sz="1200" dirty="0">
              <a:latin typeface="Dosis"/>
              <a:ea typeface="Dosis"/>
              <a:cs typeface="Dosis"/>
              <a:sym typeface="Dosis"/>
            </a:endParaRPr>
          </a:p>
        </p:txBody>
      </p:sp>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US" dirty="0"/>
              <a:t>A graduate of Geophysical Engineering from </a:t>
            </a:r>
            <a:r>
              <a:rPr lang="en-US" dirty="0" err="1"/>
              <a:t>Pertamina</a:t>
            </a:r>
            <a:r>
              <a:rPr lang="en-US" dirty="0"/>
              <a:t> University. Highly interested in the data processing, interpretation, data analysis and energy industry. </a:t>
            </a:r>
            <a:endParaRPr dirty="0"/>
          </a:p>
        </p:txBody>
      </p:sp>
      <p:pic>
        <p:nvPicPr>
          <p:cNvPr id="3" name="Picture 2">
            <a:extLst>
              <a:ext uri="{FF2B5EF4-FFF2-40B4-BE49-F238E27FC236}">
                <a16:creationId xmlns:a16="http://schemas.microsoft.com/office/drawing/2014/main" id="{64A91B30-39E0-7176-EFC4-CE1D4D690690}"/>
              </a:ext>
            </a:extLst>
          </p:cNvPr>
          <p:cNvPicPr>
            <a:picLocks noChangeAspect="1"/>
          </p:cNvPicPr>
          <p:nvPr/>
        </p:nvPicPr>
        <p:blipFill>
          <a:blip r:embed="rId5"/>
          <a:stretch>
            <a:fillRect/>
          </a:stretch>
        </p:blipFill>
        <p:spPr>
          <a:xfrm>
            <a:off x="4731442" y="208775"/>
            <a:ext cx="1228508" cy="19060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fontScale="85000" lnSpcReduction="10000"/>
          </a:bodyPr>
          <a:lstStyle/>
          <a:p>
            <a:pPr marL="457200" lvl="0" indent="-323850" algn="l" rtl="0">
              <a:spcBef>
                <a:spcPts val="0"/>
              </a:spcBef>
              <a:spcAft>
                <a:spcPts val="0"/>
              </a:spcAft>
              <a:buClr>
                <a:schemeClr val="dk1"/>
              </a:buClr>
              <a:buSzPts val="1500"/>
              <a:buChar char="●"/>
            </a:pPr>
            <a:r>
              <a:rPr lang="en-ID" sz="1500" dirty="0">
                <a:solidFill>
                  <a:schemeClr val="dk1"/>
                </a:solidFill>
                <a:hlinkClick r:id="rId3"/>
              </a:rPr>
              <a:t>https://github.com/angelusfelix/Hotel_Booking</a:t>
            </a:r>
            <a:r>
              <a:rPr lang="en-ID" sz="1500" dirty="0">
                <a:solidFill>
                  <a:schemeClr val="dk1"/>
                </a:solidFill>
              </a:rPr>
              <a:t> </a:t>
            </a:r>
          </a:p>
          <a:p>
            <a:pPr marL="457200" lvl="0" indent="-323850" algn="l" rtl="0">
              <a:spcBef>
                <a:spcPts val="0"/>
              </a:spcBef>
              <a:spcAft>
                <a:spcPts val="0"/>
              </a:spcAft>
              <a:buClr>
                <a:schemeClr val="dk1"/>
              </a:buClr>
              <a:buSzPts val="1500"/>
              <a:buChar char="●"/>
            </a:pPr>
            <a:r>
              <a:rPr lang="en-ID" sz="1500" dirty="0" err="1">
                <a:solidFill>
                  <a:schemeClr val="dk1"/>
                </a:solidFill>
              </a:rPr>
              <a:t>Dalam</a:t>
            </a:r>
            <a:r>
              <a:rPr lang="en-ID" sz="1500" dirty="0">
                <a:solidFill>
                  <a:schemeClr val="dk1"/>
                </a:solidFill>
              </a:rPr>
              <a:t> </a:t>
            </a:r>
            <a:r>
              <a:rPr lang="en-ID" sz="1500" dirty="0" err="1">
                <a:solidFill>
                  <a:schemeClr val="dk1"/>
                </a:solidFill>
              </a:rPr>
              <a:t>melakukan</a:t>
            </a:r>
            <a:r>
              <a:rPr lang="en-ID" sz="1500" dirty="0">
                <a:solidFill>
                  <a:schemeClr val="dk1"/>
                </a:solidFill>
              </a:rPr>
              <a:t> handle missing value, </a:t>
            </a:r>
            <a:r>
              <a:rPr lang="en-ID" sz="1500" dirty="0" err="1">
                <a:solidFill>
                  <a:schemeClr val="dk1"/>
                </a:solidFill>
              </a:rPr>
              <a:t>hal</a:t>
            </a:r>
            <a:r>
              <a:rPr lang="en-ID" sz="1500" dirty="0">
                <a:solidFill>
                  <a:schemeClr val="dk1"/>
                </a:solidFill>
              </a:rPr>
              <a:t> yang </a:t>
            </a:r>
            <a:r>
              <a:rPr lang="en-ID" sz="1500" dirty="0" err="1">
                <a:solidFill>
                  <a:schemeClr val="dk1"/>
                </a:solidFill>
              </a:rPr>
              <a:t>diperhatikan</a:t>
            </a:r>
            <a:r>
              <a:rPr lang="en-ID" sz="1500" dirty="0">
                <a:solidFill>
                  <a:schemeClr val="dk1"/>
                </a:solidFill>
              </a:rPr>
              <a:t> </a:t>
            </a:r>
            <a:r>
              <a:rPr lang="en-ID" sz="1500" dirty="0" err="1">
                <a:solidFill>
                  <a:schemeClr val="dk1"/>
                </a:solidFill>
              </a:rPr>
              <a:t>terlebih</a:t>
            </a:r>
            <a:r>
              <a:rPr lang="en-ID" sz="1500" dirty="0">
                <a:solidFill>
                  <a:schemeClr val="dk1"/>
                </a:solidFill>
              </a:rPr>
              <a:t> </a:t>
            </a:r>
            <a:r>
              <a:rPr lang="en-ID" sz="1500" dirty="0" err="1">
                <a:solidFill>
                  <a:schemeClr val="dk1"/>
                </a:solidFill>
              </a:rPr>
              <a:t>dahulu</a:t>
            </a:r>
            <a:r>
              <a:rPr lang="en-ID" sz="1500" dirty="0">
                <a:solidFill>
                  <a:schemeClr val="dk1"/>
                </a:solidFill>
              </a:rPr>
              <a:t> </a:t>
            </a:r>
            <a:r>
              <a:rPr lang="en-ID" sz="1500" dirty="0" err="1">
                <a:solidFill>
                  <a:schemeClr val="dk1"/>
                </a:solidFill>
              </a:rPr>
              <a:t>adalah</a:t>
            </a:r>
            <a:r>
              <a:rPr lang="en-ID" sz="1500" dirty="0">
                <a:solidFill>
                  <a:schemeClr val="dk1"/>
                </a:solidFill>
              </a:rPr>
              <a:t> </a:t>
            </a:r>
            <a:r>
              <a:rPr lang="en-ID" sz="1500" dirty="0" err="1">
                <a:solidFill>
                  <a:schemeClr val="dk1"/>
                </a:solidFill>
              </a:rPr>
              <a:t>nilai</a:t>
            </a:r>
            <a:r>
              <a:rPr lang="en-ID" sz="1500" dirty="0">
                <a:solidFill>
                  <a:schemeClr val="dk1"/>
                </a:solidFill>
              </a:rPr>
              <a:t> statistic </a:t>
            </a:r>
            <a:r>
              <a:rPr lang="en-ID" sz="1500" dirty="0" err="1">
                <a:solidFill>
                  <a:schemeClr val="dk1"/>
                </a:solidFill>
              </a:rPr>
              <a:t>tiap</a:t>
            </a:r>
            <a:r>
              <a:rPr lang="en-ID" sz="1500" dirty="0">
                <a:solidFill>
                  <a:schemeClr val="dk1"/>
                </a:solidFill>
              </a:rPr>
              <a:t> </a:t>
            </a:r>
            <a:r>
              <a:rPr lang="en-ID" sz="1500" dirty="0" err="1">
                <a:solidFill>
                  <a:schemeClr val="dk1"/>
                </a:solidFill>
              </a:rPr>
              <a:t>fitur</a:t>
            </a:r>
            <a:r>
              <a:rPr lang="en-ID" sz="1500" dirty="0">
                <a:solidFill>
                  <a:schemeClr val="dk1"/>
                </a:solidFill>
              </a:rPr>
              <a:t>. Hal </a:t>
            </a:r>
            <a:r>
              <a:rPr lang="en-ID" sz="1500" dirty="0" err="1">
                <a:solidFill>
                  <a:schemeClr val="dk1"/>
                </a:solidFill>
              </a:rPr>
              <a:t>ini</a:t>
            </a:r>
            <a:r>
              <a:rPr lang="en-ID" sz="1500" dirty="0">
                <a:solidFill>
                  <a:schemeClr val="dk1"/>
                </a:solidFill>
              </a:rPr>
              <a:t> </a:t>
            </a:r>
            <a:r>
              <a:rPr lang="en-ID" sz="1500" dirty="0" err="1">
                <a:solidFill>
                  <a:schemeClr val="dk1"/>
                </a:solidFill>
              </a:rPr>
              <a:t>bisa</a:t>
            </a:r>
            <a:r>
              <a:rPr lang="en-ID" sz="1500" dirty="0">
                <a:solidFill>
                  <a:schemeClr val="dk1"/>
                </a:solidFill>
              </a:rPr>
              <a:t>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df.describe</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a:solidFill>
                  <a:schemeClr val="dk1"/>
                </a:solidFill>
              </a:rPr>
              <a:t>Ada 4 </a:t>
            </a:r>
            <a:r>
              <a:rPr lang="en-ID" sz="1500" dirty="0" err="1">
                <a:solidFill>
                  <a:schemeClr val="dk1"/>
                </a:solidFill>
              </a:rPr>
              <a:t>fitur</a:t>
            </a:r>
            <a:r>
              <a:rPr lang="en-ID" sz="1500" dirty="0">
                <a:solidFill>
                  <a:schemeClr val="dk1"/>
                </a:solidFill>
              </a:rPr>
              <a:t> yang </a:t>
            </a:r>
            <a:r>
              <a:rPr lang="en-ID" sz="1500" dirty="0" err="1">
                <a:solidFill>
                  <a:schemeClr val="dk1"/>
                </a:solidFill>
              </a:rPr>
              <a:t>berisi</a:t>
            </a:r>
            <a:r>
              <a:rPr lang="en-ID" sz="1500" dirty="0">
                <a:solidFill>
                  <a:schemeClr val="dk1"/>
                </a:solidFill>
              </a:rPr>
              <a:t> null value, </a:t>
            </a:r>
            <a:r>
              <a:rPr lang="en-ID" sz="1500" dirty="0" err="1">
                <a:solidFill>
                  <a:schemeClr val="dk1"/>
                </a:solidFill>
              </a:rPr>
              <a:t>yaitu</a:t>
            </a:r>
            <a:r>
              <a:rPr lang="en-ID" sz="1500" dirty="0">
                <a:solidFill>
                  <a:schemeClr val="dk1"/>
                </a:solidFill>
              </a:rPr>
              <a:t> children, agent, company, dan city.</a:t>
            </a:r>
          </a:p>
          <a:p>
            <a:pPr marL="457200" lvl="0" indent="-323850" algn="l" rtl="0">
              <a:spcBef>
                <a:spcPts val="0"/>
              </a:spcBef>
              <a:spcAft>
                <a:spcPts val="0"/>
              </a:spcAft>
              <a:buClr>
                <a:schemeClr val="dk1"/>
              </a:buClr>
              <a:buSzPts val="1500"/>
              <a:buChar char="●"/>
            </a:pPr>
            <a:r>
              <a:rPr lang="en-ID" sz="1500" dirty="0">
                <a:solidFill>
                  <a:schemeClr val="dk1"/>
                </a:solidFill>
              </a:rPr>
              <a:t>Fitur children </a:t>
            </a:r>
            <a:r>
              <a:rPr lang="en-ID" sz="1500" dirty="0" err="1">
                <a:solidFill>
                  <a:schemeClr val="dk1"/>
                </a:solidFill>
              </a:rPr>
              <a:t>adalah</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anak</a:t>
            </a:r>
            <a:r>
              <a:rPr lang="en-ID" sz="1500" dirty="0">
                <a:solidFill>
                  <a:schemeClr val="dk1"/>
                </a:solidFill>
              </a:rPr>
              <a:t> yang </a:t>
            </a:r>
            <a:r>
              <a:rPr lang="en-ID" sz="1500" dirty="0" err="1">
                <a:solidFill>
                  <a:schemeClr val="dk1"/>
                </a:solidFill>
              </a:rPr>
              <a:t>sifatnya</a:t>
            </a:r>
            <a:r>
              <a:rPr lang="en-ID" sz="1500" dirty="0">
                <a:solidFill>
                  <a:schemeClr val="dk1"/>
                </a:solidFill>
              </a:rPr>
              <a:t> integer (</a:t>
            </a:r>
            <a:r>
              <a:rPr lang="en-ID" sz="1500" dirty="0" err="1">
                <a:solidFill>
                  <a:schemeClr val="dk1"/>
                </a:solidFill>
              </a:rPr>
              <a:t>bil.bulat</a:t>
            </a:r>
            <a:r>
              <a:rPr lang="en-ID" sz="1500" dirty="0">
                <a:solidFill>
                  <a:schemeClr val="dk1"/>
                </a:solidFill>
              </a:rPr>
              <a:t>), </a:t>
            </a:r>
            <a:r>
              <a:rPr lang="en-ID" sz="1500" dirty="0" err="1">
                <a:solidFill>
                  <a:schemeClr val="dk1"/>
                </a:solidFill>
              </a:rPr>
              <a:t>setelah</a:t>
            </a:r>
            <a:r>
              <a:rPr lang="en-ID" sz="1500" dirty="0">
                <a:solidFill>
                  <a:schemeClr val="dk1"/>
                </a:solidFill>
              </a:rPr>
              <a:t> </a:t>
            </a:r>
            <a:r>
              <a:rPr lang="en-ID" sz="1500" dirty="0" err="1">
                <a:solidFill>
                  <a:schemeClr val="dk1"/>
                </a:solidFill>
              </a:rPr>
              <a:t>dilihat</a:t>
            </a:r>
            <a:r>
              <a:rPr lang="en-ID" sz="1500" dirty="0">
                <a:solidFill>
                  <a:schemeClr val="dk1"/>
                </a:solidFill>
              </a:rPr>
              <a:t> </a:t>
            </a:r>
            <a:r>
              <a:rPr lang="en-ID" sz="1500" dirty="0" err="1">
                <a:solidFill>
                  <a:schemeClr val="dk1"/>
                </a:solidFill>
              </a:rPr>
              <a:t>persebarannya</a:t>
            </a:r>
            <a:r>
              <a:rPr lang="en-ID" sz="1500" dirty="0">
                <a:solidFill>
                  <a:schemeClr val="dk1"/>
                </a:solidFill>
              </a:rPr>
              <a:t> , </a:t>
            </a:r>
            <a:r>
              <a:rPr lang="en-ID" sz="1500" dirty="0" err="1">
                <a:solidFill>
                  <a:schemeClr val="dk1"/>
                </a:solidFill>
              </a:rPr>
              <a:t>fitur</a:t>
            </a:r>
            <a:r>
              <a:rPr lang="en-ID" sz="1500" dirty="0">
                <a:solidFill>
                  <a:schemeClr val="dk1"/>
                </a:solidFill>
              </a:rPr>
              <a:t> </a:t>
            </a:r>
            <a:r>
              <a:rPr lang="en-ID" sz="1500" dirty="0" err="1">
                <a:solidFill>
                  <a:schemeClr val="dk1"/>
                </a:solidFill>
              </a:rPr>
              <a:t>ini</a:t>
            </a:r>
            <a:r>
              <a:rPr lang="en-ID" sz="1500" dirty="0">
                <a:solidFill>
                  <a:schemeClr val="dk1"/>
                </a:solidFill>
              </a:rPr>
              <a:t> </a:t>
            </a:r>
            <a:r>
              <a:rPr lang="en-ID" sz="1500" dirty="0" err="1">
                <a:solidFill>
                  <a:schemeClr val="dk1"/>
                </a:solidFill>
              </a:rPr>
              <a:t>memiliki</a:t>
            </a:r>
            <a:r>
              <a:rPr lang="en-ID" sz="1500" dirty="0">
                <a:solidFill>
                  <a:schemeClr val="dk1"/>
                </a:solidFill>
              </a:rPr>
              <a:t> </a:t>
            </a:r>
            <a:r>
              <a:rPr lang="en-ID" sz="1500" dirty="0" err="1">
                <a:solidFill>
                  <a:schemeClr val="dk1"/>
                </a:solidFill>
              </a:rPr>
              <a:t>distribusi</a:t>
            </a:r>
            <a:r>
              <a:rPr lang="en-ID" sz="1500" dirty="0">
                <a:solidFill>
                  <a:schemeClr val="dk1"/>
                </a:solidFill>
              </a:rPr>
              <a:t> </a:t>
            </a:r>
            <a:r>
              <a:rPr lang="en-ID" sz="1500" dirty="0" err="1">
                <a:solidFill>
                  <a:schemeClr val="dk1"/>
                </a:solidFill>
              </a:rPr>
              <a:t>positif</a:t>
            </a:r>
            <a:r>
              <a:rPr lang="en-ID" sz="1500" dirty="0">
                <a:solidFill>
                  <a:schemeClr val="dk1"/>
                </a:solidFill>
              </a:rPr>
              <a:t>, dan </a:t>
            </a:r>
            <a:r>
              <a:rPr lang="en-ID" sz="1500" dirty="0" err="1">
                <a:solidFill>
                  <a:schemeClr val="dk1"/>
                </a:solidFill>
              </a:rPr>
              <a:t>jumlah</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sangata</a:t>
            </a:r>
            <a:r>
              <a:rPr lang="en-ID" sz="1500" dirty="0">
                <a:solidFill>
                  <a:schemeClr val="dk1"/>
                </a:solidFill>
              </a:rPr>
              <a:t> </a:t>
            </a:r>
            <a:r>
              <a:rPr lang="en-ID" sz="1500" dirty="0" err="1">
                <a:solidFill>
                  <a:schemeClr val="dk1"/>
                </a:solidFill>
              </a:rPr>
              <a:t>didominasi</a:t>
            </a:r>
            <a:r>
              <a:rPr lang="en-ID" sz="1500" dirty="0">
                <a:solidFill>
                  <a:schemeClr val="dk1"/>
                </a:solidFill>
              </a:rPr>
              <a:t> oleh </a:t>
            </a:r>
            <a:r>
              <a:rPr lang="en-ID" sz="1500" dirty="0" err="1">
                <a:solidFill>
                  <a:schemeClr val="dk1"/>
                </a:solidFill>
              </a:rPr>
              <a:t>nilai</a:t>
            </a:r>
            <a:r>
              <a:rPr lang="en-ID" sz="1500" dirty="0">
                <a:solidFill>
                  <a:schemeClr val="dk1"/>
                </a:solidFill>
              </a:rPr>
              <a:t> ‘0’, </a:t>
            </a:r>
            <a:r>
              <a:rPr lang="en-ID" sz="1500" dirty="0" err="1">
                <a:solidFill>
                  <a:schemeClr val="dk1"/>
                </a:solidFill>
              </a:rPr>
              <a:t>sehingga</a:t>
            </a:r>
            <a:r>
              <a:rPr lang="en-ID" sz="1500" dirty="0">
                <a:solidFill>
                  <a:schemeClr val="dk1"/>
                </a:solidFill>
              </a:rPr>
              <a:t> </a:t>
            </a:r>
            <a:r>
              <a:rPr lang="en-ID" sz="1500" dirty="0" err="1">
                <a:solidFill>
                  <a:schemeClr val="dk1"/>
                </a:solidFill>
              </a:rPr>
              <a:t>saya</a:t>
            </a:r>
            <a:r>
              <a:rPr lang="en-ID" sz="1500" dirty="0">
                <a:solidFill>
                  <a:schemeClr val="dk1"/>
                </a:solidFill>
              </a:rPr>
              <a:t> </a:t>
            </a:r>
            <a:r>
              <a:rPr lang="en-ID" sz="1500" dirty="0" err="1">
                <a:solidFill>
                  <a:schemeClr val="dk1"/>
                </a:solidFill>
              </a:rPr>
              <a:t>memilih</a:t>
            </a:r>
            <a:r>
              <a:rPr lang="en-ID" sz="1500" dirty="0">
                <a:solidFill>
                  <a:schemeClr val="dk1"/>
                </a:solidFill>
              </a:rPr>
              <a:t> handle by mode </a:t>
            </a:r>
            <a:r>
              <a:rPr lang="en-ID" sz="1500" dirty="0" err="1">
                <a:solidFill>
                  <a:schemeClr val="dk1"/>
                </a:solidFill>
              </a:rPr>
              <a:t>karena</a:t>
            </a:r>
            <a:r>
              <a:rPr lang="en-ID" sz="1500" dirty="0">
                <a:solidFill>
                  <a:schemeClr val="dk1"/>
                </a:solidFill>
              </a:rPr>
              <a:t> </a:t>
            </a:r>
            <a:r>
              <a:rPr lang="en-ID" sz="1500" dirty="0" err="1">
                <a:solidFill>
                  <a:schemeClr val="dk1"/>
                </a:solidFill>
              </a:rPr>
              <a:t>perbedaan</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yang lain sangat </a:t>
            </a:r>
            <a:r>
              <a:rPr lang="en-ID" sz="1500" dirty="0" err="1">
                <a:solidFill>
                  <a:schemeClr val="dk1"/>
                </a:solidFill>
              </a:rPr>
              <a:t>signifikan</a:t>
            </a:r>
            <a:r>
              <a:rPr lang="en-ID" sz="1500" dirty="0">
                <a:solidFill>
                  <a:schemeClr val="dk1"/>
                </a:solidFill>
              </a:rPr>
              <a:t> dan </a:t>
            </a:r>
            <a:r>
              <a:rPr lang="en-ID" sz="1500" dirty="0" err="1">
                <a:solidFill>
                  <a:schemeClr val="dk1"/>
                </a:solidFill>
              </a:rPr>
              <a:t>nilai</a:t>
            </a:r>
            <a:r>
              <a:rPr lang="en-ID" sz="1500" dirty="0">
                <a:solidFill>
                  <a:schemeClr val="dk1"/>
                </a:solidFill>
              </a:rPr>
              <a:t> mode = </a:t>
            </a:r>
            <a:r>
              <a:rPr lang="en-ID" sz="1500" dirty="0" err="1">
                <a:solidFill>
                  <a:schemeClr val="dk1"/>
                </a:solidFill>
              </a:rPr>
              <a:t>nilai</a:t>
            </a:r>
            <a:r>
              <a:rPr lang="en-ID" sz="1500" dirty="0">
                <a:solidFill>
                  <a:schemeClr val="dk1"/>
                </a:solidFill>
              </a:rPr>
              <a:t> median,</a:t>
            </a:r>
          </a:p>
          <a:p>
            <a:pPr marL="457200" lvl="0" indent="-323850" algn="l" rtl="0">
              <a:spcBef>
                <a:spcPts val="0"/>
              </a:spcBef>
              <a:spcAft>
                <a:spcPts val="0"/>
              </a:spcAft>
              <a:buClr>
                <a:schemeClr val="dk1"/>
              </a:buClr>
              <a:buSzPts val="1500"/>
              <a:buChar char="●"/>
            </a:pPr>
            <a:r>
              <a:rPr lang="en-ID" sz="1500" dirty="0">
                <a:solidFill>
                  <a:schemeClr val="dk1"/>
                </a:solidFill>
              </a:rPr>
              <a:t>Fitur agent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median, </a:t>
            </a:r>
            <a:r>
              <a:rPr lang="en-ID" sz="1500" dirty="0" err="1">
                <a:solidFill>
                  <a:schemeClr val="dk1"/>
                </a:solidFill>
              </a:rPr>
              <a:t>karena</a:t>
            </a:r>
            <a:r>
              <a:rPr lang="en-ID" sz="1500" dirty="0">
                <a:solidFill>
                  <a:schemeClr val="dk1"/>
                </a:solidFill>
              </a:rPr>
              <a:t> </a:t>
            </a:r>
            <a:r>
              <a:rPr lang="en-ID" sz="1500" dirty="0" err="1">
                <a:solidFill>
                  <a:schemeClr val="dk1"/>
                </a:solidFill>
              </a:rPr>
              <a:t>sifat</a:t>
            </a:r>
            <a:r>
              <a:rPr lang="en-ID" sz="1500" dirty="0">
                <a:solidFill>
                  <a:schemeClr val="dk1"/>
                </a:solidFill>
              </a:rPr>
              <a:t> </a:t>
            </a:r>
            <a:r>
              <a:rPr lang="en-ID" sz="1500" dirty="0" err="1">
                <a:solidFill>
                  <a:schemeClr val="dk1"/>
                </a:solidFill>
              </a:rPr>
              <a:t>fitur</a:t>
            </a:r>
            <a:r>
              <a:rPr lang="en-ID" sz="1500" dirty="0">
                <a:solidFill>
                  <a:schemeClr val="dk1"/>
                </a:solidFill>
              </a:rPr>
              <a:t> yang </a:t>
            </a:r>
            <a:r>
              <a:rPr lang="en-ID" sz="1500" dirty="0" err="1">
                <a:solidFill>
                  <a:schemeClr val="dk1"/>
                </a:solidFill>
              </a:rPr>
              <a:t>distribusi</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positif</a:t>
            </a:r>
            <a:r>
              <a:rPr lang="en-ID" sz="1500" dirty="0">
                <a:solidFill>
                  <a:schemeClr val="dk1"/>
                </a:solidFill>
              </a:rPr>
              <a:t>, </a:t>
            </a:r>
          </a:p>
          <a:p>
            <a:pPr indent="-323850">
              <a:buClr>
                <a:schemeClr val="dk1"/>
              </a:buClr>
              <a:buSzPts val="1500"/>
            </a:pPr>
            <a:r>
              <a:rPr lang="en-ID" sz="1500" dirty="0">
                <a:solidFill>
                  <a:schemeClr val="dk1"/>
                </a:solidFill>
              </a:rPr>
              <a:t>Fitur  company </a:t>
            </a:r>
            <a:r>
              <a:rPr lang="en-ID" sz="1500" dirty="0" err="1">
                <a:solidFill>
                  <a:schemeClr val="dk1"/>
                </a:solidFill>
              </a:rPr>
              <a:t>terdistribusi</a:t>
            </a:r>
            <a:r>
              <a:rPr lang="en-ID" sz="1500" dirty="0">
                <a:solidFill>
                  <a:schemeClr val="dk1"/>
                </a:solidFill>
              </a:rPr>
              <a:t> normal </a:t>
            </a:r>
            <a:r>
              <a:rPr lang="en-ID" sz="1500" dirty="0" err="1">
                <a:solidFill>
                  <a:schemeClr val="dk1"/>
                </a:solidFill>
              </a:rPr>
              <a:t>sehingga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menjadi</a:t>
            </a:r>
            <a:r>
              <a:rPr lang="en-ID" sz="1500" dirty="0">
                <a:solidFill>
                  <a:schemeClr val="dk1"/>
                </a:solidFill>
              </a:rPr>
              <a:t> </a:t>
            </a:r>
            <a:r>
              <a:rPr lang="en-ID" sz="1500" dirty="0" err="1">
                <a:solidFill>
                  <a:schemeClr val="dk1"/>
                </a:solidFill>
              </a:rPr>
              <a:t>masalah</a:t>
            </a:r>
            <a:r>
              <a:rPr lang="en-ID" sz="1500" dirty="0">
                <a:solidFill>
                  <a:schemeClr val="dk1"/>
                </a:solidFill>
              </a:rPr>
              <a:t> </a:t>
            </a:r>
            <a:r>
              <a:rPr lang="en-ID" sz="1500" dirty="0" err="1">
                <a:solidFill>
                  <a:schemeClr val="dk1"/>
                </a:solidFill>
              </a:rPr>
              <a:t>untuk</a:t>
            </a:r>
            <a:r>
              <a:rPr lang="en-ID" sz="1500" dirty="0">
                <a:solidFill>
                  <a:schemeClr val="dk1"/>
                </a:solidFill>
              </a:rPr>
              <a:t> handled by median values or mean values,</a:t>
            </a:r>
          </a:p>
          <a:p>
            <a:pPr marL="457200" lvl="0" indent="-323850" algn="l" rtl="0">
              <a:spcBef>
                <a:spcPts val="0"/>
              </a:spcBef>
              <a:spcAft>
                <a:spcPts val="0"/>
              </a:spcAft>
              <a:buClr>
                <a:schemeClr val="dk1"/>
              </a:buClr>
              <a:buSzPts val="1500"/>
              <a:buChar char="●"/>
            </a:pPr>
            <a:r>
              <a:rPr lang="en-ID" sz="1500" dirty="0">
                <a:solidFill>
                  <a:schemeClr val="dk1"/>
                </a:solidFill>
              </a:rPr>
              <a:t>Fitur city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modus</a:t>
            </a:r>
          </a:p>
          <a:p>
            <a:pPr marL="457200" lvl="0" indent="-323850" algn="l" rtl="0">
              <a:spcBef>
                <a:spcPts val="0"/>
              </a:spcBef>
              <a:spcAft>
                <a:spcPts val="0"/>
              </a:spcAft>
              <a:buClr>
                <a:schemeClr val="dk1"/>
              </a:buClr>
              <a:buSzPts val="1500"/>
              <a:buChar char="●"/>
            </a:pPr>
            <a:r>
              <a:rPr lang="en-ID" sz="1500" dirty="0">
                <a:solidFill>
                  <a:schemeClr val="dk1"/>
                </a:solidFill>
              </a:rPr>
              <a:t>Invalid values </a:t>
            </a:r>
            <a:r>
              <a:rPr lang="en-ID" sz="1500" dirty="0" err="1">
                <a:solidFill>
                  <a:schemeClr val="dk1"/>
                </a:solidFill>
              </a:rPr>
              <a:t>saya</a:t>
            </a:r>
            <a:r>
              <a:rPr lang="en-ID" sz="1500" dirty="0">
                <a:solidFill>
                  <a:schemeClr val="dk1"/>
                </a:solidFill>
              </a:rPr>
              <a:t> </a:t>
            </a:r>
            <a:r>
              <a:rPr lang="en-ID" sz="1500" dirty="0" err="1">
                <a:solidFill>
                  <a:schemeClr val="dk1"/>
                </a:solidFill>
              </a:rPr>
              <a:t>lakukan</a:t>
            </a:r>
            <a:r>
              <a:rPr lang="en-ID" sz="1500" dirty="0">
                <a:solidFill>
                  <a:schemeClr val="dk1"/>
                </a:solidFill>
              </a:rPr>
              <a:t> pada 2 </a:t>
            </a:r>
            <a:r>
              <a:rPr lang="en-ID" sz="1500" dirty="0" err="1">
                <a:solidFill>
                  <a:schemeClr val="dk1"/>
                </a:solidFill>
              </a:rPr>
              <a:t>fitur</a:t>
            </a:r>
            <a:r>
              <a:rPr lang="en-ID" sz="1500" dirty="0">
                <a:solidFill>
                  <a:schemeClr val="dk1"/>
                </a:solidFill>
              </a:rPr>
              <a:t> </a:t>
            </a:r>
            <a:r>
              <a:rPr lang="en-ID" sz="1500" dirty="0" err="1">
                <a:solidFill>
                  <a:schemeClr val="dk1"/>
                </a:solidFill>
              </a:rPr>
              <a:t>yaitu</a:t>
            </a:r>
            <a:r>
              <a:rPr lang="en-ID" sz="1500" dirty="0">
                <a:solidFill>
                  <a:schemeClr val="dk1"/>
                </a:solidFill>
              </a:rPr>
              <a:t> meal dan required car parking space (</a:t>
            </a:r>
            <a:r>
              <a:rPr lang="en-ID" sz="1500" dirty="0" err="1">
                <a:solidFill>
                  <a:schemeClr val="dk1"/>
                </a:solidFill>
              </a:rPr>
              <a:t>butuh</a:t>
            </a:r>
            <a:r>
              <a:rPr lang="en-ID" sz="1500" dirty="0">
                <a:solidFill>
                  <a:schemeClr val="dk1"/>
                </a:solidFill>
              </a:rPr>
              <a:t> </a:t>
            </a:r>
            <a:r>
              <a:rPr lang="en-ID" sz="1500" dirty="0" err="1">
                <a:solidFill>
                  <a:schemeClr val="dk1"/>
                </a:solidFill>
              </a:rPr>
              <a:t>parkir</a:t>
            </a:r>
            <a:r>
              <a:rPr lang="en-ID" sz="1500" dirty="0">
                <a:solidFill>
                  <a:schemeClr val="dk1"/>
                </a:solidFill>
              </a:rPr>
              <a:t> </a:t>
            </a:r>
            <a:r>
              <a:rPr lang="en-ID" sz="1500" dirty="0" err="1">
                <a:solidFill>
                  <a:schemeClr val="dk1"/>
                </a:solidFill>
              </a:rPr>
              <a:t>atau</a:t>
            </a:r>
            <a:r>
              <a:rPr lang="en-ID" sz="1500" dirty="0">
                <a:solidFill>
                  <a:schemeClr val="dk1"/>
                </a:solidFill>
              </a:rPr>
              <a:t> </a:t>
            </a:r>
            <a:r>
              <a:rPr lang="en-ID" sz="1500" dirty="0" err="1">
                <a:solidFill>
                  <a:schemeClr val="dk1"/>
                </a:solidFill>
              </a:rPr>
              <a:t>tidak</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visitor yang </a:t>
            </a:r>
            <a:r>
              <a:rPr lang="en-ID" sz="1500" dirty="0" err="1">
                <a:solidFill>
                  <a:schemeClr val="dk1"/>
                </a:solidFill>
              </a:rPr>
              <a:t>nilai</a:t>
            </a:r>
            <a:r>
              <a:rPr lang="en-ID" sz="1500" dirty="0">
                <a:solidFill>
                  <a:schemeClr val="dk1"/>
                </a:solidFill>
              </a:rPr>
              <a:t> required car parking space ‘0’ </a:t>
            </a:r>
            <a:r>
              <a:rPr lang="en-ID" sz="1500" dirty="0" err="1">
                <a:solidFill>
                  <a:schemeClr val="dk1"/>
                </a:solidFill>
              </a:rPr>
              <a:t>artinya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butuh</a:t>
            </a:r>
            <a:r>
              <a:rPr lang="en-ID" sz="1500" dirty="0">
                <a:solidFill>
                  <a:schemeClr val="dk1"/>
                </a:solidFill>
              </a:rPr>
              <a:t>, </a:t>
            </a:r>
            <a:r>
              <a:rPr lang="en-ID" sz="1500" dirty="0" err="1">
                <a:solidFill>
                  <a:schemeClr val="dk1"/>
                </a:solidFill>
              </a:rPr>
              <a:t>sedangkan</a:t>
            </a:r>
            <a:r>
              <a:rPr lang="en-ID" sz="1500" dirty="0">
                <a:solidFill>
                  <a:schemeClr val="dk1"/>
                </a:solidFill>
              </a:rPr>
              <a:t> yang </a:t>
            </a:r>
            <a:r>
              <a:rPr lang="en-ID" sz="1500" dirty="0" err="1">
                <a:solidFill>
                  <a:schemeClr val="dk1"/>
                </a:solidFill>
              </a:rPr>
              <a:t>tidak</a:t>
            </a:r>
            <a:r>
              <a:rPr lang="en-ID" sz="1500" dirty="0">
                <a:solidFill>
                  <a:schemeClr val="dk1"/>
                </a:solidFill>
              </a:rPr>
              <a:t> = ‘0’, </a:t>
            </a:r>
            <a:r>
              <a:rPr lang="en-ID" sz="1500" dirty="0" err="1">
                <a:solidFill>
                  <a:schemeClr val="dk1"/>
                </a:solidFill>
              </a:rPr>
              <a:t>artinya</a:t>
            </a:r>
            <a:r>
              <a:rPr lang="en-ID" sz="1500" dirty="0">
                <a:solidFill>
                  <a:schemeClr val="dk1"/>
                </a:solidFill>
              </a:rPr>
              <a:t> </a:t>
            </a:r>
            <a:r>
              <a:rPr lang="en-ID" sz="1500" dirty="0" err="1">
                <a:solidFill>
                  <a:schemeClr val="dk1"/>
                </a:solidFill>
              </a:rPr>
              <a:t>butuh</a:t>
            </a:r>
            <a:r>
              <a:rPr lang="en-ID" sz="1500" dirty="0">
                <a:solidFill>
                  <a:schemeClr val="dk1"/>
                </a:solidFill>
              </a:rPr>
              <a:t> parker</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meal </a:t>
            </a:r>
            <a:r>
              <a:rPr lang="en-ID" sz="1500" dirty="0" err="1">
                <a:solidFill>
                  <a:schemeClr val="dk1"/>
                </a:solidFill>
              </a:rPr>
              <a:t>menjadi</a:t>
            </a:r>
            <a:r>
              <a:rPr lang="en-ID" sz="1500" dirty="0">
                <a:solidFill>
                  <a:schemeClr val="dk1"/>
                </a:solidFill>
              </a:rPr>
              <a:t> 4 values </a:t>
            </a:r>
            <a:r>
              <a:rPr lang="en-ID" sz="1500" dirty="0" err="1">
                <a:solidFill>
                  <a:schemeClr val="dk1"/>
                </a:solidFill>
              </a:rPr>
              <a:t>saja</a:t>
            </a:r>
            <a:r>
              <a:rPr lang="en-ID" sz="1500" dirty="0">
                <a:solidFill>
                  <a:schemeClr val="dk1"/>
                </a:solidFill>
              </a:rPr>
              <a:t> </a:t>
            </a:r>
            <a:r>
              <a:rPr lang="en-ID" sz="1500" dirty="0" err="1">
                <a:solidFill>
                  <a:schemeClr val="dk1"/>
                </a:solidFill>
              </a:rPr>
              <a:t>yaitu</a:t>
            </a:r>
            <a:r>
              <a:rPr lang="en-ID" sz="1500" dirty="0">
                <a:solidFill>
                  <a:schemeClr val="dk1"/>
                </a:solidFill>
              </a:rPr>
              <a:t> breakfast only, dinner only, full board (dinner + breakfast), no meal</a:t>
            </a:r>
          </a:p>
          <a:p>
            <a:pPr marL="457200" lvl="0" indent="-323850" algn="l" rtl="0">
              <a:spcBef>
                <a:spcPts val="0"/>
              </a:spcBef>
              <a:spcAft>
                <a:spcPts val="0"/>
              </a:spcAft>
              <a:buClr>
                <a:schemeClr val="dk1"/>
              </a:buClr>
              <a:buSzPts val="1500"/>
              <a:buChar char="●"/>
            </a:pPr>
            <a:r>
              <a:rPr lang="en-ID" sz="1500" dirty="0">
                <a:solidFill>
                  <a:schemeClr val="dk1"/>
                </a:solidFill>
              </a:rPr>
              <a:t>Handle missing value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melihat</a:t>
            </a:r>
            <a:r>
              <a:rPr lang="en-ID" sz="1500" dirty="0">
                <a:solidFill>
                  <a:schemeClr val="dk1"/>
                </a:solidFill>
              </a:rPr>
              <a:t> </a:t>
            </a:r>
            <a:r>
              <a:rPr lang="en-ID" sz="1500" dirty="0" err="1">
                <a:solidFill>
                  <a:schemeClr val="dk1"/>
                </a:solidFill>
              </a:rPr>
              <a:t>distribusi</a:t>
            </a:r>
            <a:r>
              <a:rPr lang="en-ID" sz="1500" dirty="0">
                <a:solidFill>
                  <a:schemeClr val="dk1"/>
                </a:solidFill>
              </a:rPr>
              <a:t> data </a:t>
            </a:r>
            <a:r>
              <a:rPr lang="en-ID" sz="1500" dirty="0" err="1">
                <a:solidFill>
                  <a:schemeClr val="dk1"/>
                </a:solidFill>
              </a:rPr>
              <a:t>melalui</a:t>
            </a:r>
            <a:r>
              <a:rPr lang="en-ID" sz="1500" dirty="0">
                <a:solidFill>
                  <a:schemeClr val="dk1"/>
                </a:solidFill>
              </a:rPr>
              <a:t> data </a:t>
            </a:r>
            <a:r>
              <a:rPr lang="en-ID" sz="1500" dirty="0" err="1">
                <a:solidFill>
                  <a:schemeClr val="dk1"/>
                </a:solidFill>
              </a:rPr>
              <a:t>visualisasi</a:t>
            </a:r>
            <a:r>
              <a:rPr lang="en-ID" sz="1500" dirty="0">
                <a:solidFill>
                  <a:schemeClr val="dk1"/>
                </a:solidFill>
              </a:rPr>
              <a:t> </a:t>
            </a:r>
            <a:r>
              <a:rPr lang="en-ID" sz="1500" dirty="0" err="1">
                <a:solidFill>
                  <a:schemeClr val="dk1"/>
                </a:solidFill>
              </a:rPr>
              <a:t>baik</a:t>
            </a:r>
            <a:r>
              <a:rPr lang="en-ID" sz="1500" dirty="0">
                <a:solidFill>
                  <a:schemeClr val="dk1"/>
                </a:solidFill>
              </a:rPr>
              <a:t> boxplot, </a:t>
            </a:r>
            <a:r>
              <a:rPr lang="en-ID" sz="1500" dirty="0" err="1">
                <a:solidFill>
                  <a:schemeClr val="dk1"/>
                </a:solidFill>
              </a:rPr>
              <a:t>histplot</a:t>
            </a:r>
            <a:r>
              <a:rPr lang="en-ID" sz="1500" dirty="0">
                <a:solidFill>
                  <a:schemeClr val="dk1"/>
                </a:solidFill>
              </a:rPr>
              <a:t>, </a:t>
            </a:r>
            <a:r>
              <a:rPr lang="en-ID" sz="1500" dirty="0" err="1">
                <a:solidFill>
                  <a:schemeClr val="dk1"/>
                </a:solidFill>
              </a:rPr>
              <a:t>kdeplot</a:t>
            </a:r>
            <a:r>
              <a:rPr lang="en-ID" sz="1500" dirty="0">
                <a:solidFill>
                  <a:schemeClr val="dk1"/>
                </a:solidFill>
              </a:rPr>
              <a:t> yang </a:t>
            </a:r>
            <a:r>
              <a:rPr lang="en-ID" sz="1500" dirty="0" err="1">
                <a:solidFill>
                  <a:schemeClr val="dk1"/>
                </a:solidFill>
              </a:rPr>
              <a:t>telah</a:t>
            </a:r>
            <a:r>
              <a:rPr lang="en-ID" sz="1500" dirty="0">
                <a:solidFill>
                  <a:schemeClr val="dk1"/>
                </a:solidFill>
              </a:rPr>
              <a:t> </a:t>
            </a:r>
            <a:r>
              <a:rPr lang="en-ID" sz="1500" dirty="0" err="1">
                <a:solidFill>
                  <a:schemeClr val="dk1"/>
                </a:solidFill>
              </a:rPr>
              <a:t>dilakukan</a:t>
            </a:r>
            <a:endParaRPr lang="en-ID" sz="1500" dirty="0">
              <a:solidFill>
                <a:schemeClr val="dk1"/>
              </a:solidFill>
            </a:endParaRPr>
          </a:p>
          <a:p>
            <a:pPr marL="457200" lvl="0" indent="-323850" algn="l" rtl="0">
              <a:spcBef>
                <a:spcPts val="0"/>
              </a:spcBef>
              <a:spcAft>
                <a:spcPts val="0"/>
              </a:spcAft>
              <a:buClr>
                <a:schemeClr val="dk1"/>
              </a:buClr>
              <a:buSzPts val="1500"/>
              <a:buChar char="●"/>
            </a:pPr>
            <a:r>
              <a:rPr lang="en-ID" sz="1500" dirty="0" err="1">
                <a:solidFill>
                  <a:schemeClr val="dk1"/>
                </a:solidFill>
              </a:rPr>
              <a:t>Sekitar</a:t>
            </a:r>
            <a:r>
              <a:rPr lang="en-ID" sz="1500" dirty="0">
                <a:solidFill>
                  <a:schemeClr val="dk1"/>
                </a:solidFill>
              </a:rPr>
              <a:t> 5633 baris </a:t>
            </a:r>
            <a:r>
              <a:rPr lang="en-ID" sz="1500" dirty="0" err="1">
                <a:solidFill>
                  <a:schemeClr val="dk1"/>
                </a:solidFill>
              </a:rPr>
              <a:t>dibuang</a:t>
            </a:r>
            <a:r>
              <a:rPr lang="en-ID" sz="1500" dirty="0">
                <a:solidFill>
                  <a:schemeClr val="dk1"/>
                </a:solidFill>
              </a:rPr>
              <a:t> </a:t>
            </a:r>
            <a:r>
              <a:rPr lang="en-ID" sz="1500" dirty="0" err="1">
                <a:solidFill>
                  <a:schemeClr val="dk1"/>
                </a:solidFill>
              </a:rPr>
              <a:t>dari</a:t>
            </a:r>
            <a:r>
              <a:rPr lang="en-ID" sz="1500" dirty="0">
                <a:solidFill>
                  <a:schemeClr val="dk1"/>
                </a:solidFill>
              </a:rPr>
              <a:t> 95512 data yang </a:t>
            </a:r>
            <a:r>
              <a:rPr lang="en-ID" sz="1500" dirty="0" err="1">
                <a:solidFill>
                  <a:schemeClr val="dk1"/>
                </a:solidFill>
              </a:rPr>
              <a:t>ada</a:t>
            </a:r>
            <a:r>
              <a:rPr lang="en-ID" sz="1500" dirty="0">
                <a:solidFill>
                  <a:schemeClr val="dk1"/>
                </a:solidFill>
              </a:rPr>
              <a:t> (</a:t>
            </a:r>
            <a:r>
              <a:rPr lang="en-ID" sz="1500">
                <a:solidFill>
                  <a:schemeClr val="dk1"/>
                </a:solidFill>
              </a:rPr>
              <a:t>only train data)</a:t>
            </a:r>
            <a:endParaRPr lang="en-ID" sz="150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On-screen Show (16:9)</PresentationFormat>
  <Paragraphs>21</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Dosis</vt:lpstr>
      <vt:lpstr>Arial</vt:lpstr>
      <vt:lpstr>Roboto</vt:lpstr>
      <vt:lpstr>Simple Light</vt:lpstr>
      <vt:lpstr>Simple Light</vt:lpstr>
      <vt:lpstr>Investigate Business Hotel using Data Visualization </vt:lpstr>
      <vt:lpstr>Overview</vt:lpstr>
      <vt:lpstr>Data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Angelus Felix Sihombing</dc:creator>
  <cp:lastModifiedBy>felix sihombing</cp:lastModifiedBy>
  <cp:revision>1</cp:revision>
  <dcterms:modified xsi:type="dcterms:W3CDTF">2023-03-27T14:58:33Z</dcterms:modified>
</cp:coreProperties>
</file>