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4"/>
  </p:notesMasterIdLst>
  <p:sldIdLst>
    <p:sldId id="258" r:id="rId2"/>
    <p:sldId id="393" r:id="rId3"/>
    <p:sldId id="426" r:id="rId4"/>
    <p:sldId id="418" r:id="rId5"/>
    <p:sldId id="427" r:id="rId6"/>
    <p:sldId id="431" r:id="rId7"/>
    <p:sldId id="432" r:id="rId8"/>
    <p:sldId id="446" r:id="rId9"/>
    <p:sldId id="447" r:id="rId10"/>
    <p:sldId id="441" r:id="rId11"/>
    <p:sldId id="442" r:id="rId12"/>
    <p:sldId id="443" r:id="rId13"/>
    <p:sldId id="435" r:id="rId14"/>
    <p:sldId id="436" r:id="rId15"/>
    <p:sldId id="440" r:id="rId16"/>
    <p:sldId id="439" r:id="rId17"/>
    <p:sldId id="449" r:id="rId18"/>
    <p:sldId id="448" r:id="rId19"/>
    <p:sldId id="450" r:id="rId20"/>
    <p:sldId id="451" r:id="rId21"/>
    <p:sldId id="430" r:id="rId22"/>
    <p:sldId id="452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ilroy ExtraBold" panose="00000900000000000000" charset="0"/>
      <p:bold r:id="rId29"/>
    </p:embeddedFont>
    <p:embeddedFont>
      <p:font typeface="Nunito" pitchFamily="2" charset="0"/>
      <p:regular r:id="rId30"/>
      <p:bold r:id="rId31"/>
      <p:italic r:id="rId32"/>
      <p:boldItalic r:id="rId33"/>
    </p:embeddedFont>
    <p:embeddedFont>
      <p:font typeface="Nunito ExtraBold" pitchFamily="2" charset="0"/>
      <p:bold r:id="rId34"/>
      <p:italic r:id="rId35"/>
      <p:boldItalic r:id="rId36"/>
    </p:embeddedFont>
    <p:embeddedFont>
      <p:font typeface="Proxima Nova" panose="020B0604020202020204" charset="0"/>
      <p:regular r:id="rId37"/>
      <p:bold r:id="rId38"/>
      <p:italic r:id="rId39"/>
      <p:boldItalic r:id="rId40"/>
    </p:embeddedFont>
    <p:embeddedFont>
      <p:font typeface="Proxima Nova Rg" panose="020005060300000200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EE98BF-E235-4A4D-A9B2-B1F9E4F732AF}">
  <a:tblStyle styleId="{F1EE98BF-E235-4A4D-A9B2-B1F9E4F732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7"/>
    <p:restoredTop sz="94624"/>
  </p:normalViewPr>
  <p:slideViewPr>
    <p:cSldViewPr snapToGrid="0">
      <p:cViewPr varScale="1">
        <p:scale>
          <a:sx n="90" d="100"/>
          <a:sy n="90" d="100"/>
        </p:scale>
        <p:origin x="83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2f1fe7a0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2f1fe7a0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2f1fe7a0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2f1fe7a0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834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5d9ba5e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5d9ba5e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318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5d9ba5e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5d9ba5e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886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5d9ba5e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5d9ba5e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783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5d9ba5e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5d9ba5e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1314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2f1fe7a0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2f1fe7a0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8688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5d9ba5e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5d9ba5e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357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5d9ba5e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5d9ba5e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01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5d9ba5e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5d9ba5e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50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5d9ba5e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5d9ba5e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50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5d9ba5e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5d9ba5e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5540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5d9ba5e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5d9ba5e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469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2f1fe7a0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2f1fe7a0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81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5d9ba5e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5d9ba5e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03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2f1fe7a0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2f1fe7a0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2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5d9ba5e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5d9ba5e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33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5d9ba5e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5d9ba5e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160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2f1fe7a0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2f1fe7a0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852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5d9ba5e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5d9ba5e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28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5d9ba5e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5d9ba5e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686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5d9ba5e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5d9ba5e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65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CFCFC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7905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274650" y="1446075"/>
            <a:ext cx="4052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B22F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274650" y="2056600"/>
            <a:ext cx="4052400" cy="25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3CAD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9pPr>
          </a:lstStyle>
          <a:p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51625" y="173124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80850" y="95525"/>
            <a:ext cx="5967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3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298075" y="183700"/>
            <a:ext cx="5457000" cy="13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400"/>
              <a:buNone/>
              <a:defRPr sz="4400">
                <a:solidFill>
                  <a:srgbClr val="FCFCF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3">
            <a:alphaModFix/>
          </a:blip>
          <a:srcRect l="999" r="989"/>
          <a:stretch/>
        </p:blipFill>
        <p:spPr>
          <a:xfrm>
            <a:off x="298075" y="4408700"/>
            <a:ext cx="1631600" cy="6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CFCF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Proxima Nova"/>
              <a:buNone/>
              <a:defRPr sz="5300" b="1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○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○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○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262563" y="527003"/>
            <a:ext cx="5957483" cy="13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>
                <a:latin typeface="Gilroy-ExtraboldItalic" panose="00000900000000000000" pitchFamily="50" charset="0"/>
              </a:rPr>
              <a:t>Plan de marketing para Campaña de Vacunación</a:t>
            </a:r>
            <a:endParaRPr dirty="0">
              <a:latin typeface="Gilroy-ExtraboldItalic" panose="00000900000000000000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262564" y="186885"/>
            <a:ext cx="5457000" cy="574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>
                <a:latin typeface="Gilroy-ExtraboldItalic" panose="00000900000000000000" pitchFamily="50" charset="0"/>
              </a:rPr>
              <a:t>Ecosistema digital</a:t>
            </a:r>
            <a:endParaRPr dirty="0">
              <a:latin typeface="Gilroy-ExtraboldItalic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8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80849" y="225050"/>
            <a:ext cx="7366859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b="1" dirty="0">
                <a:latin typeface="Gilroy ExtraBold" pitchFamily="2" charset="77"/>
              </a:rPr>
              <a:t>Ecosistema digital</a:t>
            </a:r>
            <a:endParaRPr b="1" dirty="0">
              <a:latin typeface="Gilroy ExtraBold" pitchFamily="2" charset="77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3A843C-D08C-3C43-ABE8-8493CE3E04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1978830"/>
            <a:ext cx="4810960" cy="2536292"/>
          </a:xfrm>
        </p:spPr>
        <p:txBody>
          <a:bodyPr/>
          <a:lstStyle/>
          <a:p>
            <a:r>
              <a:rPr lang="es-PE" sz="1800" b="1" dirty="0"/>
              <a:t>Elabora un resumen de tus medios pagados y medios propios que utilizarás para llevar acabo tus acciones del plan de marketing digital.</a:t>
            </a:r>
            <a:endParaRPr lang="es-PE" sz="1800" dirty="0"/>
          </a:p>
        </p:txBody>
      </p:sp>
      <p:pic>
        <p:nvPicPr>
          <p:cNvPr id="7170" name="Picture 2" descr="Ecosistema digital de una marca – APLICA">
            <a:extLst>
              <a:ext uri="{FF2B5EF4-FFF2-40B4-BE49-F238E27FC236}">
                <a16:creationId xmlns:a16="http://schemas.microsoft.com/office/drawing/2014/main" id="{431F8D26-9800-8947-9FEC-B07FFABE8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70" y="1151398"/>
            <a:ext cx="3636403" cy="326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9864BE7-731C-6D4A-BE79-D0C4DC87C1B0}"/>
              </a:ext>
            </a:extLst>
          </p:cNvPr>
          <p:cNvSpPr/>
          <p:nvPr/>
        </p:nvSpPr>
        <p:spPr>
          <a:xfrm>
            <a:off x="5171177" y="4415095"/>
            <a:ext cx="125386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700" dirty="0">
                <a:latin typeface="Nunito" pitchFamily="2" charset="77"/>
              </a:rPr>
              <a:t>Imagen: </a:t>
            </a:r>
            <a:r>
              <a:rPr lang="es-ES" sz="700" dirty="0" err="1">
                <a:latin typeface="Nunito" pitchFamily="2" charset="77"/>
              </a:rPr>
              <a:t>AplicaConsultores</a:t>
            </a:r>
            <a:endParaRPr lang="es-PE" sz="700" dirty="0"/>
          </a:p>
        </p:txBody>
      </p:sp>
    </p:spTree>
    <p:extLst>
      <p:ext uri="{BB962C8B-B14F-4D97-AF65-F5344CB8AC3E}">
        <p14:creationId xmlns:p14="http://schemas.microsoft.com/office/powerpoint/2010/main" val="402330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 99">
            <a:extLst>
              <a:ext uri="{FF2B5EF4-FFF2-40B4-BE49-F238E27FC236}">
                <a16:creationId xmlns:a16="http://schemas.microsoft.com/office/drawing/2014/main" id="{6AF691C0-0004-49B2-A864-4C8636A37FB1}"/>
              </a:ext>
            </a:extLst>
          </p:cNvPr>
          <p:cNvGrpSpPr/>
          <p:nvPr/>
        </p:nvGrpSpPr>
        <p:grpSpPr>
          <a:xfrm>
            <a:off x="2978190" y="1823315"/>
            <a:ext cx="2454581" cy="2409170"/>
            <a:chOff x="3898710" y="1650796"/>
            <a:chExt cx="4394579" cy="4313276"/>
          </a:xfrm>
        </p:grpSpPr>
        <p:sp>
          <p:nvSpPr>
            <p:cNvPr id="39" name="Shape 100">
              <a:extLst>
                <a:ext uri="{FF2B5EF4-FFF2-40B4-BE49-F238E27FC236}">
                  <a16:creationId xmlns:a16="http://schemas.microsoft.com/office/drawing/2014/main" id="{F9A20FF2-F494-45C7-B3AD-B96A7026C826}"/>
                </a:ext>
              </a:extLst>
            </p:cNvPr>
            <p:cNvSpPr/>
            <p:nvPr/>
          </p:nvSpPr>
          <p:spPr>
            <a:xfrm>
              <a:off x="3898710" y="1650796"/>
              <a:ext cx="4394579" cy="43132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s-E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</a:p>
          </p:txBody>
        </p:sp>
        <p:sp>
          <p:nvSpPr>
            <p:cNvPr id="40" name="Shape 101">
              <a:extLst>
                <a:ext uri="{FF2B5EF4-FFF2-40B4-BE49-F238E27FC236}">
                  <a16:creationId xmlns:a16="http://schemas.microsoft.com/office/drawing/2014/main" id="{51F9E817-50A8-4C97-8A20-94657E094E27}"/>
                </a:ext>
              </a:extLst>
            </p:cNvPr>
            <p:cNvSpPr/>
            <p:nvPr/>
          </p:nvSpPr>
          <p:spPr>
            <a:xfrm>
              <a:off x="4653883" y="2403171"/>
              <a:ext cx="2961566" cy="285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102">
              <a:extLst>
                <a:ext uri="{FF2B5EF4-FFF2-40B4-BE49-F238E27FC236}">
                  <a16:creationId xmlns:a16="http://schemas.microsoft.com/office/drawing/2014/main" id="{94DE2A8C-F623-45A0-BFA5-78CC970E04E3}"/>
                </a:ext>
              </a:extLst>
            </p:cNvPr>
            <p:cNvSpPr/>
            <p:nvPr/>
          </p:nvSpPr>
          <p:spPr>
            <a:xfrm>
              <a:off x="5447730" y="3152922"/>
              <a:ext cx="1296536" cy="125559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80849" y="225050"/>
            <a:ext cx="7366859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b="1" dirty="0">
                <a:latin typeface="Gilroy ExtraBold" pitchFamily="2" charset="77"/>
              </a:rPr>
              <a:t>Ecosistema digital</a:t>
            </a:r>
            <a:endParaRPr b="1" dirty="0">
              <a:latin typeface="Gilroy ExtraBold" pitchFamily="2" charset="77"/>
            </a:endParaRPr>
          </a:p>
        </p:txBody>
      </p:sp>
      <p:cxnSp>
        <p:nvCxnSpPr>
          <p:cNvPr id="197" name="Shape 103">
            <a:extLst>
              <a:ext uri="{FF2B5EF4-FFF2-40B4-BE49-F238E27FC236}">
                <a16:creationId xmlns:a16="http://schemas.microsoft.com/office/drawing/2014/main" id="{DC838755-18B1-C34B-81CE-CD5E566CBB7D}"/>
              </a:ext>
            </a:extLst>
          </p:cNvPr>
          <p:cNvCxnSpPr>
            <a:cxnSpLocks/>
          </p:cNvCxnSpPr>
          <p:nvPr/>
        </p:nvCxnSpPr>
        <p:spPr>
          <a:xfrm flipV="1">
            <a:off x="4225503" y="1716154"/>
            <a:ext cx="1649075" cy="848960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8" name="Shape 111" descr="Resultado de imagen para facebook logo">
            <a:extLst>
              <a:ext uri="{FF2B5EF4-FFF2-40B4-BE49-F238E27FC236}">
                <a16:creationId xmlns:a16="http://schemas.microsoft.com/office/drawing/2014/main" id="{B66C1752-EF75-A64E-B8F0-6C882991C8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6567" y="1171302"/>
            <a:ext cx="290265" cy="26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13" descr="Resultado de imagen para mail logo">
            <a:extLst>
              <a:ext uri="{FF2B5EF4-FFF2-40B4-BE49-F238E27FC236}">
                <a16:creationId xmlns:a16="http://schemas.microsoft.com/office/drawing/2014/main" id="{ECE0E82F-ABAE-7545-B9F0-28F262A1F32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64126" y="2777806"/>
            <a:ext cx="278308" cy="25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114" descr="Resultado de imagen para google logo">
            <a:extLst>
              <a:ext uri="{FF2B5EF4-FFF2-40B4-BE49-F238E27FC236}">
                <a16:creationId xmlns:a16="http://schemas.microsoft.com/office/drawing/2014/main" id="{83662AD1-B15E-D34F-91DA-B530F04F918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8666" t="7051" r="27869" b="6978"/>
          <a:stretch/>
        </p:blipFill>
        <p:spPr>
          <a:xfrm>
            <a:off x="2554836" y="1100344"/>
            <a:ext cx="275714" cy="266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116" descr="Resultado de imagen para youtube logo">
            <a:extLst>
              <a:ext uri="{FF2B5EF4-FFF2-40B4-BE49-F238E27FC236}">
                <a16:creationId xmlns:a16="http://schemas.microsoft.com/office/drawing/2014/main" id="{69D1782D-DA13-FE45-9C98-6AF367E6B0F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85662" y="3976602"/>
            <a:ext cx="256772" cy="190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Shape 117">
            <a:extLst>
              <a:ext uri="{FF2B5EF4-FFF2-40B4-BE49-F238E27FC236}">
                <a16:creationId xmlns:a16="http://schemas.microsoft.com/office/drawing/2014/main" id="{5EC4789F-CE15-6044-9C8E-E6C15F2B8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9488" y="3029497"/>
            <a:ext cx="1361478" cy="1558492"/>
          </a:xfrm>
          <a:prstGeom prst="bentConnector2">
            <a:avLst/>
          </a:prstGeom>
          <a:ln>
            <a:solidFill>
              <a:schemeClr val="bg2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Shape 121">
            <a:extLst>
              <a:ext uri="{FF2B5EF4-FFF2-40B4-BE49-F238E27FC236}">
                <a16:creationId xmlns:a16="http://schemas.microsoft.com/office/drawing/2014/main" id="{88E5C77F-D696-0546-BAEC-56649185364C}"/>
              </a:ext>
            </a:extLst>
          </p:cNvPr>
          <p:cNvSpPr txBox="1"/>
          <p:nvPr/>
        </p:nvSpPr>
        <p:spPr>
          <a:xfrm>
            <a:off x="5951749" y="1472925"/>
            <a:ext cx="1471513" cy="360159"/>
          </a:xfrm>
          <a:prstGeom prst="rect">
            <a:avLst/>
          </a:prstGeom>
          <a:solidFill>
            <a:schemeClr val="tx2">
              <a:lumMod val="90000"/>
              <a:alpha val="64000"/>
            </a:schemeClr>
          </a:solidFill>
          <a:ln w="12700" cap="flat" cmpd="sng">
            <a:noFill/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Facebook </a:t>
            </a:r>
            <a:r>
              <a:rPr lang="es-ES" sz="1200" dirty="0" err="1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ads</a:t>
            </a:r>
            <a:endParaRPr lang="es-ES" sz="1200" dirty="0">
              <a:solidFill>
                <a:sysClr val="windowText" lastClr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sz="1400" dirty="0">
              <a:solidFill>
                <a:sysClr val="windowText" lastClr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122">
            <a:extLst>
              <a:ext uri="{FF2B5EF4-FFF2-40B4-BE49-F238E27FC236}">
                <a16:creationId xmlns:a16="http://schemas.microsoft.com/office/drawing/2014/main" id="{5073C6A5-FEC8-7542-8696-C82EF070B599}"/>
              </a:ext>
            </a:extLst>
          </p:cNvPr>
          <p:cNvSpPr txBox="1"/>
          <p:nvPr/>
        </p:nvSpPr>
        <p:spPr>
          <a:xfrm>
            <a:off x="1152628" y="1404873"/>
            <a:ext cx="1668130" cy="725094"/>
          </a:xfrm>
          <a:prstGeom prst="rect">
            <a:avLst/>
          </a:prstGeom>
          <a:solidFill>
            <a:schemeClr val="tx2">
              <a:lumMod val="90000"/>
              <a:alpha val="64000"/>
            </a:schemeClr>
          </a:solidFill>
          <a:ln w="12700" cap="flat" cmpd="sng">
            <a:noFill/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l">
              <a:buSzPct val="25000"/>
              <a:defRPr sz="1400" b="1">
                <a:solidFill>
                  <a:sysClr val="windowText" lastClr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dirty="0">
                <a:sym typeface="Calibri"/>
              </a:rPr>
              <a:t>Posicionamiento en el buscador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dirty="0">
                <a:sym typeface="Calibri"/>
              </a:rPr>
              <a:t>Anuncios pagados</a:t>
            </a:r>
          </a:p>
        </p:txBody>
      </p:sp>
      <p:sp>
        <p:nvSpPr>
          <p:cNvPr id="205" name="Shape 125">
            <a:extLst>
              <a:ext uri="{FF2B5EF4-FFF2-40B4-BE49-F238E27FC236}">
                <a16:creationId xmlns:a16="http://schemas.microsoft.com/office/drawing/2014/main" id="{A315DFB9-3C42-E547-A2ED-A009261FA725}"/>
              </a:ext>
            </a:extLst>
          </p:cNvPr>
          <p:cNvSpPr txBox="1"/>
          <p:nvPr/>
        </p:nvSpPr>
        <p:spPr>
          <a:xfrm>
            <a:off x="5964125" y="3048075"/>
            <a:ext cx="1787009" cy="315557"/>
          </a:xfrm>
          <a:prstGeom prst="rect">
            <a:avLst/>
          </a:prstGeom>
          <a:solidFill>
            <a:schemeClr val="tx2">
              <a:lumMod val="90000"/>
              <a:alpha val="64000"/>
            </a:schemeClr>
          </a:solidFill>
          <a:ln w="12700" cap="flat" cmpd="sng">
            <a:noFill/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l">
              <a:buSzPct val="25000"/>
              <a:defRPr sz="1400" b="1">
                <a:solidFill>
                  <a:sysClr val="windowText" lastClr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dirty="0">
                <a:sym typeface="Calibri"/>
              </a:rPr>
              <a:t>Boletines Informativos</a:t>
            </a:r>
          </a:p>
        </p:txBody>
      </p:sp>
      <p:sp>
        <p:nvSpPr>
          <p:cNvPr id="206" name="Shape 126">
            <a:extLst>
              <a:ext uri="{FF2B5EF4-FFF2-40B4-BE49-F238E27FC236}">
                <a16:creationId xmlns:a16="http://schemas.microsoft.com/office/drawing/2014/main" id="{FCBB8112-20D5-304C-A044-9B5E8AD7CFDE}"/>
              </a:ext>
            </a:extLst>
          </p:cNvPr>
          <p:cNvSpPr txBox="1"/>
          <p:nvPr/>
        </p:nvSpPr>
        <p:spPr>
          <a:xfrm>
            <a:off x="6002005" y="4224580"/>
            <a:ext cx="1645704" cy="693870"/>
          </a:xfrm>
          <a:prstGeom prst="rect">
            <a:avLst/>
          </a:prstGeom>
          <a:solidFill>
            <a:schemeClr val="tx2">
              <a:lumMod val="90000"/>
              <a:alpha val="64000"/>
            </a:schemeClr>
          </a:solidFill>
          <a:ln w="12700" cap="flat" cmpd="sng">
            <a:noFill/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l">
              <a:buSzPct val="25000"/>
              <a:defRPr sz="1400" b="1">
                <a:solidFill>
                  <a:sysClr val="windowText" lastClr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dirty="0">
                <a:sym typeface="Calibri"/>
              </a:rPr>
              <a:t>Videos informativos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dirty="0" err="1">
                <a:sym typeface="Calibri"/>
              </a:rPr>
              <a:t>Streamings</a:t>
            </a:r>
            <a:r>
              <a:rPr lang="es-ES" sz="1200" b="0" dirty="0">
                <a:sym typeface="Calibri"/>
              </a:rPr>
              <a:t> en el canal de la campaña</a:t>
            </a:r>
          </a:p>
        </p:txBody>
      </p:sp>
      <p:cxnSp>
        <p:nvCxnSpPr>
          <p:cNvPr id="207" name="Shape 128">
            <a:extLst>
              <a:ext uri="{FF2B5EF4-FFF2-40B4-BE49-F238E27FC236}">
                <a16:creationId xmlns:a16="http://schemas.microsoft.com/office/drawing/2014/main" id="{513630AE-367F-EA4C-B919-40DD942785B3}"/>
              </a:ext>
            </a:extLst>
          </p:cNvPr>
          <p:cNvCxnSpPr>
            <a:cxnSpLocks/>
          </p:cNvCxnSpPr>
          <p:nvPr/>
        </p:nvCxnSpPr>
        <p:spPr>
          <a:xfrm>
            <a:off x="4306897" y="2833067"/>
            <a:ext cx="1567681" cy="411347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hape 130">
            <a:extLst>
              <a:ext uri="{FF2B5EF4-FFF2-40B4-BE49-F238E27FC236}">
                <a16:creationId xmlns:a16="http://schemas.microsoft.com/office/drawing/2014/main" id="{4B8D23D1-8C8C-5247-9CD0-49DD0FAEEE2D}"/>
              </a:ext>
            </a:extLst>
          </p:cNvPr>
          <p:cNvCxnSpPr>
            <a:cxnSpLocks/>
            <a:endCxn id="213" idx="3"/>
          </p:cNvCxnSpPr>
          <p:nvPr/>
        </p:nvCxnSpPr>
        <p:spPr>
          <a:xfrm rot="10800000">
            <a:off x="2694808" y="2902155"/>
            <a:ext cx="1240355" cy="210674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Shape 134">
            <a:extLst>
              <a:ext uri="{FF2B5EF4-FFF2-40B4-BE49-F238E27FC236}">
                <a16:creationId xmlns:a16="http://schemas.microsoft.com/office/drawing/2014/main" id="{20F6523E-BE44-F34A-9EE8-27A75A506076}"/>
              </a:ext>
            </a:extLst>
          </p:cNvPr>
          <p:cNvSpPr/>
          <p:nvPr/>
        </p:nvSpPr>
        <p:spPr>
          <a:xfrm>
            <a:off x="3583656" y="2565114"/>
            <a:ext cx="112603" cy="106068"/>
          </a:xfrm>
          <a:prstGeom prst="ellipse">
            <a:avLst/>
          </a:prstGeom>
          <a:solidFill>
            <a:schemeClr val="bg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138">
            <a:extLst>
              <a:ext uri="{FF2B5EF4-FFF2-40B4-BE49-F238E27FC236}">
                <a16:creationId xmlns:a16="http://schemas.microsoft.com/office/drawing/2014/main" id="{C06D6248-E290-084E-B331-4402265FBC81}"/>
              </a:ext>
            </a:extLst>
          </p:cNvPr>
          <p:cNvSpPr/>
          <p:nvPr/>
        </p:nvSpPr>
        <p:spPr>
          <a:xfrm>
            <a:off x="4347400" y="3058735"/>
            <a:ext cx="112603" cy="106068"/>
          </a:xfrm>
          <a:prstGeom prst="ellipse">
            <a:avLst/>
          </a:prstGeom>
          <a:solidFill>
            <a:schemeClr val="bg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141">
            <a:extLst>
              <a:ext uri="{FF2B5EF4-FFF2-40B4-BE49-F238E27FC236}">
                <a16:creationId xmlns:a16="http://schemas.microsoft.com/office/drawing/2014/main" id="{96EBE48F-9816-8C4F-A376-7D859EC005F7}"/>
              </a:ext>
            </a:extLst>
          </p:cNvPr>
          <p:cNvSpPr/>
          <p:nvPr/>
        </p:nvSpPr>
        <p:spPr>
          <a:xfrm>
            <a:off x="3925903" y="3059794"/>
            <a:ext cx="112603" cy="106068"/>
          </a:xfrm>
          <a:prstGeom prst="ellipse">
            <a:avLst/>
          </a:prstGeom>
          <a:solidFill>
            <a:schemeClr val="bg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2" name="Shape 127">
            <a:extLst>
              <a:ext uri="{FF2B5EF4-FFF2-40B4-BE49-F238E27FC236}">
                <a16:creationId xmlns:a16="http://schemas.microsoft.com/office/drawing/2014/main" id="{575DE928-10F5-6846-8739-3E65D01E633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64431" y="2225817"/>
            <a:ext cx="328262" cy="3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129">
            <a:extLst>
              <a:ext uri="{FF2B5EF4-FFF2-40B4-BE49-F238E27FC236}">
                <a16:creationId xmlns:a16="http://schemas.microsoft.com/office/drawing/2014/main" id="{9125F8F3-D538-E242-A38F-B7B1C5605FE2}"/>
              </a:ext>
            </a:extLst>
          </p:cNvPr>
          <p:cNvSpPr txBox="1"/>
          <p:nvPr/>
        </p:nvSpPr>
        <p:spPr>
          <a:xfrm>
            <a:off x="691116" y="2615541"/>
            <a:ext cx="2003691" cy="573227"/>
          </a:xfrm>
          <a:prstGeom prst="rect">
            <a:avLst/>
          </a:prstGeom>
          <a:solidFill>
            <a:schemeClr val="tx2">
              <a:lumMod val="90000"/>
              <a:alpha val="64000"/>
            </a:schemeClr>
          </a:solidFill>
          <a:ln w="12700" cap="flat" cmpd="sng">
            <a:noFill/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l">
              <a:buSzPct val="25000"/>
              <a:defRPr sz="1400" b="1">
                <a:solidFill>
                  <a:sysClr val="windowText" lastClr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dirty="0">
                <a:sym typeface="Calibri"/>
              </a:rPr>
              <a:t>Pagina de la campaña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dirty="0">
                <a:sym typeface="Calibri"/>
              </a:rPr>
              <a:t>Paginas Gubernamentales</a:t>
            </a:r>
          </a:p>
        </p:txBody>
      </p:sp>
      <p:cxnSp>
        <p:nvCxnSpPr>
          <p:cNvPr id="214" name="Shape 130">
            <a:extLst>
              <a:ext uri="{FF2B5EF4-FFF2-40B4-BE49-F238E27FC236}">
                <a16:creationId xmlns:a16="http://schemas.microsoft.com/office/drawing/2014/main" id="{95E9CC72-53B1-D947-9287-1FDFAD937E46}"/>
              </a:ext>
            </a:extLst>
          </p:cNvPr>
          <p:cNvCxnSpPr>
            <a:cxnSpLocks/>
          </p:cNvCxnSpPr>
          <p:nvPr/>
        </p:nvCxnSpPr>
        <p:spPr>
          <a:xfrm rot="5400000" flipH="1">
            <a:off x="2838747" y="1836559"/>
            <a:ext cx="859455" cy="734474"/>
          </a:xfrm>
          <a:prstGeom prst="bentConnector4">
            <a:avLst>
              <a:gd name="adj1" fmla="val -14856"/>
              <a:gd name="adj2" fmla="val 51123"/>
            </a:avLst>
          </a:prstGeom>
          <a:ln>
            <a:solidFill>
              <a:schemeClr val="bg2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15" name="Shape 104">
            <a:extLst>
              <a:ext uri="{FF2B5EF4-FFF2-40B4-BE49-F238E27FC236}">
                <a16:creationId xmlns:a16="http://schemas.microsoft.com/office/drawing/2014/main" id="{DE9187CF-080C-294E-9B9F-9A29F3FD204A}"/>
              </a:ext>
            </a:extLst>
          </p:cNvPr>
          <p:cNvGrpSpPr/>
          <p:nvPr/>
        </p:nvGrpSpPr>
        <p:grpSpPr>
          <a:xfrm>
            <a:off x="7991372" y="886042"/>
            <a:ext cx="1119702" cy="497042"/>
            <a:chOff x="742291" y="5440769"/>
            <a:chExt cx="2004668" cy="889884"/>
          </a:xfrm>
        </p:grpSpPr>
        <p:sp>
          <p:nvSpPr>
            <p:cNvPr id="219" name="Shape 108">
              <a:extLst>
                <a:ext uri="{FF2B5EF4-FFF2-40B4-BE49-F238E27FC236}">
                  <a16:creationId xmlns:a16="http://schemas.microsoft.com/office/drawing/2014/main" id="{E7D898DD-3302-6841-8240-0B8A17E5AD75}"/>
                </a:ext>
              </a:extLst>
            </p:cNvPr>
            <p:cNvSpPr/>
            <p:nvPr/>
          </p:nvSpPr>
          <p:spPr>
            <a:xfrm>
              <a:off x="769600" y="5440769"/>
              <a:ext cx="1977359" cy="27699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r>
                <a:rPr lang="es-ES" sz="1100" i="0" u="none" strike="noStrike" cap="none" dirty="0">
                  <a:solidFill>
                    <a:schemeClr val="tx1"/>
                  </a:solidFill>
                  <a:latin typeface="Nunito" pitchFamily="2" charset="77"/>
                  <a:ea typeface="Helvetica Neue"/>
                  <a:cs typeface="Helvetica Neue"/>
                  <a:sym typeface="Helvetica Neue"/>
                </a:rPr>
                <a:t>Propios</a:t>
              </a:r>
            </a:p>
          </p:txBody>
        </p:sp>
        <p:sp>
          <p:nvSpPr>
            <p:cNvPr id="220" name="Shape 109">
              <a:extLst>
                <a:ext uri="{FF2B5EF4-FFF2-40B4-BE49-F238E27FC236}">
                  <a16:creationId xmlns:a16="http://schemas.microsoft.com/office/drawing/2014/main" id="{AD0FA3D5-C774-C44A-94CB-AFACF249A7D1}"/>
                </a:ext>
              </a:extLst>
            </p:cNvPr>
            <p:cNvSpPr/>
            <p:nvPr/>
          </p:nvSpPr>
          <p:spPr>
            <a:xfrm>
              <a:off x="769600" y="5743827"/>
              <a:ext cx="1977359" cy="27699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r>
                <a:rPr lang="es-ES" sz="1100" i="0" u="none" strike="noStrike" cap="none" dirty="0">
                  <a:solidFill>
                    <a:schemeClr val="tx1"/>
                  </a:solidFill>
                  <a:latin typeface="Nunito" pitchFamily="2" charset="77"/>
                  <a:ea typeface="Helvetica Neue"/>
                  <a:cs typeface="Helvetica Neue"/>
                  <a:sym typeface="Helvetica Neue"/>
                </a:rPr>
                <a:t>Pagados</a:t>
              </a:r>
            </a:p>
          </p:txBody>
        </p:sp>
        <p:sp>
          <p:nvSpPr>
            <p:cNvPr id="221" name="Shape 110">
              <a:extLst>
                <a:ext uri="{FF2B5EF4-FFF2-40B4-BE49-F238E27FC236}">
                  <a16:creationId xmlns:a16="http://schemas.microsoft.com/office/drawing/2014/main" id="{6822C35D-F65D-B643-B237-2A273DD48C80}"/>
                </a:ext>
              </a:extLst>
            </p:cNvPr>
            <p:cNvSpPr/>
            <p:nvPr/>
          </p:nvSpPr>
          <p:spPr>
            <a:xfrm>
              <a:off x="742291" y="6053655"/>
              <a:ext cx="1977360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r>
                <a:rPr lang="es-ES" sz="1100" i="0" u="none" strike="noStrike" cap="none" dirty="0">
                  <a:solidFill>
                    <a:schemeClr val="tx1"/>
                  </a:solidFill>
                  <a:latin typeface="Nunito" pitchFamily="2" charset="77"/>
                  <a:ea typeface="Helvetica Neue"/>
                  <a:cs typeface="Helvetica Neue"/>
                  <a:sym typeface="Helvetica Neue"/>
                </a:rPr>
                <a:t>Ganados</a:t>
              </a:r>
            </a:p>
          </p:txBody>
        </p:sp>
      </p:grpSp>
      <p:sp>
        <p:nvSpPr>
          <p:cNvPr id="223" name="Shape 134">
            <a:extLst>
              <a:ext uri="{FF2B5EF4-FFF2-40B4-BE49-F238E27FC236}">
                <a16:creationId xmlns:a16="http://schemas.microsoft.com/office/drawing/2014/main" id="{0181D815-E739-794C-A20B-E9CAD010FDA5}"/>
              </a:ext>
            </a:extLst>
          </p:cNvPr>
          <p:cNvSpPr/>
          <p:nvPr/>
        </p:nvSpPr>
        <p:spPr>
          <a:xfrm>
            <a:off x="4149177" y="2504498"/>
            <a:ext cx="112603" cy="106068"/>
          </a:xfrm>
          <a:prstGeom prst="ellipse">
            <a:avLst/>
          </a:prstGeom>
          <a:solidFill>
            <a:schemeClr val="bg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138">
            <a:extLst>
              <a:ext uri="{FF2B5EF4-FFF2-40B4-BE49-F238E27FC236}">
                <a16:creationId xmlns:a16="http://schemas.microsoft.com/office/drawing/2014/main" id="{B0A7F39F-9E42-424C-B4F4-06FF59EC877B}"/>
              </a:ext>
            </a:extLst>
          </p:cNvPr>
          <p:cNvSpPr/>
          <p:nvPr/>
        </p:nvSpPr>
        <p:spPr>
          <a:xfrm>
            <a:off x="4236847" y="2777806"/>
            <a:ext cx="112603" cy="106068"/>
          </a:xfrm>
          <a:prstGeom prst="ellipse">
            <a:avLst/>
          </a:prstGeom>
          <a:solidFill>
            <a:schemeClr val="bg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3" name="Shape 130">
            <a:extLst>
              <a:ext uri="{FF2B5EF4-FFF2-40B4-BE49-F238E27FC236}">
                <a16:creationId xmlns:a16="http://schemas.microsoft.com/office/drawing/2014/main" id="{821B0BBF-C60D-0141-954F-ACE11076C85A}"/>
              </a:ext>
            </a:extLst>
          </p:cNvPr>
          <p:cNvCxnSpPr>
            <a:cxnSpLocks/>
            <a:endCxn id="234" idx="3"/>
          </p:cNvCxnSpPr>
          <p:nvPr/>
        </p:nvCxnSpPr>
        <p:spPr>
          <a:xfrm rot="5400000">
            <a:off x="3080954" y="3607650"/>
            <a:ext cx="1498852" cy="724193"/>
          </a:xfrm>
          <a:prstGeom prst="bentConnector2">
            <a:avLst/>
          </a:prstGeom>
          <a:ln>
            <a:solidFill>
              <a:schemeClr val="bg2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Shape 129">
            <a:extLst>
              <a:ext uri="{FF2B5EF4-FFF2-40B4-BE49-F238E27FC236}">
                <a16:creationId xmlns:a16="http://schemas.microsoft.com/office/drawing/2014/main" id="{4A0F1A65-2982-8946-8F08-58E874070599}"/>
              </a:ext>
            </a:extLst>
          </p:cNvPr>
          <p:cNvSpPr txBox="1"/>
          <p:nvPr/>
        </p:nvSpPr>
        <p:spPr>
          <a:xfrm>
            <a:off x="1496290" y="4372237"/>
            <a:ext cx="1971993" cy="693869"/>
          </a:xfrm>
          <a:prstGeom prst="rect">
            <a:avLst/>
          </a:prstGeom>
          <a:solidFill>
            <a:schemeClr val="tx2">
              <a:lumMod val="90000"/>
              <a:alpha val="64000"/>
            </a:schemeClr>
          </a:solidFill>
          <a:ln w="12700" cap="flat" cmpd="sng">
            <a:noFill/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l">
              <a:buSzPct val="25000"/>
              <a:defRPr sz="1400" b="1">
                <a:solidFill>
                  <a:sysClr val="windowText" lastClr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dirty="0">
                <a:sym typeface="Calibri"/>
              </a:rPr>
              <a:t>Medios públicos o gubernamentales (Radio, TV, prensa escrita, etc.)</a:t>
            </a:r>
          </a:p>
        </p:txBody>
      </p:sp>
      <p:sp>
        <p:nvSpPr>
          <p:cNvPr id="235" name="Shape 138">
            <a:extLst>
              <a:ext uri="{FF2B5EF4-FFF2-40B4-BE49-F238E27FC236}">
                <a16:creationId xmlns:a16="http://schemas.microsoft.com/office/drawing/2014/main" id="{7211115C-F898-D648-B74F-B403A7CAA410}"/>
              </a:ext>
            </a:extLst>
          </p:cNvPr>
          <p:cNvSpPr/>
          <p:nvPr/>
        </p:nvSpPr>
        <p:spPr>
          <a:xfrm>
            <a:off x="4137811" y="3223663"/>
            <a:ext cx="112603" cy="106068"/>
          </a:xfrm>
          <a:prstGeom prst="ellipse">
            <a:avLst/>
          </a:prstGeom>
          <a:solidFill>
            <a:schemeClr val="bg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6" name="Imagen 235">
            <a:extLst>
              <a:ext uri="{FF2B5EF4-FFF2-40B4-BE49-F238E27FC236}">
                <a16:creationId xmlns:a16="http://schemas.microsoft.com/office/drawing/2014/main" id="{82532983-CDA2-2A4D-846F-93DB29A1F5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60" y="4063007"/>
            <a:ext cx="254775" cy="254775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462CEF46-3CB0-443B-9248-4E199FD8AD21}"/>
              </a:ext>
            </a:extLst>
          </p:cNvPr>
          <p:cNvSpPr/>
          <p:nvPr/>
        </p:nvSpPr>
        <p:spPr>
          <a:xfrm>
            <a:off x="7891217" y="982163"/>
            <a:ext cx="54456" cy="544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4EC91E75-ECBB-4E99-B76E-A45CF8E9DD1D}"/>
              </a:ext>
            </a:extLst>
          </p:cNvPr>
          <p:cNvSpPr/>
          <p:nvPr/>
        </p:nvSpPr>
        <p:spPr>
          <a:xfrm>
            <a:off x="7883724" y="1134563"/>
            <a:ext cx="54456" cy="544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F87AC813-37D1-446C-8DBF-EC6CDC5364D6}"/>
              </a:ext>
            </a:extLst>
          </p:cNvPr>
          <p:cNvSpPr/>
          <p:nvPr/>
        </p:nvSpPr>
        <p:spPr>
          <a:xfrm>
            <a:off x="7886222" y="1311948"/>
            <a:ext cx="54456" cy="54456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917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80849" y="225050"/>
            <a:ext cx="7366859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b="1" dirty="0">
                <a:latin typeface="Gilroy ExtraBold" pitchFamily="2" charset="77"/>
              </a:rPr>
              <a:t>Estrategia de marketing 2021</a:t>
            </a:r>
            <a:endParaRPr b="1" dirty="0">
              <a:latin typeface="Gilroy ExtraBold" pitchFamily="2" charset="77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3A843C-D08C-3C43-ABE8-8493CE3E04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0514" y="1441682"/>
            <a:ext cx="4585349" cy="2316035"/>
          </a:xfrm>
        </p:spPr>
        <p:txBody>
          <a:bodyPr/>
          <a:lstStyle/>
          <a:p>
            <a:r>
              <a:rPr lang="es-PE" b="1" dirty="0"/>
              <a:t>Para armar tu plan de marketing 2021 debes empezar con tu objetivo principal (recuerda que siempre debe estar alineado al objetivo de la compañía).</a:t>
            </a:r>
          </a:p>
          <a:p>
            <a:pPr marL="152400" indent="0">
              <a:buNone/>
            </a:pPr>
            <a:endParaRPr lang="es-PE" b="1" dirty="0"/>
          </a:p>
          <a:p>
            <a:r>
              <a:rPr lang="es-PE" dirty="0"/>
              <a:t>Luego escribe la estrategia principal que utilizarás para lograr ese objetivo.</a:t>
            </a:r>
            <a:br>
              <a:rPr lang="es-PE" dirty="0"/>
            </a:br>
            <a:endParaRPr lang="es-PE" dirty="0"/>
          </a:p>
          <a:p>
            <a:r>
              <a:rPr lang="es-PE" dirty="0"/>
              <a:t>Por último, incluye las acciones tácticas que te ayudarán a alcanzar el objetivo principal.</a:t>
            </a:r>
          </a:p>
        </p:txBody>
      </p:sp>
      <p:pic>
        <p:nvPicPr>
          <p:cNvPr id="6146" name="Picture 2" descr="La Estrategia de Marketing: Cómo definir los objetivos">
            <a:extLst>
              <a:ext uri="{FF2B5EF4-FFF2-40B4-BE49-F238E27FC236}">
                <a16:creationId xmlns:a16="http://schemas.microsoft.com/office/drawing/2014/main" id="{1CFD7681-C23D-7143-AC32-965BD3511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r="20920"/>
          <a:stretch/>
        </p:blipFill>
        <p:spPr bwMode="auto">
          <a:xfrm>
            <a:off x="5296011" y="1441682"/>
            <a:ext cx="3288777" cy="231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B72C61C-7DF2-764A-8093-50799CF76E0A}"/>
              </a:ext>
            </a:extLst>
          </p:cNvPr>
          <p:cNvSpPr/>
          <p:nvPr/>
        </p:nvSpPr>
        <p:spPr>
          <a:xfrm>
            <a:off x="5198071" y="3757717"/>
            <a:ext cx="82426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700" dirty="0">
                <a:latin typeface="Nunito" pitchFamily="2" charset="77"/>
              </a:rPr>
              <a:t>Imagen: </a:t>
            </a:r>
            <a:r>
              <a:rPr lang="es-ES" sz="700" dirty="0" err="1">
                <a:latin typeface="Nunito" pitchFamily="2" charset="77"/>
              </a:rPr>
              <a:t>Freepik</a:t>
            </a:r>
            <a:endParaRPr lang="es-PE" sz="700" dirty="0"/>
          </a:p>
        </p:txBody>
      </p:sp>
    </p:spTree>
    <p:extLst>
      <p:ext uri="{BB962C8B-B14F-4D97-AF65-F5344CB8AC3E}">
        <p14:creationId xmlns:p14="http://schemas.microsoft.com/office/powerpoint/2010/main" val="53397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80849" y="225050"/>
            <a:ext cx="7366859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b="1" dirty="0">
                <a:latin typeface="Gilroy ExtraBold" pitchFamily="2" charset="77"/>
              </a:rPr>
              <a:t>Estrategia de marketing 2021</a:t>
            </a:r>
            <a:endParaRPr b="1" dirty="0">
              <a:latin typeface="Gilroy ExtraBold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D41AAFF-28E0-EA4E-A46A-2AD5247D5646}"/>
              </a:ext>
            </a:extLst>
          </p:cNvPr>
          <p:cNvSpPr/>
          <p:nvPr/>
        </p:nvSpPr>
        <p:spPr>
          <a:xfrm>
            <a:off x="1260358" y="1155423"/>
            <a:ext cx="6581104" cy="321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2"/>
                </a:solidFill>
                <a:latin typeface="Nunito" pitchFamily="2" charset="77"/>
              </a:rPr>
              <a:t>Objetivos de marketing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C2ABFC3-5AC3-B545-AE67-19EF5400930C}"/>
              </a:ext>
            </a:extLst>
          </p:cNvPr>
          <p:cNvSpPr/>
          <p:nvPr/>
        </p:nvSpPr>
        <p:spPr>
          <a:xfrm>
            <a:off x="1260358" y="2266950"/>
            <a:ext cx="6581104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Estrategia de marketing digital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B9756EB-D108-C241-9DEB-1A42A23BAA7A}"/>
              </a:ext>
            </a:extLst>
          </p:cNvPr>
          <p:cNvSpPr/>
          <p:nvPr/>
        </p:nvSpPr>
        <p:spPr>
          <a:xfrm>
            <a:off x="3635374" y="3417659"/>
            <a:ext cx="2124635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Principales acciones tácticas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311D9C2-3DE8-8441-93A6-04E1067E231B}"/>
              </a:ext>
            </a:extLst>
          </p:cNvPr>
          <p:cNvSpPr/>
          <p:nvPr/>
        </p:nvSpPr>
        <p:spPr>
          <a:xfrm>
            <a:off x="1260359" y="1580786"/>
            <a:ext cx="6581104" cy="5629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BBCF4AE-9B16-5847-BF0D-41BD9F53E8C0}"/>
              </a:ext>
            </a:extLst>
          </p:cNvPr>
          <p:cNvSpPr/>
          <p:nvPr/>
        </p:nvSpPr>
        <p:spPr>
          <a:xfrm>
            <a:off x="1260358" y="2741571"/>
            <a:ext cx="6581104" cy="5629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5BEF104-D06C-E243-A477-EE4A51DC76C1}"/>
              </a:ext>
            </a:extLst>
          </p:cNvPr>
          <p:cNvSpPr/>
          <p:nvPr/>
        </p:nvSpPr>
        <p:spPr>
          <a:xfrm>
            <a:off x="166802" y="3869589"/>
            <a:ext cx="1639533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D91C93-EB79-7940-8DB0-9A1B65744731}"/>
              </a:ext>
            </a:extLst>
          </p:cNvPr>
          <p:cNvSpPr/>
          <p:nvPr/>
        </p:nvSpPr>
        <p:spPr>
          <a:xfrm>
            <a:off x="1969960" y="3869590"/>
            <a:ext cx="1639533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8F8056A-B449-1B40-9192-7BEB26DE68FD}"/>
              </a:ext>
            </a:extLst>
          </p:cNvPr>
          <p:cNvSpPr/>
          <p:nvPr/>
        </p:nvSpPr>
        <p:spPr>
          <a:xfrm>
            <a:off x="3731348" y="3879029"/>
            <a:ext cx="1639533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478A1FB-1F8B-3645-8F58-84055AB93596}"/>
              </a:ext>
            </a:extLst>
          </p:cNvPr>
          <p:cNvSpPr/>
          <p:nvPr/>
        </p:nvSpPr>
        <p:spPr>
          <a:xfrm>
            <a:off x="7337665" y="3869590"/>
            <a:ext cx="1639533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FBF6241-620C-4D0D-800E-8F7F5917EE74}"/>
              </a:ext>
            </a:extLst>
          </p:cNvPr>
          <p:cNvSpPr/>
          <p:nvPr/>
        </p:nvSpPr>
        <p:spPr>
          <a:xfrm>
            <a:off x="5492348" y="3869590"/>
            <a:ext cx="1639533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4FB5E54-0CBB-4DAC-93EC-DB06AB8095D7}"/>
              </a:ext>
            </a:extLst>
          </p:cNvPr>
          <p:cNvSpPr txBox="1"/>
          <p:nvPr/>
        </p:nvSpPr>
        <p:spPr>
          <a:xfrm>
            <a:off x="1260358" y="1610089"/>
            <a:ext cx="65811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Informar y concientizar a la población de los beneficios que otorga la vacuna contra el Covid-19 a través de los diferentes medios de comunicación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5949464-20C7-47A3-B6C1-702A336E3C8A}"/>
              </a:ext>
            </a:extLst>
          </p:cNvPr>
          <p:cNvSpPr txBox="1"/>
          <p:nvPr/>
        </p:nvSpPr>
        <p:spPr>
          <a:xfrm>
            <a:off x="1302538" y="2847561"/>
            <a:ext cx="6538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Convertir las métricas de los diferentes medios digitales en personas vacunadas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789D3C-190D-4302-822F-A15A82B6AB24}"/>
              </a:ext>
            </a:extLst>
          </p:cNvPr>
          <p:cNvSpPr txBox="1"/>
          <p:nvPr/>
        </p:nvSpPr>
        <p:spPr>
          <a:xfrm>
            <a:off x="145722" y="3861243"/>
            <a:ext cx="161845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b="1" dirty="0"/>
              <a:t>Redes Sociales</a:t>
            </a:r>
          </a:p>
          <a:p>
            <a:pPr algn="just"/>
            <a:r>
              <a:rPr lang="es-MX" sz="1100" dirty="0"/>
              <a:t>Campaña de anuncios informativos en Facebook, Instagram y Twitter.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6ED6A2A-27D6-4EC6-A3AD-C1066DC3EABC}"/>
              </a:ext>
            </a:extLst>
          </p:cNvPr>
          <p:cNvSpPr txBox="1"/>
          <p:nvPr/>
        </p:nvSpPr>
        <p:spPr>
          <a:xfrm>
            <a:off x="1927801" y="3874855"/>
            <a:ext cx="168169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b="1" dirty="0" err="1"/>
              <a:t>Youtube</a:t>
            </a:r>
            <a:endParaRPr lang="es-MX" sz="1100" b="1" dirty="0"/>
          </a:p>
          <a:p>
            <a:pPr algn="just"/>
            <a:r>
              <a:rPr lang="es-MX" sz="1100" dirty="0"/>
              <a:t>Transmisiones informativas con invitados y especialistas en el tema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D3FB7F9-1151-488A-9EB1-81AE79657EDE}"/>
              </a:ext>
            </a:extLst>
          </p:cNvPr>
          <p:cNvSpPr txBox="1"/>
          <p:nvPr/>
        </p:nvSpPr>
        <p:spPr>
          <a:xfrm>
            <a:off x="3686190" y="3879029"/>
            <a:ext cx="180615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b="1" dirty="0"/>
              <a:t>Medios Tradicionales</a:t>
            </a:r>
          </a:p>
          <a:p>
            <a:r>
              <a:rPr lang="es-MX" sz="1100" dirty="0"/>
              <a:t>Spots y capsulas informativas. Programas con invitados y especialistas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AC0FEF-2A25-4C40-BAC0-04E5967FD1B8}"/>
              </a:ext>
            </a:extLst>
          </p:cNvPr>
          <p:cNvSpPr txBox="1"/>
          <p:nvPr/>
        </p:nvSpPr>
        <p:spPr>
          <a:xfrm>
            <a:off x="5450189" y="3861242"/>
            <a:ext cx="16816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b="1" dirty="0"/>
              <a:t>Cadenas Informativas</a:t>
            </a:r>
          </a:p>
          <a:p>
            <a:pPr algn="just"/>
            <a:endParaRPr lang="es-MX" sz="11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E6D389C-4E7A-4C9B-8738-1D24492EADB6}"/>
              </a:ext>
            </a:extLst>
          </p:cNvPr>
          <p:cNvSpPr txBox="1"/>
          <p:nvPr/>
        </p:nvSpPr>
        <p:spPr>
          <a:xfrm>
            <a:off x="7324653" y="3861242"/>
            <a:ext cx="16816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b="1" dirty="0"/>
              <a:t>Cadenas Informativas</a:t>
            </a:r>
          </a:p>
          <a:p>
            <a:pPr algn="just"/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291121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300350" y="240281"/>
            <a:ext cx="5419214" cy="11480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>
                <a:latin typeface="Gilroy-ExtraboldItalic" panose="00000900000000000000" pitchFamily="50" charset="0"/>
              </a:rPr>
              <a:t>Desglose de acciones tácticas</a:t>
            </a:r>
            <a:endParaRPr dirty="0">
              <a:latin typeface="Gilroy-ExtraboldItalic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75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80849" y="225050"/>
            <a:ext cx="7366859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b="1" dirty="0">
                <a:latin typeface="Gilroy ExtraBold" pitchFamily="2" charset="77"/>
              </a:rPr>
              <a:t>Acciones tácticas</a:t>
            </a:r>
            <a:endParaRPr b="1" dirty="0">
              <a:latin typeface="Gilroy ExtraBold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D41AAFF-28E0-EA4E-A46A-2AD5247D5646}"/>
              </a:ext>
            </a:extLst>
          </p:cNvPr>
          <p:cNvSpPr/>
          <p:nvPr/>
        </p:nvSpPr>
        <p:spPr>
          <a:xfrm>
            <a:off x="358122" y="969890"/>
            <a:ext cx="8425269" cy="321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2"/>
                </a:solidFill>
                <a:latin typeface="Nunito" pitchFamily="2" charset="77"/>
              </a:rPr>
              <a:t>Acción táctica 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C2ABFC3-5AC3-B545-AE67-19EF5400930C}"/>
              </a:ext>
            </a:extLst>
          </p:cNvPr>
          <p:cNvSpPr/>
          <p:nvPr/>
        </p:nvSpPr>
        <p:spPr>
          <a:xfrm>
            <a:off x="847521" y="2177140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Objetivo estratégico de la acción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B9756EB-D108-C241-9DEB-1A42A23BAA7A}"/>
              </a:ext>
            </a:extLst>
          </p:cNvPr>
          <p:cNvSpPr/>
          <p:nvPr/>
        </p:nvSpPr>
        <p:spPr>
          <a:xfrm>
            <a:off x="847521" y="3384582"/>
            <a:ext cx="2333559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Canales digitales que se utilizarán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311D9C2-3DE8-8441-93A6-04E1067E231B}"/>
              </a:ext>
            </a:extLst>
          </p:cNvPr>
          <p:cNvSpPr/>
          <p:nvPr/>
        </p:nvSpPr>
        <p:spPr>
          <a:xfrm>
            <a:off x="358123" y="1418390"/>
            <a:ext cx="8425268" cy="5629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2"/>
                </a:solidFill>
              </a:rPr>
              <a:t>Redes Sociales</a:t>
            </a:r>
          </a:p>
          <a:p>
            <a:pPr algn="ctr"/>
            <a:r>
              <a:rPr lang="es-MX" dirty="0">
                <a:solidFill>
                  <a:schemeClr val="bg2"/>
                </a:solidFill>
              </a:rPr>
              <a:t>Campaña de anuncios informativos en Facebook, Instagram y Twitter</a:t>
            </a:r>
            <a:endParaRPr lang="es-PE" i="1" dirty="0">
              <a:solidFill>
                <a:schemeClr val="bg2"/>
              </a:solidFill>
              <a:latin typeface="Nunito" pitchFamily="2" charset="77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BBCF4AE-9B16-5847-BF0D-41BD9F53E8C0}"/>
              </a:ext>
            </a:extLst>
          </p:cNvPr>
          <p:cNvSpPr/>
          <p:nvPr/>
        </p:nvSpPr>
        <p:spPr>
          <a:xfrm>
            <a:off x="847522" y="2651761"/>
            <a:ext cx="2333560" cy="5629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5BEF104-D06C-E243-A477-EE4A51DC76C1}"/>
              </a:ext>
            </a:extLst>
          </p:cNvPr>
          <p:cNvSpPr/>
          <p:nvPr/>
        </p:nvSpPr>
        <p:spPr>
          <a:xfrm>
            <a:off x="891131" y="3859287"/>
            <a:ext cx="2289949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i="1" dirty="0">
                <a:solidFill>
                  <a:schemeClr val="bg2"/>
                </a:solidFill>
                <a:latin typeface="Nunito" pitchFamily="2" charset="77"/>
              </a:rPr>
              <a:t>Facebook, Instagram y Twitter</a:t>
            </a:r>
            <a:endParaRPr lang="es-PE" sz="1100" i="1" dirty="0">
              <a:solidFill>
                <a:schemeClr val="bg2"/>
              </a:solidFill>
              <a:latin typeface="Nunito" pitchFamily="2" charset="77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D91C93-EB79-7940-8DB0-9A1B65744731}"/>
              </a:ext>
            </a:extLst>
          </p:cNvPr>
          <p:cNvSpPr/>
          <p:nvPr/>
        </p:nvSpPr>
        <p:spPr>
          <a:xfrm>
            <a:off x="3381984" y="2704246"/>
            <a:ext cx="2333558" cy="510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Comentarios y shares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Redireccionamiento a la pagina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8F8056A-B449-1B40-9192-7BEB26DE68FD}"/>
              </a:ext>
            </a:extLst>
          </p:cNvPr>
          <p:cNvSpPr/>
          <p:nvPr/>
        </p:nvSpPr>
        <p:spPr>
          <a:xfrm>
            <a:off x="3407742" y="3886101"/>
            <a:ext cx="2289949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478A1FB-1F8B-3645-8F58-84055AB93596}"/>
              </a:ext>
            </a:extLst>
          </p:cNvPr>
          <p:cNvSpPr/>
          <p:nvPr/>
        </p:nvSpPr>
        <p:spPr>
          <a:xfrm>
            <a:off x="5950483" y="3859287"/>
            <a:ext cx="2333558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CFBB544-E145-3F40-95A9-8718FDD2D907}"/>
              </a:ext>
            </a:extLst>
          </p:cNvPr>
          <p:cNvSpPr/>
          <p:nvPr/>
        </p:nvSpPr>
        <p:spPr>
          <a:xfrm>
            <a:off x="3364170" y="2182507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KPI’s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3C07112-73B9-1A46-8A9B-730C9AC74698}"/>
              </a:ext>
            </a:extLst>
          </p:cNvPr>
          <p:cNvSpPr/>
          <p:nvPr/>
        </p:nvSpPr>
        <p:spPr>
          <a:xfrm>
            <a:off x="5929485" y="2200468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Público objetivo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B8649D3-C6F0-8948-AA7C-2086ED3C4EFD}"/>
              </a:ext>
            </a:extLst>
          </p:cNvPr>
          <p:cNvSpPr/>
          <p:nvPr/>
        </p:nvSpPr>
        <p:spPr>
          <a:xfrm>
            <a:off x="5950483" y="2688342"/>
            <a:ext cx="2333558" cy="510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A4DFA7C-AD6E-FF43-ADD7-91FFD8B81ABB}"/>
              </a:ext>
            </a:extLst>
          </p:cNvPr>
          <p:cNvSpPr/>
          <p:nvPr/>
        </p:nvSpPr>
        <p:spPr>
          <a:xfrm>
            <a:off x="3381984" y="3409035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Inversión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17CC50-44C9-3147-975E-7A488DFE344B}"/>
              </a:ext>
            </a:extLst>
          </p:cNvPr>
          <p:cNvSpPr/>
          <p:nvPr/>
        </p:nvSpPr>
        <p:spPr>
          <a:xfrm>
            <a:off x="5950483" y="3409035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Fechas de implementación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FC977A3-F3AB-46E9-A2A7-25A2CA1B2A83}"/>
              </a:ext>
            </a:extLst>
          </p:cNvPr>
          <p:cNvSpPr/>
          <p:nvPr/>
        </p:nvSpPr>
        <p:spPr>
          <a:xfrm>
            <a:off x="5962920" y="2704245"/>
            <a:ext cx="2333558" cy="510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Publico de 18 a 40 años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AFC1E2A-3AC1-487B-B515-6D662334B520}"/>
              </a:ext>
            </a:extLst>
          </p:cNvPr>
          <p:cNvSpPr/>
          <p:nvPr/>
        </p:nvSpPr>
        <p:spPr>
          <a:xfrm>
            <a:off x="3407741" y="3886101"/>
            <a:ext cx="2289950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Comentarios y shares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Redireccionamiento a la pagina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0C4491B-F8BD-48B3-B96E-74FA0BA1606B}"/>
              </a:ext>
            </a:extLst>
          </p:cNvPr>
          <p:cNvSpPr/>
          <p:nvPr/>
        </p:nvSpPr>
        <p:spPr>
          <a:xfrm>
            <a:off x="859959" y="2645380"/>
            <a:ext cx="2319176" cy="5656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Impulsar la pagina de la campaña de vacunación</a:t>
            </a:r>
          </a:p>
        </p:txBody>
      </p:sp>
    </p:spTree>
    <p:extLst>
      <p:ext uri="{BB962C8B-B14F-4D97-AF65-F5344CB8AC3E}">
        <p14:creationId xmlns:p14="http://schemas.microsoft.com/office/powerpoint/2010/main" val="372190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80849" y="225050"/>
            <a:ext cx="7366859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b="1" dirty="0">
                <a:latin typeface="Gilroy ExtraBold" pitchFamily="2" charset="77"/>
              </a:rPr>
              <a:t>Acciones tácticas</a:t>
            </a:r>
            <a:endParaRPr b="1" dirty="0">
              <a:latin typeface="Gilroy ExtraBold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D41AAFF-28E0-EA4E-A46A-2AD5247D5646}"/>
              </a:ext>
            </a:extLst>
          </p:cNvPr>
          <p:cNvSpPr/>
          <p:nvPr/>
        </p:nvSpPr>
        <p:spPr>
          <a:xfrm>
            <a:off x="358122" y="969890"/>
            <a:ext cx="8425269" cy="321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2"/>
                </a:solidFill>
                <a:latin typeface="Nunito" pitchFamily="2" charset="77"/>
              </a:rPr>
              <a:t>Acción táctica 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C2ABFC3-5AC3-B545-AE67-19EF5400930C}"/>
              </a:ext>
            </a:extLst>
          </p:cNvPr>
          <p:cNvSpPr/>
          <p:nvPr/>
        </p:nvSpPr>
        <p:spPr>
          <a:xfrm>
            <a:off x="847521" y="2177140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Objetivo estratégico de la acción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B9756EB-D108-C241-9DEB-1A42A23BAA7A}"/>
              </a:ext>
            </a:extLst>
          </p:cNvPr>
          <p:cNvSpPr/>
          <p:nvPr/>
        </p:nvSpPr>
        <p:spPr>
          <a:xfrm>
            <a:off x="847521" y="3384582"/>
            <a:ext cx="2333559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Canales digitales que se utilizarán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311D9C2-3DE8-8441-93A6-04E1067E231B}"/>
              </a:ext>
            </a:extLst>
          </p:cNvPr>
          <p:cNvSpPr/>
          <p:nvPr/>
        </p:nvSpPr>
        <p:spPr>
          <a:xfrm>
            <a:off x="358123" y="1418390"/>
            <a:ext cx="8425268" cy="5629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>
                <a:solidFill>
                  <a:schemeClr val="bg2"/>
                </a:solidFill>
              </a:rPr>
              <a:t>Youtube</a:t>
            </a:r>
            <a:endParaRPr lang="es-MX" b="1" dirty="0">
              <a:solidFill>
                <a:schemeClr val="bg2"/>
              </a:solidFill>
            </a:endParaRPr>
          </a:p>
          <a:p>
            <a:pPr algn="ctr"/>
            <a:r>
              <a:rPr lang="es-MX" dirty="0">
                <a:solidFill>
                  <a:schemeClr val="bg2"/>
                </a:solidFill>
              </a:rPr>
              <a:t>Transmisiones informativas con invitados y especialistas en el tema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BBCF4AE-9B16-5847-BF0D-41BD9F53E8C0}"/>
              </a:ext>
            </a:extLst>
          </p:cNvPr>
          <p:cNvSpPr/>
          <p:nvPr/>
        </p:nvSpPr>
        <p:spPr>
          <a:xfrm>
            <a:off x="847522" y="2651761"/>
            <a:ext cx="2333560" cy="5629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5BEF104-D06C-E243-A477-EE4A51DC76C1}"/>
              </a:ext>
            </a:extLst>
          </p:cNvPr>
          <p:cNvSpPr/>
          <p:nvPr/>
        </p:nvSpPr>
        <p:spPr>
          <a:xfrm>
            <a:off x="891131" y="3859287"/>
            <a:ext cx="2289949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100" i="1" dirty="0">
              <a:solidFill>
                <a:schemeClr val="bg2"/>
              </a:solidFill>
              <a:latin typeface="Nunito" pitchFamily="2" charset="77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D91C93-EB79-7940-8DB0-9A1B65744731}"/>
              </a:ext>
            </a:extLst>
          </p:cNvPr>
          <p:cNvSpPr/>
          <p:nvPr/>
        </p:nvSpPr>
        <p:spPr>
          <a:xfrm>
            <a:off x="3381984" y="2704246"/>
            <a:ext cx="2333558" cy="510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100" i="1" dirty="0">
              <a:solidFill>
                <a:schemeClr val="bg2"/>
              </a:solidFill>
              <a:latin typeface="Nunito" pitchFamily="2" charset="77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8F8056A-B449-1B40-9192-7BEB26DE68FD}"/>
              </a:ext>
            </a:extLst>
          </p:cNvPr>
          <p:cNvSpPr/>
          <p:nvPr/>
        </p:nvSpPr>
        <p:spPr>
          <a:xfrm>
            <a:off x="3407742" y="3886101"/>
            <a:ext cx="2289949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478A1FB-1F8B-3645-8F58-84055AB93596}"/>
              </a:ext>
            </a:extLst>
          </p:cNvPr>
          <p:cNvSpPr/>
          <p:nvPr/>
        </p:nvSpPr>
        <p:spPr>
          <a:xfrm>
            <a:off x="5950483" y="3859287"/>
            <a:ext cx="2333558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CFBB544-E145-3F40-95A9-8718FDD2D907}"/>
              </a:ext>
            </a:extLst>
          </p:cNvPr>
          <p:cNvSpPr/>
          <p:nvPr/>
        </p:nvSpPr>
        <p:spPr>
          <a:xfrm>
            <a:off x="3364170" y="2182507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KPI’s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3C07112-73B9-1A46-8A9B-730C9AC74698}"/>
              </a:ext>
            </a:extLst>
          </p:cNvPr>
          <p:cNvSpPr/>
          <p:nvPr/>
        </p:nvSpPr>
        <p:spPr>
          <a:xfrm>
            <a:off x="5929485" y="2200468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Público objetivo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B8649D3-C6F0-8948-AA7C-2086ED3C4EFD}"/>
              </a:ext>
            </a:extLst>
          </p:cNvPr>
          <p:cNvSpPr/>
          <p:nvPr/>
        </p:nvSpPr>
        <p:spPr>
          <a:xfrm>
            <a:off x="5950483" y="2688342"/>
            <a:ext cx="2333558" cy="510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A4DFA7C-AD6E-FF43-ADD7-91FFD8B81ABB}"/>
              </a:ext>
            </a:extLst>
          </p:cNvPr>
          <p:cNvSpPr/>
          <p:nvPr/>
        </p:nvSpPr>
        <p:spPr>
          <a:xfrm>
            <a:off x="3381984" y="3409035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Inversión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17CC50-44C9-3147-975E-7A488DFE344B}"/>
              </a:ext>
            </a:extLst>
          </p:cNvPr>
          <p:cNvSpPr/>
          <p:nvPr/>
        </p:nvSpPr>
        <p:spPr>
          <a:xfrm>
            <a:off x="5950483" y="3409035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Fechas de implementación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BE8B36-E0B5-428C-AA21-3034D9D5AC95}"/>
              </a:ext>
            </a:extLst>
          </p:cNvPr>
          <p:cNvSpPr/>
          <p:nvPr/>
        </p:nvSpPr>
        <p:spPr>
          <a:xfrm>
            <a:off x="859959" y="2645380"/>
            <a:ext cx="2319176" cy="5656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Impulsar la pagina de la campaña de vacunación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704196A-8CD9-4643-B009-1E73A62DC803}"/>
              </a:ext>
            </a:extLst>
          </p:cNvPr>
          <p:cNvSpPr/>
          <p:nvPr/>
        </p:nvSpPr>
        <p:spPr>
          <a:xfrm>
            <a:off x="3381984" y="2700602"/>
            <a:ext cx="2333558" cy="510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Comentarios y shares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Redireccionamiento a la pagina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3A172A9-63AB-4BBA-88F4-9CCCB4DD0A05}"/>
              </a:ext>
            </a:extLst>
          </p:cNvPr>
          <p:cNvSpPr/>
          <p:nvPr/>
        </p:nvSpPr>
        <p:spPr>
          <a:xfrm>
            <a:off x="5948536" y="2694256"/>
            <a:ext cx="2333558" cy="510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Comentarios y shares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Redireccionamiento a la pagina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7B4289F-FDB5-44CC-BB29-1409B0941C65}"/>
              </a:ext>
            </a:extLst>
          </p:cNvPr>
          <p:cNvSpPr/>
          <p:nvPr/>
        </p:nvSpPr>
        <p:spPr>
          <a:xfrm>
            <a:off x="3407742" y="3886101"/>
            <a:ext cx="2289949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Comentarios y shares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Redireccionamiento a la pagina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80CCCAF-7109-4708-8CCD-9DBF865D75DE}"/>
              </a:ext>
            </a:extLst>
          </p:cNvPr>
          <p:cNvSpPr/>
          <p:nvPr/>
        </p:nvSpPr>
        <p:spPr>
          <a:xfrm>
            <a:off x="897380" y="3859287"/>
            <a:ext cx="2281755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Comentarios y shares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Redireccionamiento a la pagina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19E24C0-D867-4008-BEE8-C5577B9D275B}"/>
              </a:ext>
            </a:extLst>
          </p:cNvPr>
          <p:cNvSpPr/>
          <p:nvPr/>
        </p:nvSpPr>
        <p:spPr>
          <a:xfrm>
            <a:off x="5962922" y="3859287"/>
            <a:ext cx="2333558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Comentarios y shares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Redireccionamiento a la pagina</a:t>
            </a:r>
          </a:p>
        </p:txBody>
      </p:sp>
    </p:spTree>
    <p:extLst>
      <p:ext uri="{BB962C8B-B14F-4D97-AF65-F5344CB8AC3E}">
        <p14:creationId xmlns:p14="http://schemas.microsoft.com/office/powerpoint/2010/main" val="66079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80849" y="225050"/>
            <a:ext cx="7366859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b="1" dirty="0">
                <a:latin typeface="Gilroy ExtraBold" pitchFamily="2" charset="77"/>
              </a:rPr>
              <a:t>Acciones tácticas</a:t>
            </a:r>
            <a:endParaRPr b="1" dirty="0">
              <a:latin typeface="Gilroy ExtraBold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D41AAFF-28E0-EA4E-A46A-2AD5247D5646}"/>
              </a:ext>
            </a:extLst>
          </p:cNvPr>
          <p:cNvSpPr/>
          <p:nvPr/>
        </p:nvSpPr>
        <p:spPr>
          <a:xfrm>
            <a:off x="358122" y="969890"/>
            <a:ext cx="8425269" cy="321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2"/>
                </a:solidFill>
                <a:latin typeface="Nunito" pitchFamily="2" charset="77"/>
              </a:rPr>
              <a:t>Acción táctica 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C2ABFC3-5AC3-B545-AE67-19EF5400930C}"/>
              </a:ext>
            </a:extLst>
          </p:cNvPr>
          <p:cNvSpPr/>
          <p:nvPr/>
        </p:nvSpPr>
        <p:spPr>
          <a:xfrm>
            <a:off x="847521" y="2177140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Objetivo estratégico de la acción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B9756EB-D108-C241-9DEB-1A42A23BAA7A}"/>
              </a:ext>
            </a:extLst>
          </p:cNvPr>
          <p:cNvSpPr/>
          <p:nvPr/>
        </p:nvSpPr>
        <p:spPr>
          <a:xfrm>
            <a:off x="847521" y="3384582"/>
            <a:ext cx="2333559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Canales digitales que se utilizarán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311D9C2-3DE8-8441-93A6-04E1067E231B}"/>
              </a:ext>
            </a:extLst>
          </p:cNvPr>
          <p:cNvSpPr/>
          <p:nvPr/>
        </p:nvSpPr>
        <p:spPr>
          <a:xfrm>
            <a:off x="358123" y="1418390"/>
            <a:ext cx="8425268" cy="5629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2"/>
                </a:solidFill>
              </a:rPr>
              <a:t>Medios Tradicionales</a:t>
            </a:r>
          </a:p>
          <a:p>
            <a:pPr algn="ctr"/>
            <a:r>
              <a:rPr lang="es-MX" dirty="0">
                <a:solidFill>
                  <a:schemeClr val="bg2"/>
                </a:solidFill>
              </a:rPr>
              <a:t>Spots y capsulas informativas. Programas con invitados y especialistas</a:t>
            </a:r>
          </a:p>
          <a:p>
            <a:endParaRPr lang="es-PE" sz="1100" i="1" dirty="0">
              <a:solidFill>
                <a:schemeClr val="bg2"/>
              </a:solidFill>
              <a:latin typeface="Nunito" pitchFamily="2" charset="77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BBCF4AE-9B16-5847-BF0D-41BD9F53E8C0}"/>
              </a:ext>
            </a:extLst>
          </p:cNvPr>
          <p:cNvSpPr/>
          <p:nvPr/>
        </p:nvSpPr>
        <p:spPr>
          <a:xfrm>
            <a:off x="847522" y="2651761"/>
            <a:ext cx="2333560" cy="5629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5BEF104-D06C-E243-A477-EE4A51DC76C1}"/>
              </a:ext>
            </a:extLst>
          </p:cNvPr>
          <p:cNvSpPr/>
          <p:nvPr/>
        </p:nvSpPr>
        <p:spPr>
          <a:xfrm>
            <a:off x="891131" y="3859287"/>
            <a:ext cx="2289949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Colocar medios pagados y medios propios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D91C93-EB79-7940-8DB0-9A1B65744731}"/>
              </a:ext>
            </a:extLst>
          </p:cNvPr>
          <p:cNvSpPr/>
          <p:nvPr/>
        </p:nvSpPr>
        <p:spPr>
          <a:xfrm>
            <a:off x="3381984" y="2704246"/>
            <a:ext cx="2333558" cy="510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100" i="1" dirty="0">
              <a:solidFill>
                <a:schemeClr val="bg2"/>
              </a:solidFill>
              <a:latin typeface="Nunito" pitchFamily="2" charset="77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8F8056A-B449-1B40-9192-7BEB26DE68FD}"/>
              </a:ext>
            </a:extLst>
          </p:cNvPr>
          <p:cNvSpPr/>
          <p:nvPr/>
        </p:nvSpPr>
        <p:spPr>
          <a:xfrm>
            <a:off x="3407742" y="3886101"/>
            <a:ext cx="2289949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478A1FB-1F8B-3645-8F58-84055AB93596}"/>
              </a:ext>
            </a:extLst>
          </p:cNvPr>
          <p:cNvSpPr/>
          <p:nvPr/>
        </p:nvSpPr>
        <p:spPr>
          <a:xfrm>
            <a:off x="5950483" y="3859287"/>
            <a:ext cx="2333558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CFBB544-E145-3F40-95A9-8718FDD2D907}"/>
              </a:ext>
            </a:extLst>
          </p:cNvPr>
          <p:cNvSpPr/>
          <p:nvPr/>
        </p:nvSpPr>
        <p:spPr>
          <a:xfrm>
            <a:off x="3364170" y="2182507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KPI’s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3C07112-73B9-1A46-8A9B-730C9AC74698}"/>
              </a:ext>
            </a:extLst>
          </p:cNvPr>
          <p:cNvSpPr/>
          <p:nvPr/>
        </p:nvSpPr>
        <p:spPr>
          <a:xfrm>
            <a:off x="5929485" y="2200468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Público objetivo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B8649D3-C6F0-8948-AA7C-2086ED3C4EFD}"/>
              </a:ext>
            </a:extLst>
          </p:cNvPr>
          <p:cNvSpPr/>
          <p:nvPr/>
        </p:nvSpPr>
        <p:spPr>
          <a:xfrm>
            <a:off x="5950483" y="2688342"/>
            <a:ext cx="2333558" cy="510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A4DFA7C-AD6E-FF43-ADD7-91FFD8B81ABB}"/>
              </a:ext>
            </a:extLst>
          </p:cNvPr>
          <p:cNvSpPr/>
          <p:nvPr/>
        </p:nvSpPr>
        <p:spPr>
          <a:xfrm>
            <a:off x="3381984" y="3409035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Inversión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17CC50-44C9-3147-975E-7A488DFE344B}"/>
              </a:ext>
            </a:extLst>
          </p:cNvPr>
          <p:cNvSpPr/>
          <p:nvPr/>
        </p:nvSpPr>
        <p:spPr>
          <a:xfrm>
            <a:off x="5950483" y="3409035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Fechas de implementación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3B172F9-C1C0-4D4A-B9C8-EC55A66F1108}"/>
              </a:ext>
            </a:extLst>
          </p:cNvPr>
          <p:cNvSpPr/>
          <p:nvPr/>
        </p:nvSpPr>
        <p:spPr>
          <a:xfrm>
            <a:off x="859959" y="2645380"/>
            <a:ext cx="2319176" cy="5656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Impulsar la pagina de la campaña de vacunación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1C16A9A-CFF8-4A4A-99D5-6F1BB637D5B4}"/>
              </a:ext>
            </a:extLst>
          </p:cNvPr>
          <p:cNvSpPr/>
          <p:nvPr/>
        </p:nvSpPr>
        <p:spPr>
          <a:xfrm>
            <a:off x="3371361" y="2704108"/>
            <a:ext cx="2333557" cy="5069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Impulsar la pagina de la campaña de vacunación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4200696-0411-4803-A251-D57552CE9FD5}"/>
              </a:ext>
            </a:extLst>
          </p:cNvPr>
          <p:cNvSpPr/>
          <p:nvPr/>
        </p:nvSpPr>
        <p:spPr>
          <a:xfrm>
            <a:off x="5943868" y="2688342"/>
            <a:ext cx="2352609" cy="5226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Impulsar la pagina de la campaña de vacunación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52D5218-3D6D-42EC-AF5E-1C19688899AF}"/>
              </a:ext>
            </a:extLst>
          </p:cNvPr>
          <p:cNvSpPr/>
          <p:nvPr/>
        </p:nvSpPr>
        <p:spPr>
          <a:xfrm>
            <a:off x="3407742" y="3878817"/>
            <a:ext cx="2291309" cy="93765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Impulsar la pagina de la campaña de vacunación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97BD021-0AE6-4264-9876-84F8F5F32CE6}"/>
              </a:ext>
            </a:extLst>
          </p:cNvPr>
          <p:cNvSpPr/>
          <p:nvPr/>
        </p:nvSpPr>
        <p:spPr>
          <a:xfrm>
            <a:off x="5954233" y="3859286"/>
            <a:ext cx="2329808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Impulsar la pagina de la campaña de vacunación</a:t>
            </a:r>
          </a:p>
        </p:txBody>
      </p:sp>
    </p:spTree>
    <p:extLst>
      <p:ext uri="{BB962C8B-B14F-4D97-AF65-F5344CB8AC3E}">
        <p14:creationId xmlns:p14="http://schemas.microsoft.com/office/powerpoint/2010/main" val="856724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80849" y="225050"/>
            <a:ext cx="7366859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b="1" dirty="0">
                <a:latin typeface="Gilroy ExtraBold" pitchFamily="2" charset="77"/>
              </a:rPr>
              <a:t>Acciones tácticas</a:t>
            </a:r>
            <a:endParaRPr b="1" dirty="0">
              <a:latin typeface="Gilroy ExtraBold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D41AAFF-28E0-EA4E-A46A-2AD5247D5646}"/>
              </a:ext>
            </a:extLst>
          </p:cNvPr>
          <p:cNvSpPr/>
          <p:nvPr/>
        </p:nvSpPr>
        <p:spPr>
          <a:xfrm>
            <a:off x="358122" y="969890"/>
            <a:ext cx="8425269" cy="321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2"/>
                </a:solidFill>
                <a:latin typeface="Nunito" pitchFamily="2" charset="77"/>
              </a:rPr>
              <a:t>Acción táctica 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C2ABFC3-5AC3-B545-AE67-19EF5400930C}"/>
              </a:ext>
            </a:extLst>
          </p:cNvPr>
          <p:cNvSpPr/>
          <p:nvPr/>
        </p:nvSpPr>
        <p:spPr>
          <a:xfrm>
            <a:off x="847521" y="2177140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Objetivo estratégico de la acción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B9756EB-D108-C241-9DEB-1A42A23BAA7A}"/>
              </a:ext>
            </a:extLst>
          </p:cNvPr>
          <p:cNvSpPr/>
          <p:nvPr/>
        </p:nvSpPr>
        <p:spPr>
          <a:xfrm>
            <a:off x="847521" y="3384582"/>
            <a:ext cx="2333559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Canales digitales que se utilizarán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311D9C2-3DE8-8441-93A6-04E1067E231B}"/>
              </a:ext>
            </a:extLst>
          </p:cNvPr>
          <p:cNvSpPr/>
          <p:nvPr/>
        </p:nvSpPr>
        <p:spPr>
          <a:xfrm>
            <a:off x="358123" y="1418390"/>
            <a:ext cx="8425268" cy="5629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Descripción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BBCF4AE-9B16-5847-BF0D-41BD9F53E8C0}"/>
              </a:ext>
            </a:extLst>
          </p:cNvPr>
          <p:cNvSpPr/>
          <p:nvPr/>
        </p:nvSpPr>
        <p:spPr>
          <a:xfrm>
            <a:off x="847522" y="2651761"/>
            <a:ext cx="2333560" cy="5629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5BEF104-D06C-E243-A477-EE4A51DC76C1}"/>
              </a:ext>
            </a:extLst>
          </p:cNvPr>
          <p:cNvSpPr/>
          <p:nvPr/>
        </p:nvSpPr>
        <p:spPr>
          <a:xfrm>
            <a:off x="891131" y="3859287"/>
            <a:ext cx="2289949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Colocar medios pagados y medios propios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D91C93-EB79-7940-8DB0-9A1B65744731}"/>
              </a:ext>
            </a:extLst>
          </p:cNvPr>
          <p:cNvSpPr/>
          <p:nvPr/>
        </p:nvSpPr>
        <p:spPr>
          <a:xfrm>
            <a:off x="3381984" y="2704246"/>
            <a:ext cx="2333558" cy="510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Colocar las métricas e indicadores de medición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8F8056A-B449-1B40-9192-7BEB26DE68FD}"/>
              </a:ext>
            </a:extLst>
          </p:cNvPr>
          <p:cNvSpPr/>
          <p:nvPr/>
        </p:nvSpPr>
        <p:spPr>
          <a:xfrm>
            <a:off x="3407742" y="3886101"/>
            <a:ext cx="2289949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478A1FB-1F8B-3645-8F58-84055AB93596}"/>
              </a:ext>
            </a:extLst>
          </p:cNvPr>
          <p:cNvSpPr/>
          <p:nvPr/>
        </p:nvSpPr>
        <p:spPr>
          <a:xfrm>
            <a:off x="5950483" y="3859287"/>
            <a:ext cx="2333558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CFBB544-E145-3F40-95A9-8718FDD2D907}"/>
              </a:ext>
            </a:extLst>
          </p:cNvPr>
          <p:cNvSpPr/>
          <p:nvPr/>
        </p:nvSpPr>
        <p:spPr>
          <a:xfrm>
            <a:off x="3364170" y="2182507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KPI’s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3C07112-73B9-1A46-8A9B-730C9AC74698}"/>
              </a:ext>
            </a:extLst>
          </p:cNvPr>
          <p:cNvSpPr/>
          <p:nvPr/>
        </p:nvSpPr>
        <p:spPr>
          <a:xfrm>
            <a:off x="5929485" y="2200468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Público objetivo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B8649D3-C6F0-8948-AA7C-2086ED3C4EFD}"/>
              </a:ext>
            </a:extLst>
          </p:cNvPr>
          <p:cNvSpPr/>
          <p:nvPr/>
        </p:nvSpPr>
        <p:spPr>
          <a:xfrm>
            <a:off x="5950483" y="2688342"/>
            <a:ext cx="2333558" cy="510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A4DFA7C-AD6E-FF43-ADD7-91FFD8B81ABB}"/>
              </a:ext>
            </a:extLst>
          </p:cNvPr>
          <p:cNvSpPr/>
          <p:nvPr/>
        </p:nvSpPr>
        <p:spPr>
          <a:xfrm>
            <a:off x="3381984" y="3409035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Inversión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17CC50-44C9-3147-975E-7A488DFE344B}"/>
              </a:ext>
            </a:extLst>
          </p:cNvPr>
          <p:cNvSpPr/>
          <p:nvPr/>
        </p:nvSpPr>
        <p:spPr>
          <a:xfrm>
            <a:off x="5950483" y="3409035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Fechas de implementación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7668935-01A5-4EE0-9855-52F22DDCB9CD}"/>
              </a:ext>
            </a:extLst>
          </p:cNvPr>
          <p:cNvSpPr/>
          <p:nvPr/>
        </p:nvSpPr>
        <p:spPr>
          <a:xfrm>
            <a:off x="3407742" y="3886101"/>
            <a:ext cx="2289949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Colocar medios pagados y medios propios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F8EF2DE-C44B-4BC5-9E45-DD0860BD8257}"/>
              </a:ext>
            </a:extLst>
          </p:cNvPr>
          <p:cNvSpPr/>
          <p:nvPr/>
        </p:nvSpPr>
        <p:spPr>
          <a:xfrm>
            <a:off x="5950483" y="3859286"/>
            <a:ext cx="2333558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Colocar medios pagados y medios propios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C112F6-DF5B-4BD1-8B02-D8A6AFBD06A1}"/>
              </a:ext>
            </a:extLst>
          </p:cNvPr>
          <p:cNvSpPr/>
          <p:nvPr/>
        </p:nvSpPr>
        <p:spPr>
          <a:xfrm>
            <a:off x="859959" y="2640303"/>
            <a:ext cx="2321121" cy="57437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Colocar las métricas e indicadores de medición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C4FEA66-79A1-4B8C-90EC-A43BC4CB238F}"/>
              </a:ext>
            </a:extLst>
          </p:cNvPr>
          <p:cNvSpPr/>
          <p:nvPr/>
        </p:nvSpPr>
        <p:spPr>
          <a:xfrm>
            <a:off x="5962920" y="2687195"/>
            <a:ext cx="2333558" cy="510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Colocar las métricas e indicadores de medición</a:t>
            </a:r>
          </a:p>
        </p:txBody>
      </p:sp>
    </p:spTree>
    <p:extLst>
      <p:ext uri="{BB962C8B-B14F-4D97-AF65-F5344CB8AC3E}">
        <p14:creationId xmlns:p14="http://schemas.microsoft.com/office/powerpoint/2010/main" val="94469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80849" y="225050"/>
            <a:ext cx="7366859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>
                <a:latin typeface="Gilroy-ExtraboldItalic" panose="00000900000000000000" pitchFamily="50" charset="0"/>
              </a:rPr>
              <a:t>Plan de Marketing Vacunación</a:t>
            </a:r>
            <a:endParaRPr b="1" dirty="0">
              <a:latin typeface="Gilroy ExtraBold" panose="00000900000000000000" pitchFamily="50" charset="0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C9C6BE7-F6C9-3243-8B34-508D1CA68DA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88154" y="1944091"/>
            <a:ext cx="7538751" cy="947539"/>
          </a:xfrm>
        </p:spPr>
        <p:txBody>
          <a:bodyPr/>
          <a:lstStyle/>
          <a:p>
            <a:pPr marL="152400" indent="0" algn="ctr">
              <a:buNone/>
            </a:pPr>
            <a:endParaRPr lang="es-PE" dirty="0">
              <a:latin typeface="Nunito" pitchFamily="2" charset="77"/>
            </a:endParaRPr>
          </a:p>
          <a:p>
            <a:pPr marL="152400" indent="0" algn="ctr">
              <a:buNone/>
            </a:pPr>
            <a:endParaRPr lang="es-PE" dirty="0">
              <a:latin typeface="Nunito" pitchFamily="2" charset="77"/>
            </a:endParaRPr>
          </a:p>
          <a:p>
            <a:pPr marL="152400" indent="0" algn="ctr">
              <a:buNone/>
            </a:pPr>
            <a:endParaRPr lang="es-PE" dirty="0">
              <a:latin typeface="Nunito" pitchFamily="2" charset="77"/>
            </a:endParaRPr>
          </a:p>
          <a:p>
            <a:pPr marL="152400" indent="0" algn="ctr">
              <a:buNone/>
            </a:pPr>
            <a:endParaRPr lang="es-PE" dirty="0">
              <a:latin typeface="Nunito" pitchFamily="2" charset="77"/>
            </a:endParaRPr>
          </a:p>
          <a:p>
            <a:pPr marL="152400" indent="0" algn="ctr">
              <a:buNone/>
            </a:pPr>
            <a:endParaRPr lang="es-PE" dirty="0">
              <a:latin typeface="Nunito" pitchFamily="2" charset="77"/>
            </a:endParaRPr>
          </a:p>
          <a:p>
            <a:pPr marL="152400" indent="0" algn="ctr">
              <a:buNone/>
            </a:pPr>
            <a:endParaRPr lang="es-PE" dirty="0">
              <a:latin typeface="Nunito" pitchFamily="2" charset="77"/>
            </a:endParaRPr>
          </a:p>
          <a:p>
            <a:pPr marL="152400" indent="0" algn="ctr">
              <a:buNone/>
            </a:pPr>
            <a:endParaRPr lang="es-PE" dirty="0">
              <a:latin typeface="Nunito" pitchFamily="2" charset="77"/>
            </a:endParaRPr>
          </a:p>
          <a:p>
            <a:pPr marL="152400" indent="0" algn="ctr">
              <a:buNone/>
            </a:pPr>
            <a:endParaRPr lang="es-PE" dirty="0">
              <a:latin typeface="Nunito" pitchFamily="2" charset="77"/>
            </a:endParaRPr>
          </a:p>
          <a:p>
            <a:pPr marL="152400" indent="0" algn="ctr">
              <a:buNone/>
            </a:pPr>
            <a:endParaRPr lang="es-PE" dirty="0">
              <a:latin typeface="Nunito" pitchFamily="2" charset="77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F405A1-1761-A04C-82D0-B24A7DF0AFA7}"/>
              </a:ext>
            </a:extLst>
          </p:cNvPr>
          <p:cNvSpPr/>
          <p:nvPr/>
        </p:nvSpPr>
        <p:spPr>
          <a:xfrm>
            <a:off x="339158" y="2571750"/>
            <a:ext cx="3930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latin typeface="Nunito" pitchFamily="2" charset="77"/>
              </a:rPr>
              <a:t>Un plan de marketing digital es necesario para darle una estructura sólida a tus objetivos comerciales.</a:t>
            </a:r>
          </a:p>
          <a:p>
            <a:pPr algn="just"/>
            <a:endParaRPr lang="es-ES" sz="1600" dirty="0">
              <a:latin typeface="Nunito" pitchFamily="2" charset="77"/>
            </a:endParaRPr>
          </a:p>
          <a:p>
            <a:pPr algn="just"/>
            <a:r>
              <a:rPr lang="es-ES" sz="1600" dirty="0">
                <a:latin typeface="Nunito" pitchFamily="2" charset="77"/>
              </a:rPr>
              <a:t>Es importante que empieces a planificar cuáles serán tus </a:t>
            </a:r>
            <a:r>
              <a:rPr lang="es-ES" sz="1600" i="1" dirty="0" err="1">
                <a:latin typeface="Nunito" pitchFamily="2" charset="77"/>
              </a:rPr>
              <a:t>next</a:t>
            </a:r>
            <a:r>
              <a:rPr lang="es-ES" sz="1600" i="1" dirty="0">
                <a:latin typeface="Nunito" pitchFamily="2" charset="77"/>
              </a:rPr>
              <a:t> </a:t>
            </a:r>
            <a:r>
              <a:rPr lang="es-ES" sz="1600" i="1" dirty="0" err="1">
                <a:latin typeface="Nunito" pitchFamily="2" charset="77"/>
              </a:rPr>
              <a:t>steps</a:t>
            </a:r>
            <a:r>
              <a:rPr lang="es-ES" sz="1600" i="1" dirty="0">
                <a:latin typeface="Nunito" pitchFamily="2" charset="77"/>
              </a:rPr>
              <a:t> </a:t>
            </a:r>
            <a:r>
              <a:rPr lang="es-ES" sz="1600" dirty="0">
                <a:latin typeface="Nunito" pitchFamily="2" charset="77"/>
              </a:rPr>
              <a:t>y metas.</a:t>
            </a:r>
          </a:p>
        </p:txBody>
      </p:sp>
      <p:pic>
        <p:nvPicPr>
          <p:cNvPr id="1026" name="Picture 2" descr="Por qué es importante un plan de Marketing Digital para una Pyme">
            <a:extLst>
              <a:ext uri="{FF2B5EF4-FFF2-40B4-BE49-F238E27FC236}">
                <a16:creationId xmlns:a16="http://schemas.microsoft.com/office/drawing/2014/main" id="{F2856038-3203-D643-B95D-B8E207E2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05" y="1107717"/>
            <a:ext cx="4186558" cy="212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5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80849" y="225050"/>
            <a:ext cx="7366859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b="1" dirty="0">
                <a:latin typeface="Gilroy ExtraBold" pitchFamily="2" charset="77"/>
              </a:rPr>
              <a:t>Acciones tácticas</a:t>
            </a:r>
            <a:endParaRPr b="1" dirty="0">
              <a:latin typeface="Gilroy ExtraBold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D41AAFF-28E0-EA4E-A46A-2AD5247D5646}"/>
              </a:ext>
            </a:extLst>
          </p:cNvPr>
          <p:cNvSpPr/>
          <p:nvPr/>
        </p:nvSpPr>
        <p:spPr>
          <a:xfrm>
            <a:off x="358122" y="969890"/>
            <a:ext cx="8425269" cy="321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2"/>
                </a:solidFill>
                <a:latin typeface="Nunito" pitchFamily="2" charset="77"/>
              </a:rPr>
              <a:t>Acción táctica 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C2ABFC3-5AC3-B545-AE67-19EF5400930C}"/>
              </a:ext>
            </a:extLst>
          </p:cNvPr>
          <p:cNvSpPr/>
          <p:nvPr/>
        </p:nvSpPr>
        <p:spPr>
          <a:xfrm>
            <a:off x="847521" y="2177140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Objetivo estratégico de la acción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B9756EB-D108-C241-9DEB-1A42A23BAA7A}"/>
              </a:ext>
            </a:extLst>
          </p:cNvPr>
          <p:cNvSpPr/>
          <p:nvPr/>
        </p:nvSpPr>
        <p:spPr>
          <a:xfrm>
            <a:off x="847521" y="3384582"/>
            <a:ext cx="2333559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Canales digitales que se utilizarán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311D9C2-3DE8-8441-93A6-04E1067E231B}"/>
              </a:ext>
            </a:extLst>
          </p:cNvPr>
          <p:cNvSpPr/>
          <p:nvPr/>
        </p:nvSpPr>
        <p:spPr>
          <a:xfrm>
            <a:off x="358123" y="1418390"/>
            <a:ext cx="8425268" cy="5629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Descripción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BBCF4AE-9B16-5847-BF0D-41BD9F53E8C0}"/>
              </a:ext>
            </a:extLst>
          </p:cNvPr>
          <p:cNvSpPr/>
          <p:nvPr/>
        </p:nvSpPr>
        <p:spPr>
          <a:xfrm>
            <a:off x="858155" y="2641128"/>
            <a:ext cx="2333560" cy="5629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5BEF104-D06C-E243-A477-EE4A51DC76C1}"/>
              </a:ext>
            </a:extLst>
          </p:cNvPr>
          <p:cNvSpPr/>
          <p:nvPr/>
        </p:nvSpPr>
        <p:spPr>
          <a:xfrm>
            <a:off x="891131" y="3859287"/>
            <a:ext cx="2289949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Colocar medios pagados y medios propios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D91C93-EB79-7940-8DB0-9A1B65744731}"/>
              </a:ext>
            </a:extLst>
          </p:cNvPr>
          <p:cNvSpPr/>
          <p:nvPr/>
        </p:nvSpPr>
        <p:spPr>
          <a:xfrm>
            <a:off x="3381984" y="2704246"/>
            <a:ext cx="2333558" cy="510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Colocar las métricas e indicadores de medición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8F8056A-B449-1B40-9192-7BEB26DE68FD}"/>
              </a:ext>
            </a:extLst>
          </p:cNvPr>
          <p:cNvSpPr/>
          <p:nvPr/>
        </p:nvSpPr>
        <p:spPr>
          <a:xfrm>
            <a:off x="3407742" y="3886101"/>
            <a:ext cx="2289949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478A1FB-1F8B-3645-8F58-84055AB93596}"/>
              </a:ext>
            </a:extLst>
          </p:cNvPr>
          <p:cNvSpPr/>
          <p:nvPr/>
        </p:nvSpPr>
        <p:spPr>
          <a:xfrm>
            <a:off x="5950483" y="3859287"/>
            <a:ext cx="2333558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CFBB544-E145-3F40-95A9-8718FDD2D907}"/>
              </a:ext>
            </a:extLst>
          </p:cNvPr>
          <p:cNvSpPr/>
          <p:nvPr/>
        </p:nvSpPr>
        <p:spPr>
          <a:xfrm>
            <a:off x="3364170" y="2182507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KPI’s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3C07112-73B9-1A46-8A9B-730C9AC74698}"/>
              </a:ext>
            </a:extLst>
          </p:cNvPr>
          <p:cNvSpPr/>
          <p:nvPr/>
        </p:nvSpPr>
        <p:spPr>
          <a:xfrm>
            <a:off x="5929485" y="2200468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Público objetivo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B8649D3-C6F0-8948-AA7C-2086ED3C4EFD}"/>
              </a:ext>
            </a:extLst>
          </p:cNvPr>
          <p:cNvSpPr/>
          <p:nvPr/>
        </p:nvSpPr>
        <p:spPr>
          <a:xfrm>
            <a:off x="5950483" y="2688342"/>
            <a:ext cx="2333558" cy="510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A4DFA7C-AD6E-FF43-ADD7-91FFD8B81ABB}"/>
              </a:ext>
            </a:extLst>
          </p:cNvPr>
          <p:cNvSpPr/>
          <p:nvPr/>
        </p:nvSpPr>
        <p:spPr>
          <a:xfrm>
            <a:off x="3381984" y="3409035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Inversión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17CC50-44C9-3147-975E-7A488DFE344B}"/>
              </a:ext>
            </a:extLst>
          </p:cNvPr>
          <p:cNvSpPr/>
          <p:nvPr/>
        </p:nvSpPr>
        <p:spPr>
          <a:xfrm>
            <a:off x="5950483" y="3409035"/>
            <a:ext cx="2333560" cy="3377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Fechas de implementación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776AC56-D7A5-4201-9537-211BC9F2C357}"/>
              </a:ext>
            </a:extLst>
          </p:cNvPr>
          <p:cNvSpPr/>
          <p:nvPr/>
        </p:nvSpPr>
        <p:spPr>
          <a:xfrm>
            <a:off x="859959" y="2635857"/>
            <a:ext cx="2333558" cy="5629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Colocar las métricas e indicadores de medición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72164FF-820D-4047-9A58-30323EDBA4A5}"/>
              </a:ext>
            </a:extLst>
          </p:cNvPr>
          <p:cNvSpPr/>
          <p:nvPr/>
        </p:nvSpPr>
        <p:spPr>
          <a:xfrm>
            <a:off x="5950483" y="2688342"/>
            <a:ext cx="2333558" cy="510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Colocar las métricas e indicadores de medición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6DA5DE5-B7AF-443F-AC3B-ABFAE7CD54EF}"/>
              </a:ext>
            </a:extLst>
          </p:cNvPr>
          <p:cNvSpPr/>
          <p:nvPr/>
        </p:nvSpPr>
        <p:spPr>
          <a:xfrm>
            <a:off x="3403788" y="3883765"/>
            <a:ext cx="2289949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Colocar medios pagados y medios propios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A801D5F-86B9-455A-8455-EFEDFA6154F6}"/>
              </a:ext>
            </a:extLst>
          </p:cNvPr>
          <p:cNvSpPr/>
          <p:nvPr/>
        </p:nvSpPr>
        <p:spPr>
          <a:xfrm>
            <a:off x="5962920" y="3859286"/>
            <a:ext cx="2333558" cy="9303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i="1" dirty="0">
                <a:solidFill>
                  <a:schemeClr val="bg2"/>
                </a:solidFill>
                <a:latin typeface="Nunito" pitchFamily="2" charset="77"/>
              </a:rPr>
              <a:t>Colocar medios pagados y medios propios</a:t>
            </a:r>
          </a:p>
        </p:txBody>
      </p:sp>
    </p:spTree>
    <p:extLst>
      <p:ext uri="{BB962C8B-B14F-4D97-AF65-F5344CB8AC3E}">
        <p14:creationId xmlns:p14="http://schemas.microsoft.com/office/powerpoint/2010/main" val="266562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287001" y="0"/>
            <a:ext cx="5325772" cy="1154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>
                <a:latin typeface="Gilroy-ExtraboldItalic" panose="00000900000000000000" pitchFamily="50" charset="0"/>
              </a:rPr>
              <a:t>Hitos importantes</a:t>
            </a:r>
            <a:endParaRPr dirty="0">
              <a:latin typeface="Gilroy-ExtraboldItalic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39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80849" y="225050"/>
            <a:ext cx="7366859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b="1" dirty="0">
                <a:latin typeface="Gilroy ExtraBold" pitchFamily="2" charset="77"/>
              </a:rPr>
              <a:t>Hitos importantes</a:t>
            </a:r>
            <a:endParaRPr b="1" dirty="0">
              <a:latin typeface="Gilroy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486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249215" y="86489"/>
            <a:ext cx="5457000" cy="968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>
                <a:latin typeface="Gilroy-ExtraboldItalic" panose="00000900000000000000" pitchFamily="50" charset="0"/>
              </a:rPr>
              <a:t>Objetivos</a:t>
            </a:r>
            <a:endParaRPr dirty="0">
              <a:latin typeface="Gilroy-ExtraboldItalic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9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80849" y="225050"/>
            <a:ext cx="7366859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b="1" dirty="0">
                <a:latin typeface="Gilroy ExtraBold" pitchFamily="2" charset="77"/>
              </a:rPr>
              <a:t>Redactando los objetivos</a:t>
            </a:r>
            <a:endParaRPr b="1" dirty="0">
              <a:latin typeface="Gilroy ExtraBold" panose="00000900000000000000" pitchFamily="50" charset="0"/>
            </a:endParaRP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3B78699A-D826-4D41-8635-49C1286BADE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1748" y="1110601"/>
            <a:ext cx="4264233" cy="3192659"/>
          </a:xfrm>
        </p:spPr>
        <p:txBody>
          <a:bodyPr/>
          <a:lstStyle/>
          <a:p>
            <a:pPr marL="152400" indent="0">
              <a:buNone/>
            </a:pPr>
            <a:endParaRPr lang="es-PE" dirty="0">
              <a:latin typeface="Nunito" pitchFamily="2" charset="77"/>
            </a:endParaRPr>
          </a:p>
          <a:p>
            <a:r>
              <a:rPr lang="es-PE" b="1" dirty="0"/>
              <a:t>Objetivo de la compañía: </a:t>
            </a:r>
            <a:r>
              <a:rPr lang="es-PE" i="1" dirty="0"/>
              <a:t>El objetivo principal que la compañía quiere alcanzar.</a:t>
            </a:r>
            <a:endParaRPr lang="es-PE" b="1" i="1" dirty="0">
              <a:latin typeface="Nunito" pitchFamily="2" charset="77"/>
            </a:endParaRPr>
          </a:p>
          <a:p>
            <a:pPr marL="152400" indent="0">
              <a:buNone/>
            </a:pPr>
            <a:endParaRPr lang="es-PE" b="1" dirty="0">
              <a:latin typeface="Nunito" pitchFamily="2" charset="77"/>
            </a:endParaRPr>
          </a:p>
          <a:p>
            <a:r>
              <a:rPr lang="es-PE" b="1" dirty="0"/>
              <a:t>Objetivo del equipo de marketing: </a:t>
            </a:r>
            <a:r>
              <a:rPr lang="es-PE" i="1" dirty="0"/>
              <a:t>El propósito que el </a:t>
            </a:r>
            <a:r>
              <a:rPr lang="es-PE" i="1" dirty="0" err="1"/>
              <a:t>team</a:t>
            </a:r>
            <a:r>
              <a:rPr lang="es-PE" i="1" dirty="0"/>
              <a:t> de marketing quiere alcanzar para lograr el objetivo principal.</a:t>
            </a:r>
            <a:br>
              <a:rPr lang="es-PE" dirty="0">
                <a:latin typeface="Nunito" pitchFamily="2" charset="77"/>
              </a:rPr>
            </a:br>
            <a:endParaRPr lang="es-PE" dirty="0">
              <a:latin typeface="Nunito" pitchFamily="2" charset="77"/>
            </a:endParaRPr>
          </a:p>
          <a:p>
            <a:r>
              <a:rPr lang="es-PE" b="1" dirty="0"/>
              <a:t>Objetivo estratégico de marketing digital: </a:t>
            </a:r>
            <a:r>
              <a:rPr lang="es-PE" i="1" dirty="0"/>
              <a:t>El objetivo del plan estratégico para lograr la meta de la compañía</a:t>
            </a:r>
          </a:p>
          <a:p>
            <a:endParaRPr lang="es-PE" i="1" dirty="0">
              <a:latin typeface="Nunito" pitchFamily="2" charset="77"/>
            </a:endParaRPr>
          </a:p>
          <a:p>
            <a:r>
              <a:rPr lang="es-PE" b="1" dirty="0">
                <a:latin typeface="Nunito" pitchFamily="2" charset="77"/>
              </a:rPr>
              <a:t>Acciones tácticas</a:t>
            </a:r>
            <a:r>
              <a:rPr lang="es-PE" i="1" dirty="0">
                <a:latin typeface="Nunito" pitchFamily="2" charset="77"/>
              </a:rPr>
              <a:t>: </a:t>
            </a:r>
            <a:r>
              <a:rPr lang="es-PE" i="1" dirty="0"/>
              <a:t>El objetivo del plan estratégico para lograr la meta de la compañía</a:t>
            </a:r>
          </a:p>
          <a:p>
            <a:pPr marL="152400" indent="0">
              <a:buNone/>
            </a:pPr>
            <a:endParaRPr lang="es-PE" dirty="0">
              <a:latin typeface="Nunito" pitchFamily="2" charset="77"/>
            </a:endParaRPr>
          </a:p>
          <a:p>
            <a:pPr marL="152400" indent="0">
              <a:buNone/>
            </a:pPr>
            <a:endParaRPr lang="es-PE" dirty="0">
              <a:latin typeface="Nunito" pitchFamily="2" charset="77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98B3ABC-9ECA-C34A-A519-109B08C1873F}"/>
              </a:ext>
            </a:extLst>
          </p:cNvPr>
          <p:cNvSpPr/>
          <p:nvPr/>
        </p:nvSpPr>
        <p:spPr>
          <a:xfrm>
            <a:off x="5262275" y="1431970"/>
            <a:ext cx="3146612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2"/>
                </a:solidFill>
                <a:latin typeface="Nunito" pitchFamily="2" charset="77"/>
              </a:rPr>
              <a:t>Objetivo de la compañía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00A37C5-2C52-724E-8874-01FA06801544}"/>
              </a:ext>
            </a:extLst>
          </p:cNvPr>
          <p:cNvSpPr/>
          <p:nvPr/>
        </p:nvSpPr>
        <p:spPr>
          <a:xfrm>
            <a:off x="5441569" y="2139428"/>
            <a:ext cx="2788023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2"/>
                </a:solidFill>
                <a:latin typeface="Nunito" pitchFamily="2" charset="77"/>
              </a:rPr>
              <a:t>Objetivos de marketing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833641-D1C0-B44D-8540-986E7E0956EF}"/>
              </a:ext>
            </a:extLst>
          </p:cNvPr>
          <p:cNvSpPr/>
          <p:nvPr/>
        </p:nvSpPr>
        <p:spPr>
          <a:xfrm>
            <a:off x="5585003" y="2937352"/>
            <a:ext cx="2501153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Objetivo estratégico de marketing digital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4106B60-D274-C148-9287-B119F6D647D9}"/>
              </a:ext>
            </a:extLst>
          </p:cNvPr>
          <p:cNvSpPr/>
          <p:nvPr/>
        </p:nvSpPr>
        <p:spPr>
          <a:xfrm>
            <a:off x="5773261" y="3794527"/>
            <a:ext cx="2124635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2"/>
                </a:solidFill>
                <a:latin typeface="Nunito" pitchFamily="2" charset="77"/>
              </a:rPr>
              <a:t>Acciones tácticas</a:t>
            </a:r>
          </a:p>
        </p:txBody>
      </p:sp>
    </p:spTree>
    <p:extLst>
      <p:ext uri="{BB962C8B-B14F-4D97-AF65-F5344CB8AC3E}">
        <p14:creationId xmlns:p14="http://schemas.microsoft.com/office/powerpoint/2010/main" val="125852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80849" y="225050"/>
            <a:ext cx="7366859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>
                <a:latin typeface="Gilroy ExtraBold" pitchFamily="2" charset="77"/>
              </a:rPr>
              <a:t>O</a:t>
            </a:r>
            <a:r>
              <a:rPr lang="es-ES" b="1" dirty="0">
                <a:latin typeface="Gilroy ExtraBold" pitchFamily="2" charset="77"/>
              </a:rPr>
              <a:t>bjetivos</a:t>
            </a:r>
            <a:endParaRPr b="1" dirty="0">
              <a:latin typeface="Gilroy ExtraBold" pitchFamily="2" charset="77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3A843C-D08C-3C43-ABE8-8493CE3E04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80849" y="1687008"/>
            <a:ext cx="5125979" cy="2376222"/>
          </a:xfrm>
        </p:spPr>
        <p:txBody>
          <a:bodyPr/>
          <a:lstStyle/>
          <a:p>
            <a:pPr algn="just"/>
            <a:r>
              <a:rPr lang="es-PE" b="1" dirty="0"/>
              <a:t>Objetivo de la compañía: </a:t>
            </a:r>
            <a:r>
              <a:rPr lang="es-MX" dirty="0"/>
              <a:t>Disminuir el numero de personas fallecidas por Covid-19 mediante la vacunación de la población nacional.</a:t>
            </a:r>
            <a:br>
              <a:rPr lang="es-PE" dirty="0"/>
            </a:br>
            <a:endParaRPr lang="es-PE" dirty="0"/>
          </a:p>
          <a:p>
            <a:pPr algn="just"/>
            <a:r>
              <a:rPr lang="es-PE" b="1" dirty="0"/>
              <a:t>Objetivo del equipo de marketing: </a:t>
            </a:r>
            <a:r>
              <a:rPr lang="es-MX" dirty="0"/>
              <a:t>Informar y concientizar a la población de los beneficios que otorga la vacuna contra el Covid-19 a través de los diferentes medios de comunicación</a:t>
            </a:r>
            <a:br>
              <a:rPr lang="es-PE" dirty="0"/>
            </a:br>
            <a:endParaRPr lang="es-PE" dirty="0"/>
          </a:p>
          <a:p>
            <a:pPr algn="just"/>
            <a:r>
              <a:rPr lang="es-PE" b="1" dirty="0"/>
              <a:t>Objetivo estratégico de marketing digital: </a:t>
            </a:r>
            <a:r>
              <a:rPr lang="es-PE" i="1" dirty="0"/>
              <a:t>Convertir las métricas de los diferentes medios digitales en personas vacunadas</a:t>
            </a:r>
          </a:p>
          <a:p>
            <a:pPr algn="just"/>
            <a:endParaRPr lang="es-PE" i="1" dirty="0"/>
          </a:p>
        </p:txBody>
      </p:sp>
      <p:pic>
        <p:nvPicPr>
          <p:cNvPr id="2050" name="Picture 2" descr="Cómo definir los objetivos de negocio? - cognodata">
            <a:extLst>
              <a:ext uri="{FF2B5EF4-FFF2-40B4-BE49-F238E27FC236}">
                <a16:creationId xmlns:a16="http://schemas.microsoft.com/office/drawing/2014/main" id="{01DCBA4D-4CC1-4245-BDCB-C8181845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72" y="1605461"/>
            <a:ext cx="3157930" cy="245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87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255890" y="193559"/>
            <a:ext cx="5457000" cy="614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>
                <a:latin typeface="Gilroy-ExtraboldItalic" panose="00000900000000000000" pitchFamily="50" charset="0"/>
              </a:rPr>
              <a:t>Público objetivo</a:t>
            </a:r>
            <a:endParaRPr dirty="0">
              <a:latin typeface="Gilroy-ExtraboldItalic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0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80849" y="225050"/>
            <a:ext cx="7366859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b="1" dirty="0" err="1">
                <a:latin typeface="Gilroy ExtraBold" pitchFamily="2" charset="77"/>
              </a:rPr>
              <a:t>Buyer</a:t>
            </a:r>
            <a:r>
              <a:rPr lang="es-ES" b="1" dirty="0">
                <a:latin typeface="Gilroy ExtraBold" pitchFamily="2" charset="77"/>
              </a:rPr>
              <a:t> persona</a:t>
            </a:r>
            <a:endParaRPr b="1" dirty="0">
              <a:latin typeface="Gilroy ExtraBold" pitchFamily="2" charset="77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3A843C-D08C-3C43-ABE8-8493CE3E04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80849" y="1703254"/>
            <a:ext cx="4376608" cy="2453267"/>
          </a:xfrm>
        </p:spPr>
        <p:txBody>
          <a:bodyPr/>
          <a:lstStyle/>
          <a:p>
            <a:pPr algn="just"/>
            <a:r>
              <a:rPr lang="es-PE" sz="1600" b="1" dirty="0"/>
              <a:t>Tener tu buyer persona te ayudará a conocer el perfil de tu público objetivo. </a:t>
            </a:r>
          </a:p>
          <a:p>
            <a:pPr marL="152400" indent="0" algn="just">
              <a:buNone/>
            </a:pPr>
            <a:endParaRPr lang="es-PE" sz="1600" dirty="0"/>
          </a:p>
          <a:p>
            <a:pPr algn="just"/>
            <a:r>
              <a:rPr lang="es-PE" sz="1600" dirty="0"/>
              <a:t>Describe cuáles son sus intereses, comportamiento de compra en canales digitales y cómo es la relación que tiene con tu marca.</a:t>
            </a:r>
          </a:p>
        </p:txBody>
      </p:sp>
      <p:pic>
        <p:nvPicPr>
          <p:cNvPr id="5122" name="Picture 2" descr="La importancia de crear un buyer persona | ThePowerMBA">
            <a:extLst>
              <a:ext uri="{FF2B5EF4-FFF2-40B4-BE49-F238E27FC236}">
                <a16:creationId xmlns:a16="http://schemas.microsoft.com/office/drawing/2014/main" id="{33CF0D0B-4078-0A4F-87EE-93020803A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88" y="1766141"/>
            <a:ext cx="3684494" cy="192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50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80849" y="225050"/>
            <a:ext cx="7366859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b="1" dirty="0" err="1">
                <a:latin typeface="Gilroy ExtraBold" pitchFamily="2" charset="77"/>
              </a:rPr>
              <a:t>Buyer</a:t>
            </a:r>
            <a:r>
              <a:rPr lang="es-ES" b="1" dirty="0">
                <a:latin typeface="Gilroy ExtraBold" pitchFamily="2" charset="77"/>
              </a:rPr>
              <a:t> persona</a:t>
            </a:r>
            <a:endParaRPr b="1" dirty="0">
              <a:latin typeface="Gilroy ExtraBold" pitchFamily="2" charset="77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95710F-7C4C-4403-AF76-60575086F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09" t="17969" r="36628" b="12746"/>
          <a:stretch/>
        </p:blipFill>
        <p:spPr>
          <a:xfrm>
            <a:off x="95693" y="976797"/>
            <a:ext cx="3434316" cy="28979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134217-D5C9-42F2-9048-C7BDD0F5B2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75" t="16935" r="41628" b="11919"/>
          <a:stretch/>
        </p:blipFill>
        <p:spPr>
          <a:xfrm>
            <a:off x="2805480" y="1696785"/>
            <a:ext cx="3277857" cy="32216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5C4219-4D7C-4E66-A8ED-4242A8416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8" t="17758" r="40349" b="9018"/>
          <a:stretch/>
        </p:blipFill>
        <p:spPr bwMode="auto">
          <a:xfrm>
            <a:off x="5786316" y="976797"/>
            <a:ext cx="3261991" cy="318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20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80849" y="225050"/>
            <a:ext cx="7366859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b="1" dirty="0" err="1">
                <a:latin typeface="Gilroy ExtraBold" pitchFamily="2" charset="77"/>
              </a:rPr>
              <a:t>Buyer</a:t>
            </a:r>
            <a:r>
              <a:rPr lang="es-ES" b="1" dirty="0">
                <a:latin typeface="Gilroy ExtraBold" pitchFamily="2" charset="77"/>
              </a:rPr>
              <a:t> persona</a:t>
            </a:r>
            <a:endParaRPr b="1" dirty="0">
              <a:latin typeface="Gilroy ExtraBold" pitchFamily="2" charset="77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DB61FD2-9BD2-4FD8-96E9-636B486B5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7" t="18383" r="43140" b="11092"/>
          <a:stretch/>
        </p:blipFill>
        <p:spPr>
          <a:xfrm>
            <a:off x="5582093" y="1069465"/>
            <a:ext cx="3561907" cy="36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45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Crehana">
  <a:themeElements>
    <a:clrScheme name="Simple Light">
      <a:dk1>
        <a:srgbClr val="4B22F4"/>
      </a:dk1>
      <a:lt1>
        <a:srgbClr val="0BD4C1"/>
      </a:lt1>
      <a:dk2>
        <a:srgbClr val="181B32"/>
      </a:dk2>
      <a:lt2>
        <a:srgbClr val="F0F0F0"/>
      </a:lt2>
      <a:accent1>
        <a:srgbClr val="4B22F4"/>
      </a:accent1>
      <a:accent2>
        <a:srgbClr val="0BD4C1"/>
      </a:accent2>
      <a:accent3>
        <a:srgbClr val="6F4EF6"/>
      </a:accent3>
      <a:accent4>
        <a:srgbClr val="49F2D2"/>
      </a:accent4>
      <a:accent5>
        <a:srgbClr val="3417AA"/>
      </a:accent5>
      <a:accent6>
        <a:srgbClr val="0B756F"/>
      </a:accent6>
      <a:hlink>
        <a:srgbClr val="0BD4C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825</Words>
  <Application>Microsoft Office PowerPoint</Application>
  <PresentationFormat>Presentación en pantalla (16:9)</PresentationFormat>
  <Paragraphs>161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Nunito</vt:lpstr>
      <vt:lpstr>Proxima Nova Rg</vt:lpstr>
      <vt:lpstr>Gilroy ExtraBold</vt:lpstr>
      <vt:lpstr>Calibri</vt:lpstr>
      <vt:lpstr>Gilroy-ExtraboldItalic</vt:lpstr>
      <vt:lpstr>Proxima Nova</vt:lpstr>
      <vt:lpstr>Arial</vt:lpstr>
      <vt:lpstr>Nunito ExtraBold</vt:lpstr>
      <vt:lpstr>Template PPT Crehana</vt:lpstr>
      <vt:lpstr>Plan de marketing para Campaña de Vacunación</vt:lpstr>
      <vt:lpstr>Plan de Marketing Vacunación</vt:lpstr>
      <vt:lpstr>Objetivos</vt:lpstr>
      <vt:lpstr>Redactando los objetivos</vt:lpstr>
      <vt:lpstr>Objetivos</vt:lpstr>
      <vt:lpstr>Público objetivo</vt:lpstr>
      <vt:lpstr>Buyer persona</vt:lpstr>
      <vt:lpstr>Buyer persona</vt:lpstr>
      <vt:lpstr>Buyer persona</vt:lpstr>
      <vt:lpstr>Ecosistema digital</vt:lpstr>
      <vt:lpstr>Ecosistema digital</vt:lpstr>
      <vt:lpstr>Ecosistema digital</vt:lpstr>
      <vt:lpstr>Estrategia de marketing 2021</vt:lpstr>
      <vt:lpstr>Estrategia de marketing 2021</vt:lpstr>
      <vt:lpstr>Desglose de acciones tácticas</vt:lpstr>
      <vt:lpstr>Acciones tácticas</vt:lpstr>
      <vt:lpstr>Acciones tácticas</vt:lpstr>
      <vt:lpstr>Acciones tácticas</vt:lpstr>
      <vt:lpstr>Acciones tácticas</vt:lpstr>
      <vt:lpstr>Acciones tácticas</vt:lpstr>
      <vt:lpstr>Hitos importantes</vt:lpstr>
      <vt:lpstr>Hitos importantes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</dc:creator>
  <cp:lastModifiedBy>ANGEL LOPEZ HERNANDEZ</cp:lastModifiedBy>
  <cp:revision>255</cp:revision>
  <dcterms:modified xsi:type="dcterms:W3CDTF">2022-03-15T16:30:44Z</dcterms:modified>
</cp:coreProperties>
</file>