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aD532b9WIDA70PQA5JOW4oZEl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1e3956e9_0_3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d31e3956e9_0_3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d31e3956e9_0_3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072500152_0_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d072500152_0_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d072500152_0_1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1e3956e9_0_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d31e3956e9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d31e3956e9_0_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31e3956e9_0_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d31e3956e9_0_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d31e3956e9_0_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31e3956e9_0_1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d31e3956e9_0_1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d31e3956e9_0_1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799f7d7d_0_1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cd799f7d7d_0_1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cd799f7d7d_0_1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d799f7d7d_0_2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cd799f7d7d_0_2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cd799f7d7d_0_2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1e3956e9_0_2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d31e3956e9_0_24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d31e3956e9_0_24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31e3956e9_0_1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d31e3956e9_0_1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d31e3956e9_0_1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d799f7d7d_0_4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d799f7d7d_0_4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cd799f7d7d_0_4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1e3956e9_0_9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31e3956e9_0_9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d31e3956e9_0_9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31e3956e9_0_9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d31e3956e9_0_9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d31e3956e9_0_9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Python scripts</a:t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1e3956e9_0_7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d31e3956e9_0_7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d31e3956e9_0_73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1e3956e9_0_7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d31e3956e9_0_7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d31e3956e9_0_7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1e3956e9_0_8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d31e3956e9_0_8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d31e3956e9_0_85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1e3956e9_0_6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d31e3956e9_0_67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d31e3956e9_0_67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ndoor, sitting, star, tabl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4" y="1536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176587" y="171103"/>
            <a:ext cx="7886700" cy="32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2800"/>
              <a:buFont typeface="Arial"/>
              <a:buNone/>
              <a:defRPr b="1" sz="2800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oleary/Desktop/Code 100 Presentations/Code_100_2016/Feb_2016/Horton_2_18_Overv/Sld_Bac_1a.jpg"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A insignia RGB" id="11" name="Google Shape;1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9667" y="114223"/>
            <a:ext cx="616263" cy="52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anda.org/articles/aa/full_html/2016/04/aa27889-15/aa27889-15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engwirda/jigsaw-python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143000" y="2829120"/>
            <a:ext cx="6858000" cy="3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Apparition of Comets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52893" y="4242390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Angela Cheng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GSFC-6930 Spring Intern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76587" y="171103"/>
            <a:ext cx="7886700" cy="32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ct val="111111"/>
              <a:buFont typeface="Arial"/>
              <a:buNone/>
            </a:pPr>
            <a:r>
              <a:rPr lang="en-US"/>
              <a:t>Inclination plot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4407" l="6869" r="0" t="6557"/>
          <a:stretch/>
        </p:blipFill>
        <p:spPr>
          <a:xfrm>
            <a:off x="783732" y="623658"/>
            <a:ext cx="7576535" cy="4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623900" y="787148"/>
            <a:ext cx="78867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Using Spherical Harmonics to Model H</a:t>
            </a:r>
            <a:r>
              <a:rPr baseline="-25000" lang="en-US">
                <a:solidFill>
                  <a:schemeClr val="lt1"/>
                </a:solidFill>
              </a:rPr>
              <a:t>2</a:t>
            </a:r>
            <a:r>
              <a:rPr lang="en-US">
                <a:solidFill>
                  <a:schemeClr val="lt1"/>
                </a:solidFill>
              </a:rPr>
              <a:t>O and CO</a:t>
            </a:r>
            <a:r>
              <a:rPr baseline="-25000" lang="en-US">
                <a:solidFill>
                  <a:schemeClr val="lt1"/>
                </a:solidFill>
              </a:rPr>
              <a:t>2</a:t>
            </a:r>
            <a:r>
              <a:rPr lang="en-US">
                <a:solidFill>
                  <a:schemeClr val="lt1"/>
                </a:solidFill>
              </a:rPr>
              <a:t> Distribution on Coma of Comet 67P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1e3956e9_0_30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The Rosetta Mission</a:t>
            </a:r>
            <a:endParaRPr/>
          </a:p>
        </p:txBody>
      </p:sp>
      <p:sp>
        <p:nvSpPr>
          <p:cNvPr id="183" name="Google Shape;183;gd31e3956e9_0_30"/>
          <p:cNvSpPr txBox="1"/>
          <p:nvPr>
            <p:ph idx="1" type="body"/>
          </p:nvPr>
        </p:nvSpPr>
        <p:spPr>
          <a:xfrm>
            <a:off x="628650" y="948900"/>
            <a:ext cx="4202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Rosetta spacecraft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Built by ESA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Reached comet in August 2014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67P/Churyumov–Gerasimenko</a:t>
            </a:r>
            <a:br>
              <a:rPr lang="en-US">
                <a:solidFill>
                  <a:schemeClr val="lt1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ROSINA (</a:t>
            </a:r>
            <a:r>
              <a:rPr lang="en-US">
                <a:solidFill>
                  <a:schemeClr val="lt1"/>
                </a:solidFill>
              </a:rPr>
              <a:t>Rosetta Orbiter Spectrometer for Ion and Neutral Analysis) collected data on neutral molecules and 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gd31e3956e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1514425"/>
            <a:ext cx="3922249" cy="3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76587" y="171103"/>
            <a:ext cx="7886700" cy="32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ct val="111111"/>
              <a:buFont typeface="Arial"/>
              <a:buNone/>
            </a:pPr>
            <a:r>
              <a:rPr lang="en-US"/>
              <a:t>Potential activity formula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628650" y="3159425"/>
            <a:ext cx="7886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Referenced paper by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Fougere, 2016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Needed a simplified mesh model to do calculations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Solution: u</a:t>
            </a:r>
            <a:r>
              <a:rPr lang="en-US">
                <a:solidFill>
                  <a:schemeClr val="lt1"/>
                </a:solidFill>
              </a:rPr>
              <a:t>se jigsawpy conda environment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150" y="714938"/>
            <a:ext cx="4877699" cy="8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628650" y="2192125"/>
            <a:ext cx="41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distance from Sun to comet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faces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total number of triangles meshing the nucleus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surface area of </a:t>
            </a:r>
            <a:r>
              <a:rPr i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 triangle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212" y="1684125"/>
            <a:ext cx="3149575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4857025" y="2192125"/>
            <a:ext cx="41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real spherical harmonics up to order 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distance from spacecraft to triangle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night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0.1, constant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072500152_0_1"/>
          <p:cNvSpPr txBox="1"/>
          <p:nvPr>
            <p:ph type="title"/>
          </p:nvPr>
        </p:nvSpPr>
        <p:spPr>
          <a:xfrm>
            <a:off x="176575" y="171096"/>
            <a:ext cx="7886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JIGSAW on Github: </a:t>
            </a:r>
            <a:r>
              <a:rPr b="0" lang="en-US" sz="2021" u="sng">
                <a:solidFill>
                  <a:schemeClr val="hlink"/>
                </a:solidFill>
                <a:hlinkClick r:id="rId3"/>
              </a:rPr>
              <a:t>https://github.com/dengwirda/jigsaw-python</a:t>
            </a:r>
            <a:endParaRPr b="0" sz="2021"/>
          </a:p>
        </p:txBody>
      </p:sp>
      <p:sp>
        <p:nvSpPr>
          <p:cNvPr id="201" name="Google Shape;201;gd072500152_0_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gd072500152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537" y="1039250"/>
            <a:ext cx="6520926" cy="39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176587" y="171103"/>
            <a:ext cx="7886700" cy="32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ct val="100000"/>
              <a:buFont typeface="Arial"/>
              <a:buNone/>
            </a:pPr>
            <a:r>
              <a:rPr lang="en-US"/>
              <a:t>20-faced icosahedral mesh</a:t>
            </a:r>
            <a:endParaRPr/>
          </a:p>
        </p:txBody>
      </p:sp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471" y="687588"/>
            <a:ext cx="6631101" cy="40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1e3956e9_0_0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320-faced icosahedral mesh</a:t>
            </a:r>
            <a:endParaRPr/>
          </a:p>
        </p:txBody>
      </p:sp>
      <p:sp>
        <p:nvSpPr>
          <p:cNvPr id="216" name="Google Shape;216;gd31e3956e9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7" name="Google Shape;217;gd31e3956e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471" y="681125"/>
            <a:ext cx="6631101" cy="403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1e3956e9_0_6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320-faced ellipsoid mesh (2, 1.5, 1.5) </a:t>
            </a:r>
            <a:endParaRPr/>
          </a:p>
        </p:txBody>
      </p:sp>
      <p:sp>
        <p:nvSpPr>
          <p:cNvPr id="224" name="Google Shape;224;gd31e3956e9_0_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5" name="Google Shape;225;gd31e3956e9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64" y="740946"/>
            <a:ext cx="7044713" cy="391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31e3956e9_0_12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Potential activity map with icosahedral mesh</a:t>
            </a:r>
            <a:endParaRPr/>
          </a:p>
        </p:txBody>
      </p:sp>
      <p:sp>
        <p:nvSpPr>
          <p:cNvPr id="232" name="Google Shape;232;gd31e3956e9_0_12"/>
          <p:cNvSpPr txBox="1"/>
          <p:nvPr>
            <p:ph idx="1" type="body"/>
          </p:nvPr>
        </p:nvSpPr>
        <p:spPr>
          <a:xfrm>
            <a:off x="628650" y="74106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Sun at infinity on x axis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Map shows a 30 km x 30 km cross section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3" name="Google Shape;233;gd31e3956e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21" y="1743075"/>
            <a:ext cx="3413226" cy="300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d31e3956e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575" y="1743075"/>
            <a:ext cx="3413225" cy="298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cd799f7d7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25" y="1889851"/>
            <a:ext cx="3413226" cy="299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cd799f7d7d_0_19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Potential activity map with icosahedral mesh</a:t>
            </a:r>
            <a:endParaRPr/>
          </a:p>
        </p:txBody>
      </p:sp>
      <p:sp>
        <p:nvSpPr>
          <p:cNvPr id="242" name="Google Shape;242;gcd799f7d7d_0_19"/>
          <p:cNvSpPr txBox="1"/>
          <p:nvPr>
            <p:ph idx="1" type="body"/>
          </p:nvPr>
        </p:nvSpPr>
        <p:spPr>
          <a:xfrm>
            <a:off x="628650" y="74106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Sun at infinity on x axis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Map shows a 30 km x 30 km cross section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3" name="Google Shape;243;gcd799f7d7d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575" y="1885674"/>
            <a:ext cx="3413224" cy="300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Using JPL Horizons to find approaching comets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cd799f7d7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75" y="1885675"/>
            <a:ext cx="3449374" cy="300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cd799f7d7d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25" y="1885675"/>
            <a:ext cx="3437726" cy="300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cd799f7d7d_0_29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Potential activity map with ellipsoid mesh</a:t>
            </a:r>
            <a:endParaRPr/>
          </a:p>
        </p:txBody>
      </p:sp>
      <p:sp>
        <p:nvSpPr>
          <p:cNvPr id="252" name="Google Shape;252;gcd799f7d7d_0_29"/>
          <p:cNvSpPr txBox="1"/>
          <p:nvPr>
            <p:ph idx="1" type="body"/>
          </p:nvPr>
        </p:nvSpPr>
        <p:spPr>
          <a:xfrm>
            <a:off x="628650" y="74106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800">
                <a:solidFill>
                  <a:schemeClr val="lt1"/>
                </a:solidFill>
              </a:rPr>
              <a:t>Sun at infinity on x axis</a:t>
            </a:r>
            <a:endParaRPr sz="1800">
              <a:solidFill>
                <a:schemeClr val="lt1"/>
              </a:solidFill>
            </a:endParaRPr>
          </a:p>
          <a:p>
            <a:pPr indent="-3238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800">
                <a:solidFill>
                  <a:schemeClr val="lt1"/>
                </a:solidFill>
              </a:rPr>
              <a:t>Map shows a 30 km x 30 km cross section</a:t>
            </a:r>
            <a:endParaRPr sz="1800">
              <a:solidFill>
                <a:schemeClr val="lt1"/>
              </a:solidFill>
            </a:endParaRPr>
          </a:p>
          <a:p>
            <a:pPr indent="-3238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800">
                <a:solidFill>
                  <a:schemeClr val="lt1"/>
                </a:solidFill>
              </a:rPr>
              <a:t>Ellipsoid radii are (2, 1.5, 1.5)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1e3956e9_0_24"/>
          <p:cNvSpPr txBox="1"/>
          <p:nvPr>
            <p:ph type="title"/>
          </p:nvPr>
        </p:nvSpPr>
        <p:spPr>
          <a:xfrm>
            <a:off x="176575" y="171096"/>
            <a:ext cx="7886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Potential activity map with alternative heliospheric distance</a:t>
            </a:r>
            <a:endParaRPr/>
          </a:p>
        </p:txBody>
      </p:sp>
      <p:sp>
        <p:nvSpPr>
          <p:cNvPr id="259" name="Google Shape;259;gd31e3956e9_0_24"/>
          <p:cNvSpPr txBox="1"/>
          <p:nvPr>
            <p:ph idx="1" type="body"/>
          </p:nvPr>
        </p:nvSpPr>
        <p:spPr>
          <a:xfrm>
            <a:off x="628650" y="10861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800">
                <a:solidFill>
                  <a:schemeClr val="lt1"/>
                </a:solidFill>
              </a:rPr>
              <a:t>Sun’s rays from infinity on x axis</a:t>
            </a:r>
            <a:endParaRPr sz="1800">
              <a:solidFill>
                <a:schemeClr val="lt1"/>
              </a:solidFill>
            </a:endParaRPr>
          </a:p>
          <a:p>
            <a:pPr indent="-3238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800">
                <a:solidFill>
                  <a:schemeClr val="lt1"/>
                </a:solidFill>
              </a:rPr>
              <a:t>Map shows a 30 km x 30 km cross section</a:t>
            </a:r>
            <a:endParaRPr sz="1800">
              <a:solidFill>
                <a:schemeClr val="lt1"/>
              </a:solidFill>
            </a:endParaRPr>
          </a:p>
          <a:p>
            <a:pPr indent="-3238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800">
                <a:solidFill>
                  <a:schemeClr val="lt1"/>
                </a:solidFill>
              </a:rPr>
              <a:t>Ellipsoid radii are (2, 1.5, 1.5)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60" name="Google Shape;260;gd31e3956e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24" y="2213375"/>
            <a:ext cx="3076975" cy="26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d31e3956e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575" y="2213375"/>
            <a:ext cx="3092444" cy="2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1e3956e9_0_18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68" name="Google Shape;268;gd31e3956e9_0_18"/>
          <p:cNvSpPr txBox="1"/>
          <p:nvPr>
            <p:ph idx="1" type="body"/>
          </p:nvPr>
        </p:nvSpPr>
        <p:spPr>
          <a:xfrm>
            <a:off x="628650" y="905776"/>
            <a:ext cx="78867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Apply three-dimensional direct simulation Monte-Carlo modeling on potential activity matrix to obtain density and particle speed data like the paper</a:t>
            </a:r>
            <a:br>
              <a:rPr lang="en-US">
                <a:solidFill>
                  <a:schemeClr val="lt1"/>
                </a:solidFill>
              </a:rPr>
            </a:br>
            <a:endParaRPr b="1" sz="17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Use more sophisticated mesh, closer to real nucleus geometry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Compare maps of sun from different angles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Use python script for sending automated emails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Apply to comet mission planning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d799f7d7d_0_49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75" name="Google Shape;275;gcd799f7d7d_0_49"/>
          <p:cNvSpPr txBox="1"/>
          <p:nvPr>
            <p:ph idx="1" type="body"/>
          </p:nvPr>
        </p:nvSpPr>
        <p:spPr>
          <a:xfrm>
            <a:off x="628650" y="1056726"/>
            <a:ext cx="7886700" cy="357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Conor Nixon, mentor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Darren Engwirda, creator of JIGSAW mesh generator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Nicholas Fougere, first author of 67P modeling paper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Brittany Griffiths, project support specialist at code 693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Sarah Alspaw, intern coordinator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7" y="0"/>
            <a:ext cx="91158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"/>
          <p:cNvSpPr txBox="1"/>
          <p:nvPr/>
        </p:nvSpPr>
        <p:spPr>
          <a:xfrm>
            <a:off x="1595245" y="4145782"/>
            <a:ext cx="593552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i="0" sz="1800" u="none" cap="none" strike="noStrike">
              <a:solidFill>
                <a:srgbClr val="D8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1e3956e9_0_92"/>
          <p:cNvSpPr txBox="1"/>
          <p:nvPr>
            <p:ph type="title"/>
          </p:nvPr>
        </p:nvSpPr>
        <p:spPr>
          <a:xfrm>
            <a:off x="176575" y="289723"/>
            <a:ext cx="7886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Comet Classification: Tisserand's parameter</a:t>
            </a:r>
            <a:endParaRPr b="0" sz="41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gd31e3956e9_0_92"/>
          <p:cNvSpPr txBox="1"/>
          <p:nvPr>
            <p:ph idx="1" type="body"/>
          </p:nvPr>
        </p:nvSpPr>
        <p:spPr>
          <a:xfrm>
            <a:off x="628650" y="2264423"/>
            <a:ext cx="78867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Three main categories: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>
                <a:solidFill>
                  <a:srgbClr val="FFFFFF"/>
                </a:solidFill>
              </a:rPr>
              <a:t>Jupiter-family comet: T</a:t>
            </a:r>
            <a:r>
              <a:rPr baseline="-25000" lang="en-US">
                <a:solidFill>
                  <a:srgbClr val="FFFFFF"/>
                </a:solidFill>
              </a:rPr>
              <a:t>J</a:t>
            </a:r>
            <a:r>
              <a:rPr lang="en-US">
                <a:solidFill>
                  <a:srgbClr val="FFFFFF"/>
                </a:solidFill>
              </a:rPr>
              <a:t> &gt; 2, and orbital period P &lt; 200 years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>
                <a:solidFill>
                  <a:srgbClr val="FFFFFF"/>
                </a:solidFill>
              </a:rPr>
              <a:t>Halley-type comet: T</a:t>
            </a:r>
            <a:r>
              <a:rPr baseline="-25000" lang="en-US">
                <a:solidFill>
                  <a:srgbClr val="FFFFFF"/>
                </a:solidFill>
              </a:rPr>
              <a:t>J</a:t>
            </a:r>
            <a:r>
              <a:rPr lang="en-US">
                <a:solidFill>
                  <a:srgbClr val="FFFFFF"/>
                </a:solidFill>
              </a:rPr>
              <a:t> &lt; 2, and orbital period P &lt; 200 years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>
                <a:solidFill>
                  <a:srgbClr val="FFFFFF"/>
                </a:solidFill>
              </a:rPr>
              <a:t>Long period comet: P &gt; 200 years, high eccentricity, usually parabolic orbit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gd31e3956e9_0_92"/>
          <p:cNvPicPr preferRelativeResize="0"/>
          <p:nvPr/>
        </p:nvPicPr>
        <p:blipFill rotWithShape="1">
          <a:blip r:embed="rId3">
            <a:alphaModFix/>
          </a:blip>
          <a:srcRect b="-17550" l="0" r="-17550" t="0"/>
          <a:stretch/>
        </p:blipFill>
        <p:spPr>
          <a:xfrm>
            <a:off x="849150" y="1093550"/>
            <a:ext cx="3744400" cy="8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d31e3956e9_0_92"/>
          <p:cNvSpPr txBox="1"/>
          <p:nvPr/>
        </p:nvSpPr>
        <p:spPr>
          <a:xfrm>
            <a:off x="4776875" y="948900"/>
            <a:ext cx="36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d31e3956e9_0_92"/>
          <p:cNvSpPr txBox="1"/>
          <p:nvPr/>
        </p:nvSpPr>
        <p:spPr>
          <a:xfrm>
            <a:off x="4604350" y="895000"/>
            <a:ext cx="3817200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: semimajor 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: orbital eccentricity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: orbital inclination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larger body semimajor axis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1e3956e9_0_99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Workflow</a:t>
            </a:r>
            <a:endParaRPr/>
          </a:p>
        </p:txBody>
      </p:sp>
      <p:grpSp>
        <p:nvGrpSpPr>
          <p:cNvPr id="115" name="Google Shape;115;gd31e3956e9_0_99"/>
          <p:cNvGrpSpPr/>
          <p:nvPr/>
        </p:nvGrpSpPr>
        <p:grpSpPr>
          <a:xfrm>
            <a:off x="598405" y="1106824"/>
            <a:ext cx="7931286" cy="3263400"/>
            <a:chOff x="288304" y="0"/>
            <a:chExt cx="7931286" cy="3263400"/>
          </a:xfrm>
        </p:grpSpPr>
        <p:sp>
          <p:nvSpPr>
            <p:cNvPr id="116" name="Google Shape;116;gd31e3956e9_0_99"/>
            <p:cNvSpPr/>
            <p:nvPr/>
          </p:nvSpPr>
          <p:spPr>
            <a:xfrm>
              <a:off x="638092" y="0"/>
              <a:ext cx="7231711" cy="3263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d31e3956e9_0_99"/>
            <p:cNvSpPr/>
            <p:nvPr/>
          </p:nvSpPr>
          <p:spPr>
            <a:xfrm>
              <a:off x="288304" y="979020"/>
              <a:ext cx="2552368" cy="130536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d31e3956e9_0_99"/>
            <p:cNvSpPr txBox="1"/>
            <p:nvPr/>
          </p:nvSpPr>
          <p:spPr>
            <a:xfrm>
              <a:off x="352026" y="1042742"/>
              <a:ext cx="2424924" cy="1177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JPL Horizons email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d31e3956e9_0_99"/>
            <p:cNvSpPr/>
            <p:nvPr/>
          </p:nvSpPr>
          <p:spPr>
            <a:xfrm>
              <a:off x="2977763" y="979020"/>
              <a:ext cx="2552368" cy="130536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d31e3956e9_0_99"/>
            <p:cNvSpPr txBox="1"/>
            <p:nvPr/>
          </p:nvSpPr>
          <p:spPr>
            <a:xfrm>
              <a:off x="3041485" y="1042742"/>
              <a:ext cx="2424924" cy="1177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Save as .txt files and parse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d31e3956e9_0_99"/>
            <p:cNvSpPr/>
            <p:nvPr/>
          </p:nvSpPr>
          <p:spPr>
            <a:xfrm>
              <a:off x="5667222" y="979020"/>
              <a:ext cx="2552368" cy="130536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d31e3956e9_0_99"/>
            <p:cNvSpPr txBox="1"/>
            <p:nvPr/>
          </p:nvSpPr>
          <p:spPr>
            <a:xfrm>
              <a:off x="5730944" y="1042742"/>
              <a:ext cx="2424924" cy="1177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 scripts for different output formats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76587" y="171103"/>
            <a:ext cx="7886700" cy="32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ct val="100000"/>
              <a:buFont typeface="Arial"/>
              <a:buNone/>
            </a:pPr>
            <a:r>
              <a:rPr lang="en-US"/>
              <a:t>Data Output Formats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628650" y="1057523"/>
            <a:ext cx="7886700" cy="3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Fully automated excel table of comet names, close approach dates and distances, comet period, semi-major axis, eccentricity, and inclination</a:t>
            </a:r>
            <a:br>
              <a:rPr lang="en-US">
                <a:solidFill>
                  <a:schemeClr val="lt1"/>
                </a:solidFill>
              </a:rPr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2D plot of orbits projected onto the ecliptic plane</a:t>
            </a:r>
            <a:br>
              <a:rPr lang="en-US">
                <a:solidFill>
                  <a:schemeClr val="lt1"/>
                </a:solidFill>
              </a:rPr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Plot of all closest approach distances and dates of a comet class</a:t>
            </a:r>
            <a:br>
              <a:rPr lang="en-US">
                <a:solidFill>
                  <a:schemeClr val="lt1"/>
                </a:solidFill>
              </a:rPr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Plot of distances and dates of close approaches of all comets in a class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1e3956e9_0_73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Automated Excel Table</a:t>
            </a:r>
            <a:endParaRPr/>
          </a:p>
        </p:txBody>
      </p:sp>
      <p:sp>
        <p:nvSpPr>
          <p:cNvPr id="136" name="Google Shape;136;gd31e3956e9_0_7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gd31e3956e9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00" y="1298575"/>
            <a:ext cx="8626401" cy="29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1e3956e9_0_79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2D orbital plot</a:t>
            </a:r>
            <a:endParaRPr/>
          </a:p>
        </p:txBody>
      </p:sp>
      <p:sp>
        <p:nvSpPr>
          <p:cNvPr id="144" name="Google Shape;144;gd31e3956e9_0_7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gd31e3956e9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631" y="646593"/>
            <a:ext cx="4850737" cy="425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1e3956e9_0_85"/>
          <p:cNvSpPr txBox="1"/>
          <p:nvPr>
            <p:ph type="title"/>
          </p:nvPr>
        </p:nvSpPr>
        <p:spPr>
          <a:xfrm>
            <a:off x="176587" y="171103"/>
            <a:ext cx="78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lt1"/>
                </a:solidFill>
              </a:rPr>
              <a:t>Closest approach distances</a:t>
            </a:r>
            <a:endParaRPr/>
          </a:p>
        </p:txBody>
      </p:sp>
      <p:sp>
        <p:nvSpPr>
          <p:cNvPr id="152" name="Google Shape;152;gd31e3956e9_0_8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53" name="Google Shape;153;gd31e3956e9_0_85"/>
          <p:cNvGrpSpPr/>
          <p:nvPr/>
        </p:nvGrpSpPr>
        <p:grpSpPr>
          <a:xfrm>
            <a:off x="433042" y="632516"/>
            <a:ext cx="8277915" cy="4339881"/>
            <a:chOff x="87464" y="559584"/>
            <a:chExt cx="8277915" cy="4339881"/>
          </a:xfrm>
        </p:grpSpPr>
        <p:pic>
          <p:nvPicPr>
            <p:cNvPr id="154" name="Google Shape;154;gd31e3956e9_0_85"/>
            <p:cNvPicPr preferRelativeResize="0"/>
            <p:nvPr/>
          </p:nvPicPr>
          <p:blipFill rotWithShape="1">
            <a:blip r:embed="rId3">
              <a:alphaModFix/>
            </a:blip>
            <a:srcRect b="3327" l="6006" r="0" t="7569"/>
            <a:stretch/>
          </p:blipFill>
          <p:spPr>
            <a:xfrm>
              <a:off x="87464" y="559584"/>
              <a:ext cx="7625302" cy="4339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gd31e3956e9_0_85"/>
            <p:cNvPicPr preferRelativeResize="0"/>
            <p:nvPr/>
          </p:nvPicPr>
          <p:blipFill rotWithShape="1">
            <a:blip r:embed="rId4">
              <a:alphaModFix/>
            </a:blip>
            <a:srcRect b="35373" l="89059" r="0" t="0"/>
            <a:stretch/>
          </p:blipFill>
          <p:spPr>
            <a:xfrm>
              <a:off x="6918279" y="559584"/>
              <a:ext cx="1447100" cy="43398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31e3956e9_0_67"/>
          <p:cNvSpPr txBox="1"/>
          <p:nvPr>
            <p:ph type="title"/>
          </p:nvPr>
        </p:nvSpPr>
        <p:spPr>
          <a:xfrm>
            <a:off x="176574" y="152801"/>
            <a:ext cx="8385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sz="2500"/>
              <a:t>Distances and dates of comet close approaches</a:t>
            </a:r>
            <a:endParaRPr sz="2500"/>
          </a:p>
        </p:txBody>
      </p:sp>
      <p:sp>
        <p:nvSpPr>
          <p:cNvPr id="162" name="Google Shape;162;gd31e3956e9_0_6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d31e3956e9_0_67"/>
          <p:cNvPicPr preferRelativeResize="0"/>
          <p:nvPr/>
        </p:nvPicPr>
        <p:blipFill rotWithShape="1">
          <a:blip r:embed="rId3">
            <a:alphaModFix/>
          </a:blip>
          <a:srcRect b="3251" l="6094" r="0" t="6682"/>
          <a:stretch/>
        </p:blipFill>
        <p:spPr>
          <a:xfrm>
            <a:off x="866305" y="648170"/>
            <a:ext cx="7411390" cy="426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