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4" r:id="rId7"/>
    <p:sldId id="272" r:id="rId8"/>
    <p:sldId id="273" r:id="rId9"/>
    <p:sldId id="274" r:id="rId10"/>
    <p:sldId id="266" r:id="rId11"/>
    <p:sldId id="269" r:id="rId12"/>
    <p:sldId id="270" r:id="rId13"/>
    <p:sldId id="268" r:id="rId14"/>
    <p:sldId id="282" r:id="rId15"/>
    <p:sldId id="271" r:id="rId16"/>
    <p:sldId id="275" r:id="rId17"/>
    <p:sldId id="276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FB9F95-48E9-4162-A545-2CF1305AFF37}">
          <p14:sldIdLst>
            <p14:sldId id="256"/>
            <p14:sldId id="258"/>
            <p14:sldId id="259"/>
            <p14:sldId id="265"/>
            <p14:sldId id="267"/>
            <p14:sldId id="264"/>
            <p14:sldId id="272"/>
            <p14:sldId id="273"/>
            <p14:sldId id="274"/>
          </p14:sldIdLst>
        </p14:section>
        <p14:section name="Quantiles" id="{2E48A761-211E-4E84-BBB3-D62D6E50E28F}">
          <p14:sldIdLst>
            <p14:sldId id="266"/>
            <p14:sldId id="269"/>
            <p14:sldId id="270"/>
            <p14:sldId id="268"/>
            <p14:sldId id="282"/>
            <p14:sldId id="271"/>
          </p14:sldIdLst>
        </p14:section>
        <p14:section name="DWD" id="{39DB461C-4C48-46C4-BD58-756A31122537}">
          <p14:sldIdLst>
            <p14:sldId id="275"/>
            <p14:sldId id="276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67AF-9580-49C8-B4E3-11F54FD8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C16C8-ACCC-43EF-B2E6-1BFF257C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7BBB-09E5-4A9E-A732-97A142F8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A37A-5920-4450-9CFE-8CFC7C26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6CFF-E111-4E26-8B1A-CC4DE6EA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A4F5-6DE7-404A-8E2E-F1D80EB3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44D36-68F1-45F0-A339-B58C308C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6B16-D369-42C6-80B8-3CB44C4D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C7C8-B3F7-4698-A21C-2CB5A437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4EF2-7A39-43CE-85DE-F93E29B3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58138-0465-40C7-BEA5-FB8FE4C57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9AD77-1B6F-43B3-91C5-F4416E0F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FAF0-2323-4F62-B4C5-394C882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5C9B-6875-4919-A99F-78F692EE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13CD-1541-40C6-8F65-4D36E2D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ADBB-25C7-41C4-923B-ADF728A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2F6E-B3DD-43D0-AA8B-0D933CAA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13E7-3CFB-4C8F-9294-2879361C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348F-DC10-47AC-A40D-E02A328B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9A3F-0507-4024-B3C4-BB7241E2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88A6-6EF1-4E04-B876-AD331A5D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78499-765F-480E-8003-B89EDB9F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4B85-FBE8-4E2A-A445-28E6F7FA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494B-FE68-4ED0-91AD-78629A74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D20C-ABCD-4622-AE32-26DC420A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7D00-CE82-4F73-9A5B-8BA49303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3B07-B6EF-457C-AC66-71C43119C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DC7AA-BFFD-4100-839E-CC44C0A4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83DF-5078-4661-B870-56D9078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7B50E-5741-44DF-81C8-9CE7B0F2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A760-3881-4683-81AC-D33D7CA6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5AA2-6C23-473B-BC7D-F12EA505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0E365-9AEE-4D56-9C54-64419A42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7248-393E-4801-96CB-B2920AB3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6AC5C-2B3B-4AC1-8F48-921FFDCD3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5CD7F-0F67-4CAA-BD26-7E409EFBD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E9A65-8A7A-44F6-A43E-A0414C9A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245D3-C544-4955-8763-1DA9161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3D2A1-0111-4427-A3A7-9141598F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A6C7-DE83-47A2-B75B-3C03C66D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FAA84-E46E-455E-B028-A7B315DC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2E3C0-4ED7-4CA0-AC63-C93A45C7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0A271-5FCA-46C4-99B5-F5C40D5A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4DE5A-E27B-434E-829B-A3711C5C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3A5B8-05D5-45F9-99A0-E73E039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2025-86FA-4707-A8EF-45120793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E6E1-10C6-4578-847B-BDAD4888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3449-71AD-4168-9461-8C866A14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FE9D-3ADA-420A-9521-D7DB39BF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029A7-A5A9-47DC-B1AF-11DA9470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C68B-CA35-4A83-8CC2-C2880BFB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5DC0-FC25-42B9-BC4C-88CF730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5116-0DA2-4AA6-9675-1939D8AF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E03B7-6734-4206-A9FE-5431B22C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D6A3D-474B-4287-9413-AF50D276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164D-02D5-460B-A790-454EF75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11F5-C8C4-4924-88F3-5BB81152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C739-E438-4311-ADA4-E564E61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1CDDB-AC5E-426D-B738-E1162C53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131B-0ADC-48EC-B5D8-F7D661A7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B7B-A0EB-4B79-91CC-66188FB4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778E-CE6F-4148-B0CD-FC25B5D172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9486-F67E-40DB-9A5C-128DD8F92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02B6-9200-4A0B-966E-C6B8395D2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0CA5-2F3D-432F-ABDF-6D6A2811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B7D2-F576-472F-AD03-F3BAEEA7F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Cracked vs. healthy teeth classification </a:t>
            </a:r>
            <a:br>
              <a:rPr lang="en-US" dirty="0"/>
            </a:br>
            <a:r>
              <a:rPr lang="en-US" dirty="0"/>
              <a:t>via functional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62E77-6063-4C87-B7A6-880E9019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Client: Beatriz </a:t>
            </a:r>
            <a:r>
              <a:rPr lang="en-US" dirty="0" err="1"/>
              <a:t>Paniagua</a:t>
            </a:r>
            <a:r>
              <a:rPr lang="en-US" dirty="0"/>
              <a:t>, Jared </a:t>
            </a:r>
            <a:r>
              <a:rPr lang="en-US" dirty="0" err="1"/>
              <a:t>Vicory</a:t>
            </a:r>
            <a:endParaRPr lang="en-US" dirty="0"/>
          </a:p>
          <a:p>
            <a:r>
              <a:rPr lang="en-US" dirty="0"/>
              <a:t>Consultant: Angel Huang</a:t>
            </a:r>
          </a:p>
          <a:p>
            <a:r>
              <a:rPr lang="en-US" dirty="0"/>
              <a:t>Professor: Dr. Steve Marron</a:t>
            </a:r>
          </a:p>
          <a:p>
            <a:r>
              <a:rPr lang="en-US" dirty="0"/>
              <a:t>2020/12/11</a:t>
            </a:r>
          </a:p>
        </p:txBody>
      </p:sp>
    </p:spTree>
    <p:extLst>
      <p:ext uri="{BB962C8B-B14F-4D97-AF65-F5344CB8AC3E}">
        <p14:creationId xmlns:p14="http://schemas.microsoft.com/office/powerpoint/2010/main" val="397330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5F04E-674A-4A86-84D9-A0F14A42D960}"/>
              </a:ext>
            </a:extLst>
          </p:cNvPr>
          <p:cNvSpPr txBox="1"/>
          <p:nvPr/>
        </p:nvSpPr>
        <p:spPr>
          <a:xfrm>
            <a:off x="168442" y="132347"/>
            <a:ext cx="500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From now on, use quantile to represent each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8246E-B0BF-4297-A023-BCAFE3AFF2C7}"/>
              </a:ext>
            </a:extLst>
          </p:cNvPr>
          <p:cNvSpPr txBox="1"/>
          <p:nvPr/>
        </p:nvSpPr>
        <p:spPr>
          <a:xfrm>
            <a:off x="168442" y="501679"/>
            <a:ext cx="766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21_rawTrace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overlapping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numQuantiles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100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19865-3D11-479F-A579-880A4591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0" y="1794341"/>
            <a:ext cx="11394447" cy="48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D40133-0317-41E1-BBFD-34C8A07E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7" y="0"/>
            <a:ext cx="52251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49708-B0CD-4F62-B89E-9B19CD0CC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26" y="-9016"/>
            <a:ext cx="52251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47046" y="175650"/>
            <a:ext cx="2607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22_curvdatPlot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r>
              <a:rPr lang="en-US" dirty="0"/>
              <a:t>4PC </a:t>
            </a:r>
            <a:r>
              <a:rPr lang="en-US" dirty="0" err="1"/>
              <a:t>dimentions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-- hard to distinguish two classes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A512A-734C-4C96-9E3B-4E5391540346}"/>
              </a:ext>
            </a:extLst>
          </p:cNvPr>
          <p:cNvSpPr txBox="1"/>
          <p:nvPr/>
        </p:nvSpPr>
        <p:spPr>
          <a:xfrm>
            <a:off x="3975462" y="9331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quantile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51AAA-67FC-44F3-8A81-ACCE2AAFB9E3}"/>
              </a:ext>
            </a:extLst>
          </p:cNvPr>
          <p:cNvSpPr txBox="1"/>
          <p:nvPr/>
        </p:nvSpPr>
        <p:spPr>
          <a:xfrm>
            <a:off x="9025239" y="-9016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Log10(quantile)</a:t>
            </a:r>
          </a:p>
        </p:txBody>
      </p:sp>
    </p:spTree>
    <p:extLst>
      <p:ext uri="{BB962C8B-B14F-4D97-AF65-F5344CB8AC3E}">
        <p14:creationId xmlns:p14="http://schemas.microsoft.com/office/powerpoint/2010/main" val="204748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ADFCF7-9D5D-411F-B1C9-D586EBB8E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FF8ED3-2D35-4AFB-A2A9-5924420BC9C6}"/>
              </a:ext>
            </a:extLst>
          </p:cNvPr>
          <p:cNvSpPr txBox="1"/>
          <p:nvPr/>
        </p:nvSpPr>
        <p:spPr>
          <a:xfrm flipH="1">
            <a:off x="191295" y="175650"/>
            <a:ext cx="3927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23_margDistPlot</a:t>
            </a:r>
          </a:p>
          <a:p>
            <a:r>
              <a:rPr lang="en-US" dirty="0"/>
              <a:t>Marginal distribution plot on log10(quantile)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Summary statistics of </a:t>
            </a:r>
            <a:r>
              <a:rPr lang="en-US" b="1" dirty="0">
                <a:solidFill>
                  <a:schemeClr val="accent2"/>
                </a:solidFill>
              </a:rPr>
              <a:t>mean</a:t>
            </a:r>
          </a:p>
          <a:p>
            <a:r>
              <a:rPr lang="en-US" dirty="0"/>
              <a:t>-- variable 100 seems to separate out most of the healthy samples</a:t>
            </a:r>
          </a:p>
          <a:p>
            <a:r>
              <a:rPr lang="en-US" dirty="0"/>
              <a:t>Max, </a:t>
            </a:r>
            <a:r>
              <a:rPr lang="en-US" dirty="0" err="1"/>
              <a:t>std</a:t>
            </a:r>
            <a:r>
              <a:rPr lang="en-US" dirty="0"/>
              <a:t>, min all look similar to this plot</a:t>
            </a:r>
          </a:p>
        </p:txBody>
      </p:sp>
    </p:spTree>
    <p:extLst>
      <p:ext uri="{BB962C8B-B14F-4D97-AF65-F5344CB8AC3E}">
        <p14:creationId xmlns:p14="http://schemas.microsoft.com/office/powerpoint/2010/main" val="39114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3AB270-3D87-4B11-8E3C-30BA9F73C5E9}"/>
              </a:ext>
            </a:extLst>
          </p:cNvPr>
          <p:cNvSpPr txBox="1"/>
          <p:nvPr/>
        </p:nvSpPr>
        <p:spPr>
          <a:xfrm flipH="1">
            <a:off x="191294" y="175650"/>
            <a:ext cx="4100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23_margDistPlot</a:t>
            </a:r>
          </a:p>
          <a:p>
            <a:r>
              <a:rPr lang="en-US" dirty="0"/>
              <a:t>Marginal distribution plot on log10(quantile)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Summary statistics of </a:t>
            </a:r>
            <a:r>
              <a:rPr lang="en-US" b="1" dirty="0">
                <a:solidFill>
                  <a:schemeClr val="accent2"/>
                </a:solidFill>
              </a:rPr>
              <a:t>skewness</a:t>
            </a:r>
          </a:p>
          <a:p>
            <a:r>
              <a:rPr lang="en-US" dirty="0"/>
              <a:t>-- hard to separate 2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09B46-8234-4207-9471-C68159C5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FD33E-3A95-45A6-A940-22162EB43237}"/>
              </a:ext>
            </a:extLst>
          </p:cNvPr>
          <p:cNvSpPr txBox="1"/>
          <p:nvPr/>
        </p:nvSpPr>
        <p:spPr>
          <a:xfrm flipH="1">
            <a:off x="191292" y="175650"/>
            <a:ext cx="3466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24_PCAScatPlot</a:t>
            </a:r>
          </a:p>
          <a:p>
            <a:r>
              <a:rPr lang="en-US" dirty="0">
                <a:solidFill>
                  <a:schemeClr val="accent2"/>
                </a:solidFill>
              </a:rPr>
              <a:t>quantile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-- use </a:t>
            </a:r>
            <a:r>
              <a:rPr lang="en-US" dirty="0" err="1"/>
              <a:t>isubpopkde</a:t>
            </a:r>
            <a:r>
              <a:rPr lang="en-US" dirty="0"/>
              <a:t>=1 to show curve for each class</a:t>
            </a:r>
          </a:p>
          <a:p>
            <a:r>
              <a:rPr lang="en-US" dirty="0"/>
              <a:t>-- red (cracked) and blue (healthy) distribution peak overlap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F8DB2-55C5-48C4-BBFC-ADACEF5A6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FD33E-3A95-45A6-A940-22162EB43237}"/>
              </a:ext>
            </a:extLst>
          </p:cNvPr>
          <p:cNvSpPr txBox="1"/>
          <p:nvPr/>
        </p:nvSpPr>
        <p:spPr>
          <a:xfrm flipH="1">
            <a:off x="191292" y="175650"/>
            <a:ext cx="3466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24_PCAScatPlot</a:t>
            </a:r>
          </a:p>
          <a:p>
            <a:r>
              <a:rPr lang="en-US" dirty="0">
                <a:solidFill>
                  <a:schemeClr val="accent2"/>
                </a:solidFill>
              </a:rPr>
              <a:t>log10(quantile)</a:t>
            </a:r>
          </a:p>
          <a:p>
            <a:r>
              <a:rPr lang="en-US" dirty="0"/>
              <a:t>Use quantiles as features, </a:t>
            </a:r>
          </a:p>
          <a:p>
            <a:r>
              <a:rPr lang="en-US" dirty="0"/>
              <a:t>number of features = 100</a:t>
            </a:r>
          </a:p>
          <a:p>
            <a:endParaRPr lang="en-US" dirty="0"/>
          </a:p>
          <a:p>
            <a:r>
              <a:rPr lang="en-US" dirty="0"/>
              <a:t>-- use </a:t>
            </a:r>
            <a:r>
              <a:rPr lang="en-US" dirty="0" err="1"/>
              <a:t>isubpopkde</a:t>
            </a:r>
            <a:r>
              <a:rPr lang="en-US" dirty="0"/>
              <a:t>=1 to show curve for each class</a:t>
            </a:r>
          </a:p>
          <a:p>
            <a:r>
              <a:rPr lang="en-US" dirty="0"/>
              <a:t>-- red (cracked) and blue (healthy) distributions still have some overlapping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8D874-585D-4BE6-AB70-2E75B99B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2F04BD-3C13-40CE-890F-ACA170E3C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8246E-B0BF-4297-A023-BCAFE3AFF2C7}"/>
              </a:ext>
            </a:extLst>
          </p:cNvPr>
          <p:cNvSpPr txBox="1"/>
          <p:nvPr/>
        </p:nvSpPr>
        <p:spPr>
          <a:xfrm>
            <a:off x="140308" y="192190"/>
            <a:ext cx="4206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31_DWD_PCAScatPlot</a:t>
            </a:r>
          </a:p>
          <a:p>
            <a:endParaRPr lang="en-US" dirty="0"/>
          </a:p>
          <a:p>
            <a:r>
              <a:rPr lang="en-US" dirty="0"/>
              <a:t>number of features = 119</a:t>
            </a:r>
          </a:p>
          <a:p>
            <a:endParaRPr lang="en-US" dirty="0"/>
          </a:p>
          <a:p>
            <a:r>
              <a:rPr lang="en-US" dirty="0"/>
              <a:t>PCA plot with DWD direction</a:t>
            </a:r>
          </a:p>
          <a:p>
            <a:r>
              <a:rPr lang="en-US" dirty="0">
                <a:solidFill>
                  <a:schemeClr val="accent2"/>
                </a:solidFill>
              </a:rPr>
              <a:t>Some combinations (DWD-PC1 ~ DWD-PC2/3/4) seem to separate the classes a little?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51CF5-C647-406C-B027-D6FB4BA6826E}"/>
              </a:ext>
            </a:extLst>
          </p:cNvPr>
          <p:cNvSpPr/>
          <p:nvPr/>
        </p:nvSpPr>
        <p:spPr>
          <a:xfrm rot="16200000">
            <a:off x="2180342" y="2227520"/>
            <a:ext cx="6251510" cy="252425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8246E-B0BF-4297-A023-BCAFE3AFF2C7}"/>
              </a:ext>
            </a:extLst>
          </p:cNvPr>
          <p:cNvSpPr txBox="1"/>
          <p:nvPr/>
        </p:nvSpPr>
        <p:spPr>
          <a:xfrm>
            <a:off x="140308" y="192190"/>
            <a:ext cx="3854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32_DiProPerm</a:t>
            </a:r>
          </a:p>
          <a:p>
            <a:endParaRPr lang="en-US" dirty="0"/>
          </a:p>
          <a:p>
            <a:r>
              <a:rPr lang="en-US" dirty="0"/>
              <a:t>number of features = 119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DiProPerm</a:t>
            </a:r>
            <a:r>
              <a:rPr lang="en-US" dirty="0">
                <a:solidFill>
                  <a:schemeClr val="accent2"/>
                </a:solidFill>
              </a:rPr>
              <a:t> test show significant difference (p=0.0267) between 2 classes! Yay!</a:t>
            </a:r>
          </a:p>
          <a:p>
            <a:r>
              <a:rPr lang="en-US" dirty="0">
                <a:solidFill>
                  <a:schemeClr val="accent2"/>
                </a:solidFill>
              </a:rPr>
              <a:t>(run again p value will change but still &lt;0.05)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84806-8841-428C-B467-7F506D4E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9" y="0"/>
            <a:ext cx="812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8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84400C-AE85-418F-BCF5-D8F9EB191661}"/>
              </a:ext>
            </a:extLst>
          </p:cNvPr>
          <p:cNvSpPr txBox="1"/>
          <p:nvPr/>
        </p:nvSpPr>
        <p:spPr>
          <a:xfrm>
            <a:off x="140308" y="192190"/>
            <a:ext cx="420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33_DWD_PCAScatPlot</a:t>
            </a:r>
          </a:p>
          <a:p>
            <a:endParaRPr lang="en-US" dirty="0"/>
          </a:p>
          <a:p>
            <a:r>
              <a:rPr lang="en-US" dirty="0"/>
              <a:t>number of features = 100 quantiles</a:t>
            </a:r>
          </a:p>
          <a:p>
            <a:endParaRPr lang="en-US" dirty="0"/>
          </a:p>
          <a:p>
            <a:r>
              <a:rPr lang="en-US" dirty="0"/>
              <a:t>PCA plot with DWD direction</a:t>
            </a:r>
          </a:p>
          <a:p>
            <a:r>
              <a:rPr lang="en-US" dirty="0">
                <a:solidFill>
                  <a:schemeClr val="accent2"/>
                </a:solidFill>
              </a:rPr>
              <a:t>Some combinations (DWD-PC1 ~ DWD-PC2) seem to separate the classes a little?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EED7F-8F25-4254-8687-AA6E9FB8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23" y="0"/>
            <a:ext cx="8719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8246E-B0BF-4297-A023-BCAFE3AFF2C7}"/>
              </a:ext>
            </a:extLst>
          </p:cNvPr>
          <p:cNvSpPr txBox="1"/>
          <p:nvPr/>
        </p:nvSpPr>
        <p:spPr>
          <a:xfrm>
            <a:off x="140308" y="192190"/>
            <a:ext cx="385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34_DiProPerm</a:t>
            </a:r>
          </a:p>
          <a:p>
            <a:endParaRPr lang="en-US" dirty="0"/>
          </a:p>
          <a:p>
            <a:r>
              <a:rPr lang="en-US" dirty="0"/>
              <a:t>number of features = 100 quantiles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DiProPerm</a:t>
            </a:r>
            <a:r>
              <a:rPr lang="en-US" dirty="0">
                <a:solidFill>
                  <a:schemeClr val="accent2"/>
                </a:solidFill>
              </a:rPr>
              <a:t> test doesn’t show significant difference (p=0.25) between 2 classes using quantile.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03E19-D49F-44BF-81DB-5D2A6DFB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9" y="0"/>
            <a:ext cx="8070761" cy="68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2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B7886-E4E8-496D-A6FF-B8217A746F66}"/>
              </a:ext>
            </a:extLst>
          </p:cNvPr>
          <p:cNvSpPr txBox="1"/>
          <p:nvPr/>
        </p:nvSpPr>
        <p:spPr>
          <a:xfrm>
            <a:off x="408373" y="363984"/>
            <a:ext cx="11576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  <a:p>
            <a:r>
              <a:rPr lang="en-US" dirty="0"/>
              <a:t>N = 25 teeth (19 cracked + 6 healthy)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tooth has different number of features (i.e. pixel clusters)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number of features is 6, max is 948, median is 119.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Cracked teeth have broader spread of (and overlapping) number of features than healthy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The value of the first feature (#pixel in the biggest cluster) can separate the two classes reasonably well by drawing a line at 10000 pixel. All cracked teeth have their first feature greater than 10000, whereas only 2/6 healthy teeth have their first feature greater than 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I will look into if any distribution features can separate out the two classes better.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5914E-B981-4A54-95C1-CC11B5E0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49" y="2947748"/>
            <a:ext cx="7459948" cy="3148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93620-F25A-40C0-B89A-479FCBACE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9735" y="4799037"/>
            <a:ext cx="975491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2A11E4-B4FA-4404-9D41-87A07D1B0F9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11907" y="3197949"/>
            <a:ext cx="904875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8A7A9-8F5A-4738-9C3F-5BE4C35C6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" y="2947748"/>
            <a:ext cx="3867140" cy="32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4E1EA-145F-4C48-A7A2-EC7866F31185}"/>
              </a:ext>
            </a:extLst>
          </p:cNvPr>
          <p:cNvSpPr txBox="1"/>
          <p:nvPr/>
        </p:nvSpPr>
        <p:spPr>
          <a:xfrm>
            <a:off x="408372" y="277289"/>
            <a:ext cx="1001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1_rawTrace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Still, the top 3 healthy teeth with high pixel count overlap with the distribution of cracked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scale seems more sensible, but doesn’t differentiate the two teeth types perfectly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548A-6B88-405B-98C6-AB3B31144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9" y="1799360"/>
            <a:ext cx="11360179" cy="47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C570BA-3C8F-450C-9878-56D81A7B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50" y="0"/>
            <a:ext cx="5225143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8959B-27C4-4135-AE53-6897C342E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72" y="0"/>
            <a:ext cx="52251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91293" y="175650"/>
            <a:ext cx="25278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2_curvdatPlot</a:t>
            </a:r>
          </a:p>
          <a:p>
            <a:r>
              <a:rPr lang="en-US" dirty="0"/>
              <a:t>-- pick median number of features =119 (add zeros for samples with fewer features)</a:t>
            </a:r>
          </a:p>
          <a:p>
            <a:r>
              <a:rPr lang="en-US" dirty="0"/>
              <a:t>-- log scale seems more informative</a:t>
            </a:r>
          </a:p>
          <a:p>
            <a:r>
              <a:rPr lang="en-US" dirty="0"/>
              <a:t>-- PC1, PC4 for log(data) seems to separate out some of the healthy teeth, but not perfect, especially given the small sample size.</a:t>
            </a:r>
          </a:p>
          <a:p>
            <a:endParaRPr lang="en-US" dirty="0"/>
          </a:p>
          <a:p>
            <a:r>
              <a:rPr lang="en-US" dirty="0"/>
              <a:t>-- also tried </a:t>
            </a:r>
            <a:r>
              <a:rPr lang="en-US" dirty="0" err="1"/>
              <a:t>minFeature</a:t>
            </a:r>
            <a:r>
              <a:rPr lang="en-US" dirty="0"/>
              <a:t> and </a:t>
            </a:r>
            <a:r>
              <a:rPr lang="en-US" dirty="0" err="1"/>
              <a:t>maxFeature</a:t>
            </a:r>
            <a:r>
              <a:rPr lang="en-US" dirty="0"/>
              <a:t>, not as 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A512A-734C-4C96-9E3B-4E5391540346}"/>
              </a:ext>
            </a:extLst>
          </p:cNvPr>
          <p:cNvSpPr txBox="1"/>
          <p:nvPr/>
        </p:nvSpPr>
        <p:spPr>
          <a:xfrm>
            <a:off x="4141150" y="-9016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51AAA-67FC-44F3-8A81-ACCE2AAFB9E3}"/>
              </a:ext>
            </a:extLst>
          </p:cNvPr>
          <p:cNvSpPr txBox="1"/>
          <p:nvPr/>
        </p:nvSpPr>
        <p:spPr>
          <a:xfrm>
            <a:off x="9025239" y="-9016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0B1F6-553A-43B9-ACF4-DC6DB27074A7}"/>
              </a:ext>
            </a:extLst>
          </p:cNvPr>
          <p:cNvSpPr/>
          <p:nvPr/>
        </p:nvSpPr>
        <p:spPr>
          <a:xfrm>
            <a:off x="7446315" y="5122506"/>
            <a:ext cx="4300926" cy="11849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7E753-5984-4590-A024-3AFBAB4449F0}"/>
              </a:ext>
            </a:extLst>
          </p:cNvPr>
          <p:cNvSpPr/>
          <p:nvPr/>
        </p:nvSpPr>
        <p:spPr>
          <a:xfrm>
            <a:off x="7446315" y="1556423"/>
            <a:ext cx="4300926" cy="11849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1C6E0F-2A24-4CDD-AFEA-6F863A633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91293" y="175650"/>
            <a:ext cx="4156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4_PCAScatPlot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rawData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Truncated each sample to the minimum number of features = 119</a:t>
            </a:r>
          </a:p>
          <a:p>
            <a:endParaRPr lang="en-US" dirty="0"/>
          </a:p>
          <a:p>
            <a:r>
              <a:rPr lang="en-US" dirty="0"/>
              <a:t>-- 4 PCs don’t seem to separate the 2 classes</a:t>
            </a:r>
          </a:p>
        </p:txBody>
      </p:sp>
    </p:spTree>
    <p:extLst>
      <p:ext uri="{BB962C8B-B14F-4D97-AF65-F5344CB8AC3E}">
        <p14:creationId xmlns:p14="http://schemas.microsoft.com/office/powerpoint/2010/main" val="187944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52D30-3374-4DE3-9B47-9415550E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56" y="0"/>
            <a:ext cx="87196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83C07-A080-4B2B-8D26-1A59B02B03C2}"/>
              </a:ext>
            </a:extLst>
          </p:cNvPr>
          <p:cNvSpPr txBox="1"/>
          <p:nvPr/>
        </p:nvSpPr>
        <p:spPr>
          <a:xfrm flipH="1">
            <a:off x="191292" y="175650"/>
            <a:ext cx="3983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4_PCAScatPlot</a:t>
            </a:r>
          </a:p>
          <a:p>
            <a:r>
              <a:rPr lang="en-US" dirty="0">
                <a:solidFill>
                  <a:schemeClr val="accent2"/>
                </a:solidFill>
              </a:rPr>
              <a:t>log10(</a:t>
            </a:r>
            <a:r>
              <a:rPr lang="en-US" dirty="0" err="1">
                <a:solidFill>
                  <a:schemeClr val="accent2"/>
                </a:solidFill>
              </a:rPr>
              <a:t>numPixel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number of features = 119</a:t>
            </a:r>
          </a:p>
          <a:p>
            <a:endParaRPr lang="en-US" dirty="0"/>
          </a:p>
          <a:p>
            <a:r>
              <a:rPr lang="en-US" dirty="0"/>
              <a:t>-- PC4 interacting with other PCs seem to separate healthy teeth reasonably well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1F13F6-8965-4EFA-AC7E-3D2811315107}"/>
              </a:ext>
            </a:extLst>
          </p:cNvPr>
          <p:cNvSpPr/>
          <p:nvPr/>
        </p:nvSpPr>
        <p:spPr>
          <a:xfrm>
            <a:off x="4245429" y="4963885"/>
            <a:ext cx="5402424" cy="144624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03713D-92A1-4786-8EB4-17A3F4AD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08" y="0"/>
            <a:ext cx="1089955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8EBC-A0C3-434B-896B-04A5C4C36224}"/>
              </a:ext>
            </a:extLst>
          </p:cNvPr>
          <p:cNvSpPr txBox="1"/>
          <p:nvPr/>
        </p:nvSpPr>
        <p:spPr>
          <a:xfrm flipH="1">
            <a:off x="191293" y="175650"/>
            <a:ext cx="2936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5_projPlot</a:t>
            </a:r>
          </a:p>
          <a:p>
            <a:r>
              <a:rPr lang="en-US" dirty="0"/>
              <a:t>log10(</a:t>
            </a:r>
            <a:r>
              <a:rPr lang="en-US" dirty="0" err="1"/>
              <a:t>numPixel</a:t>
            </a:r>
            <a:r>
              <a:rPr lang="en-US" dirty="0"/>
              <a:t>) projection (distribution) plot</a:t>
            </a:r>
          </a:p>
          <a:p>
            <a:r>
              <a:rPr lang="en-US" dirty="0"/>
              <a:t>-- go to next slide to zoom in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Red: cracked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Black: healthy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D75D1-4E3E-400D-85BF-5EC443591908}"/>
              </a:ext>
            </a:extLst>
          </p:cNvPr>
          <p:cNvSpPr/>
          <p:nvPr/>
        </p:nvSpPr>
        <p:spPr>
          <a:xfrm rot="19565983">
            <a:off x="2555819" y="2622385"/>
            <a:ext cx="10223675" cy="146629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2B225-DCE4-443C-A4B3-0D0EC04C7C5E}"/>
              </a:ext>
            </a:extLst>
          </p:cNvPr>
          <p:cNvSpPr/>
          <p:nvPr/>
        </p:nvSpPr>
        <p:spPr>
          <a:xfrm>
            <a:off x="10340916" y="5166805"/>
            <a:ext cx="1697204" cy="11718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EF0CF-025C-4E46-B213-81C5A791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58" y="0"/>
            <a:ext cx="1089955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8EBC-A0C3-434B-896B-04A5C4C36224}"/>
              </a:ext>
            </a:extLst>
          </p:cNvPr>
          <p:cNvSpPr txBox="1"/>
          <p:nvPr/>
        </p:nvSpPr>
        <p:spPr>
          <a:xfrm flipH="1">
            <a:off x="191293" y="175650"/>
            <a:ext cx="2804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5_projPlot</a:t>
            </a:r>
          </a:p>
          <a:p>
            <a:r>
              <a:rPr lang="en-US" dirty="0"/>
              <a:t>log10(</a:t>
            </a:r>
            <a:r>
              <a:rPr lang="en-US" dirty="0" err="1"/>
              <a:t>numPixel</a:t>
            </a:r>
            <a:r>
              <a:rPr lang="en-US" dirty="0"/>
              <a:t>) projection (distribution) plot</a:t>
            </a:r>
          </a:p>
          <a:p>
            <a:r>
              <a:rPr lang="en-US" dirty="0">
                <a:solidFill>
                  <a:srgbClr val="FF0000"/>
                </a:solidFill>
              </a:rPr>
              <a:t>Zoom in x to [0,1], clamp y to [0,8]</a:t>
            </a:r>
            <a:r>
              <a:rPr lang="en-US" dirty="0"/>
              <a:t> to see pattern of larger pixel clusters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Red: cracked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Black: healthy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-- all of the healthy teeth have low peak amplitudes, but some of the crack teeth also have low peak amplitudes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4E451-58D0-4974-B07E-D16BC17B7E33}"/>
              </a:ext>
            </a:extLst>
          </p:cNvPr>
          <p:cNvSpPr/>
          <p:nvPr/>
        </p:nvSpPr>
        <p:spPr>
          <a:xfrm rot="19565983">
            <a:off x="2555819" y="2622385"/>
            <a:ext cx="10223675" cy="146629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2A2D7-F00A-408A-AB7F-0452977660C6}"/>
              </a:ext>
            </a:extLst>
          </p:cNvPr>
          <p:cNvSpPr/>
          <p:nvPr/>
        </p:nvSpPr>
        <p:spPr>
          <a:xfrm>
            <a:off x="10340916" y="5166805"/>
            <a:ext cx="1697204" cy="11718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B8EBC-A0C3-434B-896B-04A5C4C36224}"/>
              </a:ext>
            </a:extLst>
          </p:cNvPr>
          <p:cNvSpPr txBox="1"/>
          <p:nvPr/>
        </p:nvSpPr>
        <p:spPr>
          <a:xfrm flipH="1">
            <a:off x="191293" y="175650"/>
            <a:ext cx="9055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plot: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Normalized by number of features in each sample</a:t>
            </a:r>
          </a:p>
          <a:p>
            <a:pPr marL="285750" indent="-285750">
              <a:buFontTx/>
              <a:buChar char="-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feature distribution (2 samples overlaps) – similar message as slide 2 right plot</a:t>
            </a:r>
          </a:p>
          <a:p>
            <a:pPr marL="285750" indent="-285750">
              <a:buFontTx/>
              <a:buChar char="-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feature distribution (more overlapping)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ratio of 1</a:t>
            </a:r>
            <a:r>
              <a:rPr lang="en-US" baseline="30000" dirty="0"/>
              <a:t>st</a:t>
            </a:r>
            <a:r>
              <a:rPr lang="en-US" dirty="0"/>
              <a:t> /2</a:t>
            </a:r>
            <a:r>
              <a:rPr lang="en-US" baseline="30000" dirty="0"/>
              <a:t>nd</a:t>
            </a:r>
            <a:r>
              <a:rPr lang="en-US" dirty="0"/>
              <a:t> peak distribution (worse)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05EB5-0373-418B-8716-B1D0E3B1C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00" y="3337170"/>
            <a:ext cx="12514800" cy="3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773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Cracked vs. healthy teeth classification  via functional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Cracked vs. healthy teeth classification  via functional data analysis</dc:title>
  <dc:creator>Huang, Angel</dc:creator>
  <cp:lastModifiedBy>Angel Huang</cp:lastModifiedBy>
  <cp:revision>50</cp:revision>
  <dcterms:created xsi:type="dcterms:W3CDTF">2020-09-11T16:33:23Z</dcterms:created>
  <dcterms:modified xsi:type="dcterms:W3CDTF">2021-03-04T15:23:05Z</dcterms:modified>
</cp:coreProperties>
</file>