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0" r:id="rId4"/>
    <p:sldId id="259" r:id="rId5"/>
    <p:sldId id="262" r:id="rId6"/>
    <p:sldId id="263" r:id="rId7"/>
    <p:sldId id="264" r:id="rId8"/>
    <p:sldId id="261" r:id="rId9"/>
    <p:sldId id="266" r:id="rId10"/>
    <p:sldId id="267" r:id="rId11"/>
    <p:sldId id="268" r:id="rId12"/>
    <p:sldId id="269" r:id="rId13"/>
    <p:sldId id="270" r:id="rId14"/>
    <p:sldId id="271" r:id="rId15"/>
    <p:sldId id="272" r:id="rId16"/>
    <p:sldId id="265" r:id="rId17"/>
    <p:sldId id="273" r:id="rId18"/>
    <p:sldId id="274" r:id="rId19"/>
    <p:sldId id="276"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52" autoAdjust="0"/>
  </p:normalViewPr>
  <p:slideViewPr>
    <p:cSldViewPr snapToGrid="0">
      <p:cViewPr varScale="1">
        <p:scale>
          <a:sx n="89" d="100"/>
          <a:sy n="89"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340F12-A9B8-4EC4-9050-7AC8E8DFB3E1}" type="datetimeFigureOut">
              <a:rPr lang="en-US" smtClean="0"/>
              <a:t>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0F1B2D-53E6-440C-BC3D-DD1097D17408}" type="slidenum">
              <a:rPr lang="en-US" smtClean="0"/>
              <a:t>‹#›</a:t>
            </a:fld>
            <a:endParaRPr lang="en-US"/>
          </a:p>
        </p:txBody>
      </p:sp>
    </p:spTree>
    <p:extLst>
      <p:ext uri="{BB962C8B-B14F-4D97-AF65-F5344CB8AC3E}">
        <p14:creationId xmlns:p14="http://schemas.microsoft.com/office/powerpoint/2010/main" val="1579281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Inventory management is a big field that is relevant to any business that holds inventory. The goal of inventory management is to have t</a:t>
            </a:r>
            <a:r>
              <a:rPr lang="en-US" sz="1200" b="0" i="0" kern="1200" dirty="0">
                <a:solidFill>
                  <a:schemeClr val="tx1"/>
                </a:solidFill>
                <a:effectLst/>
                <a:latin typeface="+mn-lt"/>
                <a:ea typeface="+mn-ea"/>
                <a:cs typeface="+mn-cs"/>
              </a:rPr>
              <a:t>he right stock, at the right levels, in the right place, at the right time, and at the right cost as well as price.</a:t>
            </a:r>
            <a:endParaRPr lang="en-US" dirty="0"/>
          </a:p>
          <a:p>
            <a:r>
              <a:rPr lang="en-US" dirty="0"/>
              <a:t>Here is a simplified model of a capacitated supply chain from Grewal et al. It consisted of customers demanding product, a finished goods warehouse that delivers product to customer, a manufacturing plant that takes raw material and manufactures final product, a transport system that moves product from manufacture to warehouse, and a replenishment order system that warehouse uses to determine \\ how much stock to have in house and when to reorder.</a:t>
            </a:r>
          </a:p>
          <a:p>
            <a:r>
              <a:rPr lang="en-US" dirty="0"/>
              <a:t>\\ The focus of my project is on replenishment strategy, which is one of the most important decision-making steps in the whole process.</a:t>
            </a:r>
          </a:p>
          <a:p>
            <a:endParaRPr lang="en-US" dirty="0"/>
          </a:p>
          <a:p>
            <a:r>
              <a:rPr lang="en-US" dirty="0"/>
              <a:t>The balance we need to consider is to not have too much excess storage which cost money to maintain, and also not have too little storage that we can’t satisfy all of the demand, which also might cost the business to loss its reputation or even loss its customers. The goal of my project is to build models that are driven by real-life data to balance these two factors.</a:t>
            </a:r>
          </a:p>
        </p:txBody>
      </p:sp>
      <p:sp>
        <p:nvSpPr>
          <p:cNvPr id="4" name="Slide Number Placeholder 3"/>
          <p:cNvSpPr>
            <a:spLocks noGrp="1"/>
          </p:cNvSpPr>
          <p:nvPr>
            <p:ph type="sldNum" sz="quarter" idx="10"/>
          </p:nvPr>
        </p:nvSpPr>
        <p:spPr/>
        <p:txBody>
          <a:bodyPr/>
          <a:lstStyle/>
          <a:p>
            <a:fld id="{4C0F1B2D-53E6-440C-BC3D-DD1097D17408}" type="slidenum">
              <a:rPr lang="en-US" smtClean="0"/>
              <a:t>2</a:t>
            </a:fld>
            <a:endParaRPr lang="en-US"/>
          </a:p>
        </p:txBody>
      </p:sp>
    </p:spTree>
    <p:extLst>
      <p:ext uri="{BB962C8B-B14F-4D97-AF65-F5344CB8AC3E}">
        <p14:creationId xmlns:p14="http://schemas.microsoft.com/office/powerpoint/2010/main" val="3147225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m policy, I first choose a time window m that is between 2 to 15 months – I chose 15 to make sure we cover a whole year as well as have enough training samples</a:t>
            </a:r>
          </a:p>
          <a:p>
            <a:r>
              <a:rPr lang="en-US" sz="1200" b="0" i="0" u="none" strike="noStrike" kern="1200" baseline="0" dirty="0">
                <a:solidFill>
                  <a:schemeClr val="tx1"/>
                </a:solidFill>
                <a:latin typeface="+mn-lt"/>
                <a:ea typeface="+mn-ea"/>
                <a:cs typeface="+mn-cs"/>
              </a:rPr>
              <a:t>I use data from previous m time period as training data, and use data from the next time period as test data</a:t>
            </a:r>
          </a:p>
          <a:p>
            <a:r>
              <a:rPr lang="en-US" sz="1200" b="0" i="0" u="none" strike="noStrike" kern="1200" baseline="0" dirty="0">
                <a:solidFill>
                  <a:schemeClr val="tx1"/>
                </a:solidFill>
                <a:latin typeface="+mn-lt"/>
                <a:ea typeface="+mn-ea"/>
                <a:cs typeface="+mn-cs"/>
              </a:rPr>
              <a:t>The selection of reorder point x for each time window m is as described in model 1, with a small modification. In stead of using total inventory and total unsatisfied demand, I am using monthly average inventory and unsatisfied demand here.</a:t>
            </a:r>
          </a:p>
          <a:p>
            <a:r>
              <a:rPr lang="en-US" sz="1200" b="0" i="0" u="none" strike="noStrike" kern="1200" baseline="0" dirty="0">
                <a:solidFill>
                  <a:schemeClr val="tx1"/>
                </a:solidFill>
                <a:latin typeface="+mn-lt"/>
                <a:ea typeface="+mn-ea"/>
                <a:cs typeface="+mn-cs"/>
              </a:rPr>
              <a:t>Then I compared average resulted inventory per month for each m and determined the best m and its corresponding x to be the optimal policy. </a:t>
            </a:r>
            <a:endParaRPr lang="en-US" dirty="0"/>
          </a:p>
        </p:txBody>
      </p:sp>
      <p:sp>
        <p:nvSpPr>
          <p:cNvPr id="4" name="Slide Number Placeholder 3"/>
          <p:cNvSpPr>
            <a:spLocks noGrp="1"/>
          </p:cNvSpPr>
          <p:nvPr>
            <p:ph type="sldNum" sz="quarter" idx="10"/>
          </p:nvPr>
        </p:nvSpPr>
        <p:spPr/>
        <p:txBody>
          <a:bodyPr/>
          <a:lstStyle/>
          <a:p>
            <a:fld id="{4C0F1B2D-53E6-440C-BC3D-DD1097D17408}" type="slidenum">
              <a:rPr lang="en-US" smtClean="0"/>
              <a:t>11</a:t>
            </a:fld>
            <a:endParaRPr lang="en-US"/>
          </a:p>
        </p:txBody>
      </p:sp>
    </p:spTree>
    <p:extLst>
      <p:ext uri="{BB962C8B-B14F-4D97-AF65-F5344CB8AC3E}">
        <p14:creationId xmlns:p14="http://schemas.microsoft.com/office/powerpoint/2010/main" val="147983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Figure 3 shows the optimal policy under each</a:t>
            </a:r>
            <a:r>
              <a:rPr lang="ko-KR" altLang="en-US" sz="1200" b="0" i="0" kern="120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m</a:t>
            </a:r>
            <a:r>
              <a:rPr lang="ko-KR"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parameter. The top plot shows that when we choose data from</a:t>
            </a:r>
            <a:r>
              <a:rPr lang="ko-KR" altLang="en-US" sz="1200" b="0" i="0" kern="120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m</a:t>
            </a:r>
            <a:r>
              <a:rPr lang="ko-KR"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time periods to guide ordering decision, the minimum average monthly inventory we can achieve. The inventory stayed at a relatively high level around 3100, with 10 months resulting in the highest average inventory. However, when using data from 11 previous months’ for decision-making, we found a dip </a:t>
            </a:r>
            <a:r>
              <a:rPr lang="en-US" sz="1200" b="0" i="0" kern="1200" dirty="0" err="1">
                <a:solidFill>
                  <a:schemeClr val="tx1"/>
                </a:solidFill>
                <a:effectLst/>
                <a:latin typeface="+mn-lt"/>
                <a:ea typeface="+mn-ea"/>
                <a:cs typeface="+mn-cs"/>
              </a:rPr>
              <a:t>inaverage</a:t>
            </a:r>
            <a:r>
              <a:rPr lang="en-US" sz="1200" b="0" i="0" kern="1200" dirty="0">
                <a:solidFill>
                  <a:schemeClr val="tx1"/>
                </a:solidFill>
                <a:effectLst/>
                <a:latin typeface="+mn-lt"/>
                <a:ea typeface="+mn-ea"/>
                <a:cs typeface="+mn-cs"/>
              </a:rPr>
              <a:t> inventory to around 2679, which is also the minimum average inventory </a:t>
            </a:r>
            <a:r>
              <a:rPr lang="en-US" sz="1200" b="0" i="0" kern="1200" dirty="0" err="1">
                <a:solidFill>
                  <a:schemeClr val="tx1"/>
                </a:solidFill>
                <a:effectLst/>
                <a:latin typeface="+mn-lt"/>
                <a:ea typeface="+mn-ea"/>
                <a:cs typeface="+mn-cs"/>
              </a:rPr>
              <a:t>wecan</a:t>
            </a:r>
            <a:r>
              <a:rPr lang="en-US" sz="1200" b="0" i="0" kern="1200" dirty="0">
                <a:solidFill>
                  <a:schemeClr val="tx1"/>
                </a:solidFill>
                <a:effectLst/>
                <a:latin typeface="+mn-lt"/>
                <a:ea typeface="+mn-ea"/>
                <a:cs typeface="+mn-cs"/>
              </a:rPr>
              <a:t> achieve given the parameter space we were searching from. This makes sense intuitively because we have found a seasonal trend in Figure 1, so having data up to almost a year is very helpful in guiding the inventory decisions. Interestingly, as we include data from more month (</a:t>
            </a:r>
            <a:r>
              <a:rPr lang="en-US" altLang="ko-KR" sz="1200" b="0" i="0" kern="1200" dirty="0">
                <a:solidFill>
                  <a:schemeClr val="tx1"/>
                </a:solidFill>
                <a:effectLst/>
                <a:latin typeface="+mn-lt"/>
                <a:ea typeface="+mn-ea"/>
                <a:cs typeface="+mn-cs"/>
              </a:rPr>
              <a:t>m</a:t>
            </a:r>
            <a:r>
              <a:rPr lang="ko-KR" altLang="en-US" sz="1200" b="0" i="0" kern="120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&gt;11), </a:t>
            </a:r>
            <a:r>
              <a:rPr lang="en-US" sz="1200" b="0" i="0" kern="1200" dirty="0">
                <a:solidFill>
                  <a:schemeClr val="tx1"/>
                </a:solidFill>
                <a:effectLst/>
                <a:latin typeface="+mn-lt"/>
                <a:ea typeface="+mn-ea"/>
                <a:cs typeface="+mn-cs"/>
              </a:rPr>
              <a:t>the average inventory starts to go up again, suggesting that</a:t>
            </a:r>
            <a:r>
              <a:rPr lang="en-US" sz="1200" b="0" i="0" kern="1200" baseline="0" dirty="0">
                <a:solidFill>
                  <a:schemeClr val="tx1"/>
                </a:solidFill>
                <a:effectLst/>
                <a:latin typeface="+mn-lt"/>
                <a:ea typeface="+mn-ea"/>
                <a:cs typeface="+mn-cs"/>
              </a:rPr>
              <a:t> too big a </a:t>
            </a:r>
            <a:r>
              <a:rPr lang="en-US" sz="1200" b="0" i="0" kern="1200" dirty="0">
                <a:solidFill>
                  <a:schemeClr val="tx1"/>
                </a:solidFill>
                <a:effectLst/>
                <a:latin typeface="+mn-lt"/>
                <a:ea typeface="+mn-ea"/>
                <a:cs typeface="+mn-cs"/>
              </a:rPr>
              <a:t>time window might introduce</a:t>
            </a:r>
            <a:r>
              <a:rPr lang="en-US" sz="1200" b="0" i="0" kern="1200" baseline="0" dirty="0">
                <a:solidFill>
                  <a:schemeClr val="tx1"/>
                </a:solidFill>
                <a:effectLst/>
                <a:latin typeface="+mn-lt"/>
                <a:ea typeface="+mn-ea"/>
                <a:cs typeface="+mn-cs"/>
              </a:rPr>
              <a:t> more noise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next constraint we care about is the unsatisfied demand. Since we had applied this constraint to get each</a:t>
            </a:r>
            <a:r>
              <a:rPr lang="ko-KR" altLang="en-US" sz="1200" b="0" i="0" kern="120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x, </a:t>
            </a:r>
            <a:r>
              <a:rPr lang="en-US" sz="1200" b="0" i="0" kern="1200" dirty="0">
                <a:solidFill>
                  <a:schemeClr val="tx1"/>
                </a:solidFill>
                <a:effectLst/>
                <a:latin typeface="+mn-lt"/>
                <a:ea typeface="+mn-ea"/>
                <a:cs typeface="+mn-cs"/>
              </a:rPr>
              <a:t>we know that each</a:t>
            </a:r>
            <a:r>
              <a:rPr lang="ko-KR" altLang="en-US" sz="1200" b="0" i="0" kern="120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x </a:t>
            </a:r>
            <a:r>
              <a:rPr lang="en-US" sz="1200" b="0" i="0" kern="1200" dirty="0">
                <a:solidFill>
                  <a:schemeClr val="tx1"/>
                </a:solidFill>
                <a:effectLst/>
                <a:latin typeface="+mn-lt"/>
                <a:ea typeface="+mn-ea"/>
                <a:cs typeface="+mn-cs"/>
              </a:rPr>
              <a:t>resulted in less than 5% unsatisfied demand for each given </a:t>
            </a:r>
            <a:r>
              <a:rPr lang="en-US" altLang="ko-KR" sz="1200" b="0" i="0" kern="1200" dirty="0">
                <a:solidFill>
                  <a:schemeClr val="tx1"/>
                </a:solidFill>
                <a:effectLst/>
                <a:latin typeface="+mn-lt"/>
                <a:ea typeface="+mn-ea"/>
                <a:cs typeface="+mn-cs"/>
              </a:rPr>
              <a:t>m, </a:t>
            </a:r>
            <a:r>
              <a:rPr lang="en-US" sz="1200" b="0" i="0" kern="1200" dirty="0">
                <a:solidFill>
                  <a:schemeClr val="tx1"/>
                </a:solidFill>
                <a:effectLst/>
                <a:latin typeface="+mn-lt"/>
                <a:ea typeface="+mn-ea"/>
                <a:cs typeface="+mn-cs"/>
              </a:rPr>
              <a:t>the exact demand amount is different due to the difference in testing data set for each</a:t>
            </a:r>
            <a:r>
              <a:rPr lang="ko-KR" altLang="en-US" sz="1200" b="0" i="0" kern="120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m </a:t>
            </a:r>
            <a:r>
              <a:rPr lang="en-US" altLang="ko-KR" sz="1200" b="0" i="0" strike="sngStrike" kern="1200" dirty="0">
                <a:solidFill>
                  <a:schemeClr val="tx1"/>
                </a:solidFill>
                <a:effectLst/>
                <a:latin typeface="+mn-lt"/>
                <a:ea typeface="+mn-ea"/>
                <a:cs typeface="+mn-cs"/>
              </a:rPr>
              <a:t>(</a:t>
            </a:r>
            <a:r>
              <a:rPr lang="en-US" sz="1200" b="0" i="0" strike="sngStrike" kern="1200" dirty="0">
                <a:solidFill>
                  <a:schemeClr val="tx1"/>
                </a:solidFill>
                <a:effectLst/>
                <a:latin typeface="+mn-lt"/>
                <a:ea typeface="+mn-ea"/>
                <a:cs typeface="+mn-cs"/>
              </a:rPr>
              <a:t>since there are different number of months used in training set)</a:t>
            </a:r>
            <a:r>
              <a:rPr lang="en-US" sz="1200" b="0" i="0" kern="1200" dirty="0">
                <a:solidFill>
                  <a:schemeClr val="tx1"/>
                </a:solidFill>
                <a:effectLst/>
                <a:latin typeface="+mn-lt"/>
                <a:ea typeface="+mn-ea"/>
                <a:cs typeface="+mn-cs"/>
              </a:rPr>
              <a:t>. So we also plot average unsatisfied demand against parameter</a:t>
            </a:r>
            <a:r>
              <a:rPr lang="ko-KR" altLang="en-US" sz="1200" b="0" i="0" kern="120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m </a:t>
            </a:r>
            <a:r>
              <a:rPr lang="en-US" sz="1200" b="0" i="0" kern="1200" dirty="0">
                <a:solidFill>
                  <a:schemeClr val="tx1"/>
                </a:solidFill>
                <a:effectLst/>
                <a:latin typeface="+mn-lt"/>
                <a:ea typeface="+mn-ea"/>
                <a:cs typeface="+mn-cs"/>
              </a:rPr>
              <a:t>on the bottom plot. It was clear that</a:t>
            </a:r>
            <a:r>
              <a:rPr lang="ko-KR" altLang="en-US" sz="1200" b="0" i="0" kern="120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m=11 </a:t>
            </a:r>
            <a:r>
              <a:rPr lang="en-US" sz="1200" b="0" i="0" kern="1200" dirty="0">
                <a:solidFill>
                  <a:schemeClr val="tx1"/>
                </a:solidFill>
                <a:effectLst/>
                <a:latin typeface="+mn-lt"/>
                <a:ea typeface="+mn-ea"/>
                <a:cs typeface="+mn-cs"/>
              </a:rPr>
              <a:t>also yields one of the lowest average unsatisfied demand, besides </a:t>
            </a:r>
            <a:r>
              <a:rPr lang="en-US" altLang="ko-KR" sz="1200" b="0" i="0" kern="1200" dirty="0">
                <a:solidFill>
                  <a:schemeClr val="tx1"/>
                </a:solidFill>
                <a:effectLst/>
                <a:latin typeface="+mn-lt"/>
                <a:ea typeface="+mn-ea"/>
                <a:cs typeface="+mn-cs"/>
              </a:rPr>
              <a:t>m=3 </a:t>
            </a:r>
            <a:r>
              <a:rPr lang="en-US" sz="1200" b="0" i="0" kern="1200" dirty="0">
                <a:solidFill>
                  <a:schemeClr val="tx1"/>
                </a:solidFill>
                <a:effectLst/>
                <a:latin typeface="+mn-lt"/>
                <a:ea typeface="+mn-ea"/>
                <a:cs typeface="+mn-cs"/>
              </a:rPr>
              <a:t>and</a:t>
            </a:r>
            <a:r>
              <a:rPr lang="ko-KR" altLang="en-US" sz="1200" b="0" i="0" kern="120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m=4. </a:t>
            </a:r>
            <a:r>
              <a:rPr lang="en-US" sz="1200" b="0" i="0" kern="1200" dirty="0">
                <a:solidFill>
                  <a:schemeClr val="tx1"/>
                </a:solidFill>
                <a:effectLst/>
                <a:latin typeface="+mn-lt"/>
                <a:ea typeface="+mn-ea"/>
                <a:cs typeface="+mn-cs"/>
              </a:rPr>
              <a:t>In summary, it was reassuring that when using data from previous </a:t>
            </a:r>
            <a:r>
              <a:rPr lang="en-US" altLang="ko-KR" sz="1200" b="0" i="0" kern="1200" dirty="0">
                <a:solidFill>
                  <a:schemeClr val="tx1"/>
                </a:solidFill>
                <a:effectLst/>
                <a:latin typeface="+mn-lt"/>
                <a:ea typeface="+mn-ea"/>
                <a:cs typeface="+mn-cs"/>
              </a:rPr>
              <a:t>m=11</a:t>
            </a:r>
            <a:r>
              <a:rPr lang="en-US" sz="1200" b="0" i="0" kern="1200" dirty="0">
                <a:solidFill>
                  <a:schemeClr val="tx1"/>
                </a:solidFill>
                <a:effectLst/>
                <a:latin typeface="+mn-lt"/>
                <a:ea typeface="+mn-ea"/>
                <a:cs typeface="+mn-cs"/>
              </a:rPr>
              <a:t>months, we were able to minimize average inventory, as well as keeping the average unsatisfied demand below 5%.</a:t>
            </a:r>
            <a:endParaRPr lang="en-US" dirty="0"/>
          </a:p>
        </p:txBody>
      </p:sp>
      <p:sp>
        <p:nvSpPr>
          <p:cNvPr id="4" name="Slide Number Placeholder 3"/>
          <p:cNvSpPr>
            <a:spLocks noGrp="1"/>
          </p:cNvSpPr>
          <p:nvPr>
            <p:ph type="sldNum" sz="quarter" idx="10"/>
          </p:nvPr>
        </p:nvSpPr>
        <p:spPr/>
        <p:txBody>
          <a:bodyPr/>
          <a:lstStyle/>
          <a:p>
            <a:fld id="{4C0F1B2D-53E6-440C-BC3D-DD1097D17408}" type="slidenum">
              <a:rPr lang="en-US" smtClean="0"/>
              <a:t>12</a:t>
            </a:fld>
            <a:endParaRPr lang="en-US"/>
          </a:p>
        </p:txBody>
      </p:sp>
    </p:spTree>
    <p:extLst>
      <p:ext uri="{BB962C8B-B14F-4D97-AF65-F5344CB8AC3E}">
        <p14:creationId xmlns:p14="http://schemas.microsoft.com/office/powerpoint/2010/main" val="2957763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So far, we have been using a fixed reorder quantity for all time periods, but as we have seen before, the sale fluctuates seasonally, so can we use a dynamic threshold based on previous m time periods data?</a:t>
            </a:r>
          </a:p>
          <a:p>
            <a:r>
              <a:rPr lang="en-US" sz="1200" b="0" i="0" u="none" strike="noStrike" kern="1200" baseline="0" dirty="0">
                <a:solidFill>
                  <a:schemeClr val="tx1"/>
                </a:solidFill>
                <a:latin typeface="+mn-lt"/>
                <a:ea typeface="+mn-ea"/>
                <a:cs typeface="+mn-cs"/>
              </a:rPr>
              <a:t>This means that we would need to forecast the demand for each month before hand. There are many established time series forecasting methods, here I would like to try a relatively new method neural network, which was suggested to perform better than other methods.</a:t>
            </a:r>
          </a:p>
          <a:p>
            <a:endParaRPr lang="en-US" dirty="0"/>
          </a:p>
        </p:txBody>
      </p:sp>
      <p:sp>
        <p:nvSpPr>
          <p:cNvPr id="4" name="Slide Number Placeholder 3"/>
          <p:cNvSpPr>
            <a:spLocks noGrp="1"/>
          </p:cNvSpPr>
          <p:nvPr>
            <p:ph type="sldNum" sz="quarter" idx="10"/>
          </p:nvPr>
        </p:nvSpPr>
        <p:spPr/>
        <p:txBody>
          <a:bodyPr/>
          <a:lstStyle/>
          <a:p>
            <a:fld id="{4C0F1B2D-53E6-440C-BC3D-DD1097D17408}" type="slidenum">
              <a:rPr lang="en-US" smtClean="0"/>
              <a:t>13</a:t>
            </a:fld>
            <a:endParaRPr lang="en-US"/>
          </a:p>
        </p:txBody>
      </p:sp>
    </p:spTree>
    <p:extLst>
      <p:ext uri="{BB962C8B-B14F-4D97-AF65-F5344CB8AC3E}">
        <p14:creationId xmlns:p14="http://schemas.microsoft.com/office/powerpoint/2010/main" val="2537333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0F1B2D-53E6-440C-BC3D-DD1097D17408}" type="slidenum">
              <a:rPr lang="en-US" smtClean="0"/>
              <a:t>14</a:t>
            </a:fld>
            <a:endParaRPr lang="en-US"/>
          </a:p>
        </p:txBody>
      </p:sp>
    </p:spTree>
    <p:extLst>
      <p:ext uri="{BB962C8B-B14F-4D97-AF65-F5344CB8AC3E}">
        <p14:creationId xmlns:p14="http://schemas.microsoft.com/office/powerpoint/2010/main" val="3872395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Where</a:t>
            </a:r>
            <a:r>
              <a:rPr lang="ko-KR" altLang="en-US" sz="1200" b="0" i="0" kern="120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alpha</a:t>
            </a:r>
            <a:r>
              <a:rPr lang="ko-KR"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the learning rate, which is a hyperparameter that can be tuned to adjust how big a step the algorithm take with respect to the gradient.</a:t>
            </a:r>
            <a:endParaRPr lang="en-US" dirty="0"/>
          </a:p>
        </p:txBody>
      </p:sp>
      <p:sp>
        <p:nvSpPr>
          <p:cNvPr id="4" name="Slide Number Placeholder 3"/>
          <p:cNvSpPr>
            <a:spLocks noGrp="1"/>
          </p:cNvSpPr>
          <p:nvPr>
            <p:ph type="sldNum" sz="quarter" idx="10"/>
          </p:nvPr>
        </p:nvSpPr>
        <p:spPr/>
        <p:txBody>
          <a:bodyPr/>
          <a:lstStyle/>
          <a:p>
            <a:fld id="{4C0F1B2D-53E6-440C-BC3D-DD1097D17408}" type="slidenum">
              <a:rPr lang="en-US" smtClean="0"/>
              <a:t>15</a:t>
            </a:fld>
            <a:endParaRPr lang="en-US"/>
          </a:p>
        </p:txBody>
      </p:sp>
    </p:spTree>
    <p:extLst>
      <p:ext uri="{BB962C8B-B14F-4D97-AF65-F5344CB8AC3E}">
        <p14:creationId xmlns:p14="http://schemas.microsoft.com/office/powerpoint/2010/main" val="3233488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 I am showing an example training process, on the top is a </a:t>
            </a:r>
          </a:p>
          <a:p>
            <a:endParaRPr lang="en-US" dirty="0"/>
          </a:p>
          <a:p>
            <a:r>
              <a:rPr lang="en-US" dirty="0"/>
              <a:t>Validation checks show how long it takes the algorithm to converge and that further training would not improve the performance.</a:t>
            </a:r>
          </a:p>
          <a:p>
            <a:endParaRPr lang="en-US" dirty="0"/>
          </a:p>
        </p:txBody>
      </p:sp>
      <p:sp>
        <p:nvSpPr>
          <p:cNvPr id="4" name="Slide Number Placeholder 3"/>
          <p:cNvSpPr>
            <a:spLocks noGrp="1"/>
          </p:cNvSpPr>
          <p:nvPr>
            <p:ph type="sldNum" sz="quarter" idx="10"/>
          </p:nvPr>
        </p:nvSpPr>
        <p:spPr/>
        <p:txBody>
          <a:bodyPr/>
          <a:lstStyle/>
          <a:p>
            <a:fld id="{4C0F1B2D-53E6-440C-BC3D-DD1097D17408}" type="slidenum">
              <a:rPr lang="en-US" smtClean="0"/>
              <a:t>16</a:t>
            </a:fld>
            <a:endParaRPr lang="en-US"/>
          </a:p>
        </p:txBody>
      </p:sp>
    </p:spTree>
    <p:extLst>
      <p:ext uri="{BB962C8B-B14F-4D97-AF65-F5344CB8AC3E}">
        <p14:creationId xmlns:p14="http://schemas.microsoft.com/office/powerpoint/2010/main" val="943840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find the best policy m to be 12 month, very close to the solution from the 11 month given by the m-policy</a:t>
            </a:r>
          </a:p>
          <a:p>
            <a:r>
              <a:rPr lang="en-US" dirty="0"/>
              <a:t>Using previous 12 months data, we can achieve the minimal mean square loss, and an average inventory of 1259, which is about half of the solution from the m-policy.</a:t>
            </a:r>
          </a:p>
          <a:p>
            <a:r>
              <a:rPr lang="en-US" dirty="0"/>
              <a:t>However, this is at the cost of much higher unsatisfied demand, which makes sense since the target for NN is to minimize prediction error without considering </a:t>
            </a:r>
            <a:r>
              <a:rPr lang="en-US"/>
              <a:t>unsatisfied demand.</a:t>
            </a:r>
            <a:endParaRPr lang="en-US" dirty="0"/>
          </a:p>
        </p:txBody>
      </p:sp>
      <p:sp>
        <p:nvSpPr>
          <p:cNvPr id="4" name="Slide Number Placeholder 3"/>
          <p:cNvSpPr>
            <a:spLocks noGrp="1"/>
          </p:cNvSpPr>
          <p:nvPr>
            <p:ph type="sldNum" sz="quarter" idx="10"/>
          </p:nvPr>
        </p:nvSpPr>
        <p:spPr/>
        <p:txBody>
          <a:bodyPr/>
          <a:lstStyle/>
          <a:p>
            <a:fld id="{4C0F1B2D-53E6-440C-BC3D-DD1097D17408}" type="slidenum">
              <a:rPr lang="en-US" smtClean="0"/>
              <a:t>17</a:t>
            </a:fld>
            <a:endParaRPr lang="en-US"/>
          </a:p>
        </p:txBody>
      </p:sp>
    </p:spTree>
    <p:extLst>
      <p:ext uri="{BB962C8B-B14F-4D97-AF65-F5344CB8AC3E}">
        <p14:creationId xmlns:p14="http://schemas.microsoft.com/office/powerpoint/2010/main" val="1872914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0F1B2D-53E6-440C-BC3D-DD1097D17408}" type="slidenum">
              <a:rPr lang="en-US" smtClean="0"/>
              <a:t>18</a:t>
            </a:fld>
            <a:endParaRPr lang="en-US"/>
          </a:p>
        </p:txBody>
      </p:sp>
    </p:spTree>
    <p:extLst>
      <p:ext uri="{BB962C8B-B14F-4D97-AF65-F5344CB8AC3E}">
        <p14:creationId xmlns:p14="http://schemas.microsoft.com/office/powerpoint/2010/main" val="2456812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Times New Roman" panose="02020603050405020304" pitchFamily="18" charset="0"/>
                <a:cs typeface="Times New Roman" panose="02020603050405020304" pitchFamily="18" charset="0"/>
              </a:rPr>
              <a:t>Choose different target function or a combination of target functions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assign value to the cost of unsatisfied demand and then combine the cost of inventory and unsatisfied demand so that there is only a single target function).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4C0F1B2D-53E6-440C-BC3D-DD1097D17408}" type="slidenum">
              <a:rPr lang="en-US" smtClean="0"/>
              <a:t>19</a:t>
            </a:fld>
            <a:endParaRPr lang="en-US"/>
          </a:p>
        </p:txBody>
      </p:sp>
    </p:spTree>
    <p:extLst>
      <p:ext uri="{BB962C8B-B14F-4D97-AF65-F5344CB8AC3E}">
        <p14:creationId xmlns:p14="http://schemas.microsoft.com/office/powerpoint/2010/main" val="2894708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0F1B2D-53E6-440C-BC3D-DD1097D17408}" type="slidenum">
              <a:rPr lang="en-US" smtClean="0"/>
              <a:t>20</a:t>
            </a:fld>
            <a:endParaRPr lang="en-US"/>
          </a:p>
        </p:txBody>
      </p:sp>
    </p:spTree>
    <p:extLst>
      <p:ext uri="{BB962C8B-B14F-4D97-AF65-F5344CB8AC3E}">
        <p14:creationId xmlns:p14="http://schemas.microsoft.com/office/powerpoint/2010/main" val="123711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obtained data from Kaggle sales dataset, which is organized by transaction, each row represents a transaction and has information on quantity, price, order date etc.</a:t>
            </a:r>
          </a:p>
          <a:p>
            <a:r>
              <a:rPr lang="en-US" dirty="0"/>
              <a:t>To focus on model building, here I picked one product “classic cars”, since the model can be easily generalizable to other products.</a:t>
            </a:r>
          </a:p>
          <a:p>
            <a:r>
              <a:rPr lang="en-US" dirty="0"/>
              <a:t>I also combined different </a:t>
            </a:r>
            <a:r>
              <a:rPr lang="en-US" dirty="0" err="1"/>
              <a:t>orderlines</a:t>
            </a:r>
            <a:r>
              <a:rPr lang="en-US" dirty="0"/>
              <a:t> which represents different sub-models under classic cars, and considered them homogenous product with the same price</a:t>
            </a:r>
          </a:p>
          <a:p>
            <a:r>
              <a:rPr lang="en-US" dirty="0"/>
              <a:t>At last, I aggregate the quantity sold by month to obtain a time series of sale as shown on the right.</a:t>
            </a:r>
          </a:p>
          <a:p>
            <a:endParaRPr lang="en-US" dirty="0"/>
          </a:p>
        </p:txBody>
      </p:sp>
      <p:sp>
        <p:nvSpPr>
          <p:cNvPr id="4" name="Slide Number Placeholder 3"/>
          <p:cNvSpPr>
            <a:spLocks noGrp="1"/>
          </p:cNvSpPr>
          <p:nvPr>
            <p:ph type="sldNum" sz="quarter" idx="10"/>
          </p:nvPr>
        </p:nvSpPr>
        <p:spPr/>
        <p:txBody>
          <a:bodyPr/>
          <a:lstStyle/>
          <a:p>
            <a:fld id="{4C0F1B2D-53E6-440C-BC3D-DD1097D17408}" type="slidenum">
              <a:rPr lang="en-US" smtClean="0"/>
              <a:t>3</a:t>
            </a:fld>
            <a:endParaRPr lang="en-US"/>
          </a:p>
        </p:txBody>
      </p:sp>
    </p:spTree>
    <p:extLst>
      <p:ext uri="{BB962C8B-B14F-4D97-AF65-F5344CB8AC3E}">
        <p14:creationId xmlns:p14="http://schemas.microsoft.com/office/powerpoint/2010/main" val="2900822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Here is an overview of the monthly sales data over 3 years, from January 2003 to May 2005. Y axis showing the sales and x axis showing the month in each year, color encodes for different years. The sales quantity fluctuated from 120 to around 4000. It is worth pointing out that there was a seasonal trend in the data with October and November showing the highest sales, which was three to four times higher than normal, probably</a:t>
            </a:r>
          </a:p>
          <a:p>
            <a:r>
              <a:rPr lang="en-US" sz="1200" b="0" i="0" u="none" strike="noStrike" kern="1200" baseline="0" dirty="0">
                <a:solidFill>
                  <a:schemeClr val="tx1"/>
                </a:solidFill>
                <a:latin typeface="+mn-lt"/>
                <a:ea typeface="+mn-ea"/>
                <a:cs typeface="+mn-cs"/>
              </a:rPr>
              <a:t>due to the Christmas season when people are buying more toys.</a:t>
            </a:r>
            <a:endParaRPr lang="en-US" dirty="0"/>
          </a:p>
        </p:txBody>
      </p:sp>
      <p:sp>
        <p:nvSpPr>
          <p:cNvPr id="4" name="Slide Number Placeholder 3"/>
          <p:cNvSpPr>
            <a:spLocks noGrp="1"/>
          </p:cNvSpPr>
          <p:nvPr>
            <p:ph type="sldNum" sz="quarter" idx="10"/>
          </p:nvPr>
        </p:nvSpPr>
        <p:spPr/>
        <p:txBody>
          <a:bodyPr/>
          <a:lstStyle/>
          <a:p>
            <a:fld id="{4C0F1B2D-53E6-440C-BC3D-DD1097D17408}" type="slidenum">
              <a:rPr lang="en-US" smtClean="0"/>
              <a:t>4</a:t>
            </a:fld>
            <a:endParaRPr lang="en-US"/>
          </a:p>
        </p:txBody>
      </p:sp>
    </p:spTree>
    <p:extLst>
      <p:ext uri="{BB962C8B-B14F-4D97-AF65-F5344CB8AC3E}">
        <p14:creationId xmlns:p14="http://schemas.microsoft.com/office/powerpoint/2010/main" val="1417949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0F1B2D-53E6-440C-BC3D-DD1097D17408}" type="slidenum">
              <a:rPr lang="en-US" smtClean="0"/>
              <a:t>5</a:t>
            </a:fld>
            <a:endParaRPr lang="en-US"/>
          </a:p>
        </p:txBody>
      </p:sp>
    </p:spTree>
    <p:extLst>
      <p:ext uri="{BB962C8B-B14F-4D97-AF65-F5344CB8AC3E}">
        <p14:creationId xmlns:p14="http://schemas.microsoft.com/office/powerpoint/2010/main" val="2935764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At the beginning of each time period </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 which is between 1 and n total number of time periods (here each time period is a month, but this model can</a:t>
            </a:r>
          </a:p>
          <a:p>
            <a:r>
              <a:rPr lang="en-US" sz="1200" b="0" i="0" u="none" strike="noStrike" kern="1200" baseline="0" dirty="0">
                <a:solidFill>
                  <a:schemeClr val="tx1"/>
                </a:solidFill>
                <a:latin typeface="+mn-lt"/>
                <a:ea typeface="+mn-ea"/>
                <a:cs typeface="+mn-cs"/>
              </a:rPr>
              <a:t>be easily generalized to other time units), we have Xi quantity of inventory on-hand.</a:t>
            </a:r>
          </a:p>
          <a:p>
            <a:r>
              <a:rPr lang="en-US" sz="1200" b="0" i="0" u="none" strike="noStrike" kern="1200" baseline="0" dirty="0">
                <a:solidFill>
                  <a:schemeClr val="tx1"/>
                </a:solidFill>
                <a:latin typeface="+mn-lt"/>
                <a:ea typeface="+mn-ea"/>
                <a:cs typeface="+mn-cs"/>
              </a:rPr>
              <a:t>There will be Ai amount of demand during this period. Since we do not have data for</a:t>
            </a:r>
          </a:p>
          <a:p>
            <a:r>
              <a:rPr lang="en-US" sz="1200" b="0" i="0" u="none" strike="noStrike" kern="1200" baseline="0" dirty="0">
                <a:solidFill>
                  <a:schemeClr val="tx1"/>
                </a:solidFill>
                <a:latin typeface="+mn-lt"/>
                <a:ea typeface="+mn-ea"/>
                <a:cs typeface="+mn-cs"/>
              </a:rPr>
              <a:t>the actual demand, we use the sales data to simulate the demand. We need to decide</a:t>
            </a:r>
          </a:p>
          <a:p>
            <a:r>
              <a:rPr lang="en-US" sz="1200" b="0" i="0" u="none" strike="noStrike" kern="1200" baseline="0" dirty="0">
                <a:solidFill>
                  <a:schemeClr val="tx1"/>
                </a:solidFill>
                <a:latin typeface="+mn-lt"/>
                <a:ea typeface="+mn-ea"/>
                <a:cs typeface="+mn-cs"/>
              </a:rPr>
              <a:t>Ai, the amount to order at the end of period </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 It arrives at the beginning of period</a:t>
            </a:r>
          </a:p>
          <a:p>
            <a:r>
              <a:rPr lang="en-US" sz="1200" b="0" i="0" u="none" strike="noStrike" kern="1200" baseline="0" dirty="0">
                <a:solidFill>
                  <a:schemeClr val="tx1"/>
                </a:solidFill>
                <a:latin typeface="+mn-lt"/>
                <a:ea typeface="+mn-ea"/>
                <a:cs typeface="+mn-cs"/>
              </a:rPr>
              <a:t>Xi+1</a:t>
            </a:r>
            <a:endParaRPr lang="en-US" dirty="0"/>
          </a:p>
        </p:txBody>
      </p:sp>
      <p:sp>
        <p:nvSpPr>
          <p:cNvPr id="4" name="Slide Number Placeholder 3"/>
          <p:cNvSpPr>
            <a:spLocks noGrp="1"/>
          </p:cNvSpPr>
          <p:nvPr>
            <p:ph type="sldNum" sz="quarter" idx="10"/>
          </p:nvPr>
        </p:nvSpPr>
        <p:spPr/>
        <p:txBody>
          <a:bodyPr/>
          <a:lstStyle/>
          <a:p>
            <a:fld id="{4C0F1B2D-53E6-440C-BC3D-DD1097D17408}" type="slidenum">
              <a:rPr lang="en-US" smtClean="0"/>
              <a:t>6</a:t>
            </a:fld>
            <a:endParaRPr lang="en-US"/>
          </a:p>
        </p:txBody>
      </p:sp>
    </p:spTree>
    <p:extLst>
      <p:ext uri="{BB962C8B-B14F-4D97-AF65-F5344CB8AC3E}">
        <p14:creationId xmlns:p14="http://schemas.microsoft.com/office/powerpoint/2010/main" val="2387838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employ a reordering policy that if the inventory on hand falls below a certain</a:t>
            </a:r>
          </a:p>
          <a:p>
            <a:r>
              <a:rPr lang="en-US" sz="1200" b="0" i="0" u="none" strike="noStrike" kern="1200" baseline="0" dirty="0">
                <a:solidFill>
                  <a:schemeClr val="tx1"/>
                </a:solidFill>
                <a:latin typeface="+mn-lt"/>
                <a:ea typeface="+mn-ea"/>
                <a:cs typeface="+mn-cs"/>
              </a:rPr>
              <a:t>threshold x, we will order Ai to make up the difference, otherwise we will not order.</a:t>
            </a:r>
          </a:p>
          <a:p>
            <a:r>
              <a:rPr lang="en-US" sz="1200" b="0" i="0" u="none" strike="noStrike" kern="1200" baseline="0" dirty="0">
                <a:solidFill>
                  <a:schemeClr val="tx1"/>
                </a:solidFill>
                <a:latin typeface="+mn-lt"/>
                <a:ea typeface="+mn-ea"/>
                <a:cs typeface="+mn-cs"/>
              </a:rPr>
              <a:t>We assume it takes 1 time period for the order to arrive, thus we have inventory </a:t>
            </a:r>
          </a:p>
          <a:p>
            <a:r>
              <a:rPr lang="en-US" sz="1200" b="0" i="0" u="none" strike="noStrike" kern="1200" baseline="0" dirty="0">
                <a:solidFill>
                  <a:schemeClr val="tx1"/>
                </a:solidFill>
                <a:latin typeface="+mn-lt"/>
                <a:ea typeface="+mn-ea"/>
                <a:cs typeface="+mn-cs"/>
              </a:rPr>
              <a:t>Xi+1 at the beginning of period i+1, which is the sum of the residual inventory plus the new order</a:t>
            </a:r>
          </a:p>
          <a:p>
            <a:r>
              <a:rPr lang="en-US" sz="1200" b="0" i="0" u="none" strike="noStrike" kern="1200" baseline="0" dirty="0">
                <a:solidFill>
                  <a:schemeClr val="tx1"/>
                </a:solidFill>
                <a:latin typeface="+mn-lt"/>
                <a:ea typeface="+mn-ea"/>
                <a:cs typeface="+mn-cs"/>
              </a:rPr>
              <a:t>Then, the unsatisfied demand at the end of period i is the positive value of Di-Xi</a:t>
            </a:r>
            <a:endParaRPr lang="en-US" dirty="0"/>
          </a:p>
          <a:p>
            <a:endParaRPr lang="en-US" dirty="0"/>
          </a:p>
        </p:txBody>
      </p:sp>
      <p:sp>
        <p:nvSpPr>
          <p:cNvPr id="4" name="Slide Number Placeholder 3"/>
          <p:cNvSpPr>
            <a:spLocks noGrp="1"/>
          </p:cNvSpPr>
          <p:nvPr>
            <p:ph type="sldNum" sz="quarter" idx="10"/>
          </p:nvPr>
        </p:nvSpPr>
        <p:spPr/>
        <p:txBody>
          <a:bodyPr/>
          <a:lstStyle/>
          <a:p>
            <a:fld id="{4C0F1B2D-53E6-440C-BC3D-DD1097D17408}" type="slidenum">
              <a:rPr lang="en-US" smtClean="0"/>
              <a:t>7</a:t>
            </a:fld>
            <a:endParaRPr lang="en-US"/>
          </a:p>
        </p:txBody>
      </p:sp>
    </p:spTree>
    <p:extLst>
      <p:ext uri="{BB962C8B-B14F-4D97-AF65-F5344CB8AC3E}">
        <p14:creationId xmlns:p14="http://schemas.microsoft.com/office/powerpoint/2010/main" val="803371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target function, we have an optimization criteria which is to minimize the total inventory</a:t>
            </a:r>
          </a:p>
          <a:p>
            <a:r>
              <a:rPr lang="en-US" dirty="0"/>
              <a:t>On the other hand, we also have a satisficing criteria which we set to be no more than 5% unfulfilled  demands</a:t>
            </a:r>
          </a:p>
        </p:txBody>
      </p:sp>
      <p:sp>
        <p:nvSpPr>
          <p:cNvPr id="4" name="Slide Number Placeholder 3"/>
          <p:cNvSpPr>
            <a:spLocks noGrp="1"/>
          </p:cNvSpPr>
          <p:nvPr>
            <p:ph type="sldNum" sz="quarter" idx="10"/>
          </p:nvPr>
        </p:nvSpPr>
        <p:spPr/>
        <p:txBody>
          <a:bodyPr/>
          <a:lstStyle/>
          <a:p>
            <a:fld id="{4C0F1B2D-53E6-440C-BC3D-DD1097D17408}" type="slidenum">
              <a:rPr lang="en-US" smtClean="0"/>
              <a:t>8</a:t>
            </a:fld>
            <a:endParaRPr lang="en-US"/>
          </a:p>
        </p:txBody>
      </p:sp>
    </p:spTree>
    <p:extLst>
      <p:ext uri="{BB962C8B-B14F-4D97-AF65-F5344CB8AC3E}">
        <p14:creationId xmlns:p14="http://schemas.microsoft.com/office/powerpoint/2010/main" val="4255973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 simulated the sale process for each order policy with quantity x and showed the result in Figure 2. </a:t>
            </a:r>
          </a:p>
          <a:p>
            <a:r>
              <a:rPr lang="en-US" sz="1200" b="0" i="0" u="none" strike="noStrike" kern="1200" baseline="0" dirty="0">
                <a:solidFill>
                  <a:schemeClr val="tx1"/>
                </a:solidFill>
                <a:latin typeface="+mn-lt"/>
                <a:ea typeface="+mn-ea"/>
                <a:cs typeface="+mn-cs"/>
              </a:rPr>
              <a:t>The top plot shows total inventory on the y axis. For each quantity x from 2000 to 4000, with increment of 1, the total inventory increased linearly which makes sense. The bottom plot shows the total unsatisfied demand which decrease linearly from x=2000 until around 3600 and then flatten out at around x=3900, by which time the unsatisfied demand is minimum, which is the first month’s order 334, since we had 0 inventory on hand at the beginning. Based on our </a:t>
            </a:r>
            <a:r>
              <a:rPr lang="en-US" altLang="zh-CN" sz="1200" b="0" i="0" u="none" strike="noStrike" kern="1200" baseline="0" dirty="0">
                <a:solidFill>
                  <a:schemeClr val="tx1"/>
                </a:solidFill>
                <a:latin typeface="+mn-lt"/>
                <a:ea typeface="+mn-ea"/>
                <a:cs typeface="+mn-cs"/>
              </a:rPr>
              <a:t>satisficing criteria</a:t>
            </a:r>
            <a:r>
              <a:rPr lang="en-US" sz="1200" b="0" i="0" u="none" strike="noStrike" kern="1200" baseline="0" dirty="0">
                <a:solidFill>
                  <a:schemeClr val="tx1"/>
                </a:solidFill>
                <a:latin typeface="+mn-lt"/>
                <a:ea typeface="+mn-ea"/>
                <a:cs typeface="+mn-cs"/>
              </a:rPr>
              <a:t>, we would only consider policy that has no more than 5% unsatisfied demand, which is below the red dotted horizontal line in the bottom plot. This yield available options of policy being x&gt;= 3092. Then we can consider minimize inventory in the top plot, which is a positively linearly correlated to x. Thus the optimal policy threshold is x = 3092, the minimal total inventory is 91580, and the total unsatisfied demand is 1698 (&lt; .05*total demand = 1699.6).</a:t>
            </a:r>
            <a:endParaRPr lang="en-US" dirty="0"/>
          </a:p>
        </p:txBody>
      </p:sp>
      <p:sp>
        <p:nvSpPr>
          <p:cNvPr id="4" name="Slide Number Placeholder 3"/>
          <p:cNvSpPr>
            <a:spLocks noGrp="1"/>
          </p:cNvSpPr>
          <p:nvPr>
            <p:ph type="sldNum" sz="quarter" idx="10"/>
          </p:nvPr>
        </p:nvSpPr>
        <p:spPr/>
        <p:txBody>
          <a:bodyPr/>
          <a:lstStyle/>
          <a:p>
            <a:fld id="{4C0F1B2D-53E6-440C-BC3D-DD1097D17408}" type="slidenum">
              <a:rPr lang="en-US" smtClean="0"/>
              <a:t>9</a:t>
            </a:fld>
            <a:endParaRPr lang="en-US"/>
          </a:p>
        </p:txBody>
      </p:sp>
    </p:spTree>
    <p:extLst>
      <p:ext uri="{BB962C8B-B14F-4D97-AF65-F5344CB8AC3E}">
        <p14:creationId xmlns:p14="http://schemas.microsoft.com/office/powerpoint/2010/main" val="2272569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this model, we assumed that we know data in all the time periods and x was chosen based on all the data. It is clearly not the case in reality, in which the future demand is unknown so we can’t use that data for deciding x.</a:t>
            </a:r>
          </a:p>
          <a:p>
            <a:r>
              <a:rPr lang="en-US" sz="1200" b="0" i="0" u="none" strike="noStrike" kern="1200" baseline="0" dirty="0">
                <a:solidFill>
                  <a:schemeClr val="tx1"/>
                </a:solidFill>
                <a:latin typeface="+mn-lt"/>
                <a:ea typeface="+mn-ea"/>
                <a:cs typeface="+mn-cs"/>
              </a:rPr>
              <a:t>To come up with a more sensible policy that can guide our decision in real time, I upgraded the policy to only take into account data in a fixed time window m just before the decision</a:t>
            </a:r>
          </a:p>
          <a:p>
            <a:r>
              <a:rPr lang="en-US" sz="1200" b="0" i="0" u="none" strike="noStrike" kern="1200" baseline="0" dirty="0">
                <a:solidFill>
                  <a:schemeClr val="tx1"/>
                </a:solidFill>
                <a:latin typeface="+mn-lt"/>
                <a:ea typeface="+mn-ea"/>
                <a:cs typeface="+mn-cs"/>
              </a:rPr>
              <a:t>period, I call this "m-policy". </a:t>
            </a:r>
          </a:p>
          <a:p>
            <a:endParaRPr lang="en-US" dirty="0"/>
          </a:p>
        </p:txBody>
      </p:sp>
      <p:sp>
        <p:nvSpPr>
          <p:cNvPr id="4" name="Slide Number Placeholder 3"/>
          <p:cNvSpPr>
            <a:spLocks noGrp="1"/>
          </p:cNvSpPr>
          <p:nvPr>
            <p:ph type="sldNum" sz="quarter" idx="10"/>
          </p:nvPr>
        </p:nvSpPr>
        <p:spPr/>
        <p:txBody>
          <a:bodyPr/>
          <a:lstStyle/>
          <a:p>
            <a:fld id="{4C0F1B2D-53E6-440C-BC3D-DD1097D17408}" type="slidenum">
              <a:rPr lang="en-US" smtClean="0"/>
              <a:t>10</a:t>
            </a:fld>
            <a:endParaRPr lang="en-US"/>
          </a:p>
        </p:txBody>
      </p:sp>
    </p:spTree>
    <p:extLst>
      <p:ext uri="{BB962C8B-B14F-4D97-AF65-F5344CB8AC3E}">
        <p14:creationId xmlns:p14="http://schemas.microsoft.com/office/powerpoint/2010/main" val="2847850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929F-4CE7-43B4-ACAC-D0BAF1DD84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B373DC-DEF2-4A33-A8A9-83CD1DB201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EC909F-8B89-4B1E-A680-DE0FD3085CF0}"/>
              </a:ext>
            </a:extLst>
          </p:cNvPr>
          <p:cNvSpPr>
            <a:spLocks noGrp="1"/>
          </p:cNvSpPr>
          <p:nvPr>
            <p:ph type="dt" sz="half" idx="10"/>
          </p:nvPr>
        </p:nvSpPr>
        <p:spPr/>
        <p:txBody>
          <a:bodyPr/>
          <a:lstStyle/>
          <a:p>
            <a:fld id="{DB331B01-8762-4E0C-ACEC-67F534E9422F}" type="datetimeFigureOut">
              <a:rPr lang="en-US" smtClean="0"/>
              <a:t>11/5/2020</a:t>
            </a:fld>
            <a:endParaRPr lang="en-US"/>
          </a:p>
        </p:txBody>
      </p:sp>
      <p:sp>
        <p:nvSpPr>
          <p:cNvPr id="5" name="Footer Placeholder 4">
            <a:extLst>
              <a:ext uri="{FF2B5EF4-FFF2-40B4-BE49-F238E27FC236}">
                <a16:creationId xmlns:a16="http://schemas.microsoft.com/office/drawing/2014/main" id="{61296893-0077-46C9-9A0B-6B78AF3B3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CD00D-C841-4BD4-A517-5A7AFB618A6A}"/>
              </a:ext>
            </a:extLst>
          </p:cNvPr>
          <p:cNvSpPr>
            <a:spLocks noGrp="1"/>
          </p:cNvSpPr>
          <p:nvPr>
            <p:ph type="sldNum" sz="quarter" idx="12"/>
          </p:nvPr>
        </p:nvSpPr>
        <p:spPr/>
        <p:txBody>
          <a:bodyPr/>
          <a:lstStyle/>
          <a:p>
            <a:fld id="{670D8FF6-05F5-4A4F-AB73-DCCA09C5DD32}" type="slidenum">
              <a:rPr lang="en-US" smtClean="0"/>
              <a:t>‹#›</a:t>
            </a:fld>
            <a:endParaRPr lang="en-US"/>
          </a:p>
        </p:txBody>
      </p:sp>
    </p:spTree>
    <p:extLst>
      <p:ext uri="{BB962C8B-B14F-4D97-AF65-F5344CB8AC3E}">
        <p14:creationId xmlns:p14="http://schemas.microsoft.com/office/powerpoint/2010/main" val="2602001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7FF3-6422-4B7A-908A-F6C4934D8E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CC9454-64D4-4E22-9F90-4B6964FB59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52F7A-A0ED-4FEF-9517-37AEDEE6B85B}"/>
              </a:ext>
            </a:extLst>
          </p:cNvPr>
          <p:cNvSpPr>
            <a:spLocks noGrp="1"/>
          </p:cNvSpPr>
          <p:nvPr>
            <p:ph type="dt" sz="half" idx="10"/>
          </p:nvPr>
        </p:nvSpPr>
        <p:spPr/>
        <p:txBody>
          <a:bodyPr/>
          <a:lstStyle/>
          <a:p>
            <a:fld id="{DB331B01-8762-4E0C-ACEC-67F534E9422F}" type="datetimeFigureOut">
              <a:rPr lang="en-US" smtClean="0"/>
              <a:t>11/5/2020</a:t>
            </a:fld>
            <a:endParaRPr lang="en-US"/>
          </a:p>
        </p:txBody>
      </p:sp>
      <p:sp>
        <p:nvSpPr>
          <p:cNvPr id="5" name="Footer Placeholder 4">
            <a:extLst>
              <a:ext uri="{FF2B5EF4-FFF2-40B4-BE49-F238E27FC236}">
                <a16:creationId xmlns:a16="http://schemas.microsoft.com/office/drawing/2014/main" id="{975CF13C-1ED7-48E5-BB64-3CD43C7AA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B53A4-E51C-4415-A18C-6D24225FF71D}"/>
              </a:ext>
            </a:extLst>
          </p:cNvPr>
          <p:cNvSpPr>
            <a:spLocks noGrp="1"/>
          </p:cNvSpPr>
          <p:nvPr>
            <p:ph type="sldNum" sz="quarter" idx="12"/>
          </p:nvPr>
        </p:nvSpPr>
        <p:spPr/>
        <p:txBody>
          <a:bodyPr/>
          <a:lstStyle/>
          <a:p>
            <a:fld id="{670D8FF6-05F5-4A4F-AB73-DCCA09C5DD32}" type="slidenum">
              <a:rPr lang="en-US" smtClean="0"/>
              <a:t>‹#›</a:t>
            </a:fld>
            <a:endParaRPr lang="en-US"/>
          </a:p>
        </p:txBody>
      </p:sp>
    </p:spTree>
    <p:extLst>
      <p:ext uri="{BB962C8B-B14F-4D97-AF65-F5344CB8AC3E}">
        <p14:creationId xmlns:p14="http://schemas.microsoft.com/office/powerpoint/2010/main" val="2707317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B9866D-D232-474A-B81E-1FFE4621C3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74B55B-A6F4-4944-8C55-1F83C9A4E2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BDF63-5CF9-454D-B537-4A2327E21D6A}"/>
              </a:ext>
            </a:extLst>
          </p:cNvPr>
          <p:cNvSpPr>
            <a:spLocks noGrp="1"/>
          </p:cNvSpPr>
          <p:nvPr>
            <p:ph type="dt" sz="half" idx="10"/>
          </p:nvPr>
        </p:nvSpPr>
        <p:spPr/>
        <p:txBody>
          <a:bodyPr/>
          <a:lstStyle/>
          <a:p>
            <a:fld id="{DB331B01-8762-4E0C-ACEC-67F534E9422F}" type="datetimeFigureOut">
              <a:rPr lang="en-US" smtClean="0"/>
              <a:t>11/5/2020</a:t>
            </a:fld>
            <a:endParaRPr lang="en-US"/>
          </a:p>
        </p:txBody>
      </p:sp>
      <p:sp>
        <p:nvSpPr>
          <p:cNvPr id="5" name="Footer Placeholder 4">
            <a:extLst>
              <a:ext uri="{FF2B5EF4-FFF2-40B4-BE49-F238E27FC236}">
                <a16:creationId xmlns:a16="http://schemas.microsoft.com/office/drawing/2014/main" id="{9EA8E404-1B0D-476D-8B7F-1334B86552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B458A-9E02-41E3-A754-D77AEAF64B83}"/>
              </a:ext>
            </a:extLst>
          </p:cNvPr>
          <p:cNvSpPr>
            <a:spLocks noGrp="1"/>
          </p:cNvSpPr>
          <p:nvPr>
            <p:ph type="sldNum" sz="quarter" idx="12"/>
          </p:nvPr>
        </p:nvSpPr>
        <p:spPr/>
        <p:txBody>
          <a:bodyPr/>
          <a:lstStyle/>
          <a:p>
            <a:fld id="{670D8FF6-05F5-4A4F-AB73-DCCA09C5DD32}" type="slidenum">
              <a:rPr lang="en-US" smtClean="0"/>
              <a:t>‹#›</a:t>
            </a:fld>
            <a:endParaRPr lang="en-US"/>
          </a:p>
        </p:txBody>
      </p:sp>
    </p:spTree>
    <p:extLst>
      <p:ext uri="{BB962C8B-B14F-4D97-AF65-F5344CB8AC3E}">
        <p14:creationId xmlns:p14="http://schemas.microsoft.com/office/powerpoint/2010/main" val="134077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2FF1-B3F2-4683-88D4-A9A95FE599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406FC9-F8AD-45FB-BFD7-0058180F0C7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1B838-2731-41B1-8181-50A359EE6DDE}"/>
              </a:ext>
            </a:extLst>
          </p:cNvPr>
          <p:cNvSpPr>
            <a:spLocks noGrp="1"/>
          </p:cNvSpPr>
          <p:nvPr>
            <p:ph type="dt" sz="half" idx="10"/>
          </p:nvPr>
        </p:nvSpPr>
        <p:spPr/>
        <p:txBody>
          <a:bodyPr/>
          <a:lstStyle/>
          <a:p>
            <a:fld id="{DB331B01-8762-4E0C-ACEC-67F534E9422F}" type="datetimeFigureOut">
              <a:rPr lang="en-US" smtClean="0"/>
              <a:t>11/5/2020</a:t>
            </a:fld>
            <a:endParaRPr lang="en-US"/>
          </a:p>
        </p:txBody>
      </p:sp>
      <p:sp>
        <p:nvSpPr>
          <p:cNvPr id="5" name="Footer Placeholder 4">
            <a:extLst>
              <a:ext uri="{FF2B5EF4-FFF2-40B4-BE49-F238E27FC236}">
                <a16:creationId xmlns:a16="http://schemas.microsoft.com/office/drawing/2014/main" id="{1C5546ED-7AC4-4944-91BE-8BEC07EDD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BE030-FD5A-4D94-A679-7BF5C5279BA2}"/>
              </a:ext>
            </a:extLst>
          </p:cNvPr>
          <p:cNvSpPr>
            <a:spLocks noGrp="1"/>
          </p:cNvSpPr>
          <p:nvPr>
            <p:ph type="sldNum" sz="quarter" idx="12"/>
          </p:nvPr>
        </p:nvSpPr>
        <p:spPr/>
        <p:txBody>
          <a:bodyPr/>
          <a:lstStyle/>
          <a:p>
            <a:fld id="{670D8FF6-05F5-4A4F-AB73-DCCA09C5DD32}" type="slidenum">
              <a:rPr lang="en-US" smtClean="0"/>
              <a:t>‹#›</a:t>
            </a:fld>
            <a:endParaRPr lang="en-US"/>
          </a:p>
        </p:txBody>
      </p:sp>
    </p:spTree>
    <p:extLst>
      <p:ext uri="{BB962C8B-B14F-4D97-AF65-F5344CB8AC3E}">
        <p14:creationId xmlns:p14="http://schemas.microsoft.com/office/powerpoint/2010/main" val="5189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61EAE-94F6-4A05-BF3C-50721A7B15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747D2A-9A0E-4D73-AFBD-BAA9B7D344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390EA6-EDF7-44FF-B90F-3DFA5BD29521}"/>
              </a:ext>
            </a:extLst>
          </p:cNvPr>
          <p:cNvSpPr>
            <a:spLocks noGrp="1"/>
          </p:cNvSpPr>
          <p:nvPr>
            <p:ph type="dt" sz="half" idx="10"/>
          </p:nvPr>
        </p:nvSpPr>
        <p:spPr/>
        <p:txBody>
          <a:bodyPr/>
          <a:lstStyle/>
          <a:p>
            <a:fld id="{DB331B01-8762-4E0C-ACEC-67F534E9422F}" type="datetimeFigureOut">
              <a:rPr lang="en-US" smtClean="0"/>
              <a:t>11/5/2020</a:t>
            </a:fld>
            <a:endParaRPr lang="en-US"/>
          </a:p>
        </p:txBody>
      </p:sp>
      <p:sp>
        <p:nvSpPr>
          <p:cNvPr id="5" name="Footer Placeholder 4">
            <a:extLst>
              <a:ext uri="{FF2B5EF4-FFF2-40B4-BE49-F238E27FC236}">
                <a16:creationId xmlns:a16="http://schemas.microsoft.com/office/drawing/2014/main" id="{CAC7B5AF-857E-400B-B207-600D29E81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E66C9-05E7-4058-A679-2278214D89EE}"/>
              </a:ext>
            </a:extLst>
          </p:cNvPr>
          <p:cNvSpPr>
            <a:spLocks noGrp="1"/>
          </p:cNvSpPr>
          <p:nvPr>
            <p:ph type="sldNum" sz="quarter" idx="12"/>
          </p:nvPr>
        </p:nvSpPr>
        <p:spPr/>
        <p:txBody>
          <a:bodyPr/>
          <a:lstStyle/>
          <a:p>
            <a:fld id="{670D8FF6-05F5-4A4F-AB73-DCCA09C5DD32}" type="slidenum">
              <a:rPr lang="en-US" smtClean="0"/>
              <a:t>‹#›</a:t>
            </a:fld>
            <a:endParaRPr lang="en-US"/>
          </a:p>
        </p:txBody>
      </p:sp>
    </p:spTree>
    <p:extLst>
      <p:ext uri="{BB962C8B-B14F-4D97-AF65-F5344CB8AC3E}">
        <p14:creationId xmlns:p14="http://schemas.microsoft.com/office/powerpoint/2010/main" val="352462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2A598-AF42-45BE-BDBE-15EF6AB373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35C0D9-19DF-4635-9ADF-2C3A203C534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8634E7-AF25-4985-9B69-1903B066124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BB5849-FCBE-4E03-9CA0-C513601B8563}"/>
              </a:ext>
            </a:extLst>
          </p:cNvPr>
          <p:cNvSpPr>
            <a:spLocks noGrp="1"/>
          </p:cNvSpPr>
          <p:nvPr>
            <p:ph type="dt" sz="half" idx="10"/>
          </p:nvPr>
        </p:nvSpPr>
        <p:spPr/>
        <p:txBody>
          <a:bodyPr/>
          <a:lstStyle/>
          <a:p>
            <a:fld id="{DB331B01-8762-4E0C-ACEC-67F534E9422F}" type="datetimeFigureOut">
              <a:rPr lang="en-US" smtClean="0"/>
              <a:t>11/5/2020</a:t>
            </a:fld>
            <a:endParaRPr lang="en-US"/>
          </a:p>
        </p:txBody>
      </p:sp>
      <p:sp>
        <p:nvSpPr>
          <p:cNvPr id="6" name="Footer Placeholder 5">
            <a:extLst>
              <a:ext uri="{FF2B5EF4-FFF2-40B4-BE49-F238E27FC236}">
                <a16:creationId xmlns:a16="http://schemas.microsoft.com/office/drawing/2014/main" id="{EBC004C6-26E4-4F51-A46B-A7A408F58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F30D91-23A8-4873-A609-B781E9C9F362}"/>
              </a:ext>
            </a:extLst>
          </p:cNvPr>
          <p:cNvSpPr>
            <a:spLocks noGrp="1"/>
          </p:cNvSpPr>
          <p:nvPr>
            <p:ph type="sldNum" sz="quarter" idx="12"/>
          </p:nvPr>
        </p:nvSpPr>
        <p:spPr/>
        <p:txBody>
          <a:bodyPr/>
          <a:lstStyle/>
          <a:p>
            <a:fld id="{670D8FF6-05F5-4A4F-AB73-DCCA09C5DD32}" type="slidenum">
              <a:rPr lang="en-US" smtClean="0"/>
              <a:t>‹#›</a:t>
            </a:fld>
            <a:endParaRPr lang="en-US"/>
          </a:p>
        </p:txBody>
      </p:sp>
    </p:spTree>
    <p:extLst>
      <p:ext uri="{BB962C8B-B14F-4D97-AF65-F5344CB8AC3E}">
        <p14:creationId xmlns:p14="http://schemas.microsoft.com/office/powerpoint/2010/main" val="3042678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D37C3-2FB0-470F-927A-3B54E5DAF7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DF7C4D-748C-4DEC-8EF0-1F2DAA0EF9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5D670E6-A951-47EE-86C5-1BC0CC0BBE3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8A0102-9282-4A5E-BF5C-1F0EC03898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0F56DD-8B06-4619-9A12-7073AEDDD6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CF896D-57AD-47D9-9449-B51620B8205A}"/>
              </a:ext>
            </a:extLst>
          </p:cNvPr>
          <p:cNvSpPr>
            <a:spLocks noGrp="1"/>
          </p:cNvSpPr>
          <p:nvPr>
            <p:ph type="dt" sz="half" idx="10"/>
          </p:nvPr>
        </p:nvSpPr>
        <p:spPr/>
        <p:txBody>
          <a:bodyPr/>
          <a:lstStyle/>
          <a:p>
            <a:fld id="{DB331B01-8762-4E0C-ACEC-67F534E9422F}" type="datetimeFigureOut">
              <a:rPr lang="en-US" smtClean="0"/>
              <a:t>11/5/2020</a:t>
            </a:fld>
            <a:endParaRPr lang="en-US"/>
          </a:p>
        </p:txBody>
      </p:sp>
      <p:sp>
        <p:nvSpPr>
          <p:cNvPr id="8" name="Footer Placeholder 7">
            <a:extLst>
              <a:ext uri="{FF2B5EF4-FFF2-40B4-BE49-F238E27FC236}">
                <a16:creationId xmlns:a16="http://schemas.microsoft.com/office/drawing/2014/main" id="{C8DD151E-8E8E-4C8E-ACFA-CE96AAE237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B934CA-DA52-47FF-BC87-751E473DBF5C}"/>
              </a:ext>
            </a:extLst>
          </p:cNvPr>
          <p:cNvSpPr>
            <a:spLocks noGrp="1"/>
          </p:cNvSpPr>
          <p:nvPr>
            <p:ph type="sldNum" sz="quarter" idx="12"/>
          </p:nvPr>
        </p:nvSpPr>
        <p:spPr/>
        <p:txBody>
          <a:bodyPr/>
          <a:lstStyle/>
          <a:p>
            <a:fld id="{670D8FF6-05F5-4A4F-AB73-DCCA09C5DD32}" type="slidenum">
              <a:rPr lang="en-US" smtClean="0"/>
              <a:t>‹#›</a:t>
            </a:fld>
            <a:endParaRPr lang="en-US"/>
          </a:p>
        </p:txBody>
      </p:sp>
    </p:spTree>
    <p:extLst>
      <p:ext uri="{BB962C8B-B14F-4D97-AF65-F5344CB8AC3E}">
        <p14:creationId xmlns:p14="http://schemas.microsoft.com/office/powerpoint/2010/main" val="327873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8E9FB-7048-439E-AA0A-569827EA48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4BB765-6E57-4928-966B-72D60227F50E}"/>
              </a:ext>
            </a:extLst>
          </p:cNvPr>
          <p:cNvSpPr>
            <a:spLocks noGrp="1"/>
          </p:cNvSpPr>
          <p:nvPr>
            <p:ph type="dt" sz="half" idx="10"/>
          </p:nvPr>
        </p:nvSpPr>
        <p:spPr/>
        <p:txBody>
          <a:bodyPr/>
          <a:lstStyle/>
          <a:p>
            <a:fld id="{DB331B01-8762-4E0C-ACEC-67F534E9422F}" type="datetimeFigureOut">
              <a:rPr lang="en-US" smtClean="0"/>
              <a:t>11/5/2020</a:t>
            </a:fld>
            <a:endParaRPr lang="en-US"/>
          </a:p>
        </p:txBody>
      </p:sp>
      <p:sp>
        <p:nvSpPr>
          <p:cNvPr id="4" name="Footer Placeholder 3">
            <a:extLst>
              <a:ext uri="{FF2B5EF4-FFF2-40B4-BE49-F238E27FC236}">
                <a16:creationId xmlns:a16="http://schemas.microsoft.com/office/drawing/2014/main" id="{0FB621C5-15FB-4935-A8B4-3AEA06788C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6C0C42-4F42-49BE-9E5A-F314064A47E8}"/>
              </a:ext>
            </a:extLst>
          </p:cNvPr>
          <p:cNvSpPr>
            <a:spLocks noGrp="1"/>
          </p:cNvSpPr>
          <p:nvPr>
            <p:ph type="sldNum" sz="quarter" idx="12"/>
          </p:nvPr>
        </p:nvSpPr>
        <p:spPr/>
        <p:txBody>
          <a:bodyPr/>
          <a:lstStyle/>
          <a:p>
            <a:fld id="{670D8FF6-05F5-4A4F-AB73-DCCA09C5DD32}" type="slidenum">
              <a:rPr lang="en-US" smtClean="0"/>
              <a:t>‹#›</a:t>
            </a:fld>
            <a:endParaRPr lang="en-US"/>
          </a:p>
        </p:txBody>
      </p:sp>
    </p:spTree>
    <p:extLst>
      <p:ext uri="{BB962C8B-B14F-4D97-AF65-F5344CB8AC3E}">
        <p14:creationId xmlns:p14="http://schemas.microsoft.com/office/powerpoint/2010/main" val="1052095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F218D5-8FB9-4F4E-BBEB-C479884417F5}"/>
              </a:ext>
            </a:extLst>
          </p:cNvPr>
          <p:cNvSpPr>
            <a:spLocks noGrp="1"/>
          </p:cNvSpPr>
          <p:nvPr>
            <p:ph type="dt" sz="half" idx="10"/>
          </p:nvPr>
        </p:nvSpPr>
        <p:spPr/>
        <p:txBody>
          <a:bodyPr/>
          <a:lstStyle/>
          <a:p>
            <a:fld id="{DB331B01-8762-4E0C-ACEC-67F534E9422F}" type="datetimeFigureOut">
              <a:rPr lang="en-US" smtClean="0"/>
              <a:t>11/5/2020</a:t>
            </a:fld>
            <a:endParaRPr lang="en-US"/>
          </a:p>
        </p:txBody>
      </p:sp>
      <p:sp>
        <p:nvSpPr>
          <p:cNvPr id="3" name="Footer Placeholder 2">
            <a:extLst>
              <a:ext uri="{FF2B5EF4-FFF2-40B4-BE49-F238E27FC236}">
                <a16:creationId xmlns:a16="http://schemas.microsoft.com/office/drawing/2014/main" id="{3439BDD1-0F97-43AB-B0EF-6E94801F59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5E66E2-D9E1-4744-AC83-41849E004854}"/>
              </a:ext>
            </a:extLst>
          </p:cNvPr>
          <p:cNvSpPr>
            <a:spLocks noGrp="1"/>
          </p:cNvSpPr>
          <p:nvPr>
            <p:ph type="sldNum" sz="quarter" idx="12"/>
          </p:nvPr>
        </p:nvSpPr>
        <p:spPr/>
        <p:txBody>
          <a:bodyPr/>
          <a:lstStyle/>
          <a:p>
            <a:fld id="{670D8FF6-05F5-4A4F-AB73-DCCA09C5DD32}" type="slidenum">
              <a:rPr lang="en-US" smtClean="0"/>
              <a:t>‹#›</a:t>
            </a:fld>
            <a:endParaRPr lang="en-US"/>
          </a:p>
        </p:txBody>
      </p:sp>
    </p:spTree>
    <p:extLst>
      <p:ext uri="{BB962C8B-B14F-4D97-AF65-F5344CB8AC3E}">
        <p14:creationId xmlns:p14="http://schemas.microsoft.com/office/powerpoint/2010/main" val="357058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885D6-BF4F-48B7-A80E-0E11CEE9E3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B150BB-CC23-4295-ADF8-2CDFF7DEF2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5F27BB-140B-4CB0-BA4D-E5940BC24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3026B0-6BC7-4AF7-ACA7-F91D5193228F}"/>
              </a:ext>
            </a:extLst>
          </p:cNvPr>
          <p:cNvSpPr>
            <a:spLocks noGrp="1"/>
          </p:cNvSpPr>
          <p:nvPr>
            <p:ph type="dt" sz="half" idx="10"/>
          </p:nvPr>
        </p:nvSpPr>
        <p:spPr/>
        <p:txBody>
          <a:bodyPr/>
          <a:lstStyle/>
          <a:p>
            <a:fld id="{DB331B01-8762-4E0C-ACEC-67F534E9422F}" type="datetimeFigureOut">
              <a:rPr lang="en-US" smtClean="0"/>
              <a:t>11/5/2020</a:t>
            </a:fld>
            <a:endParaRPr lang="en-US"/>
          </a:p>
        </p:txBody>
      </p:sp>
      <p:sp>
        <p:nvSpPr>
          <p:cNvPr id="6" name="Footer Placeholder 5">
            <a:extLst>
              <a:ext uri="{FF2B5EF4-FFF2-40B4-BE49-F238E27FC236}">
                <a16:creationId xmlns:a16="http://schemas.microsoft.com/office/drawing/2014/main" id="{BF16BC11-E092-4048-BBF1-11EC68D14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DE58A3-9DB5-4C3B-82B3-EF4AA44B3F48}"/>
              </a:ext>
            </a:extLst>
          </p:cNvPr>
          <p:cNvSpPr>
            <a:spLocks noGrp="1"/>
          </p:cNvSpPr>
          <p:nvPr>
            <p:ph type="sldNum" sz="quarter" idx="12"/>
          </p:nvPr>
        </p:nvSpPr>
        <p:spPr/>
        <p:txBody>
          <a:bodyPr/>
          <a:lstStyle/>
          <a:p>
            <a:fld id="{670D8FF6-05F5-4A4F-AB73-DCCA09C5DD32}" type="slidenum">
              <a:rPr lang="en-US" smtClean="0"/>
              <a:t>‹#›</a:t>
            </a:fld>
            <a:endParaRPr lang="en-US"/>
          </a:p>
        </p:txBody>
      </p:sp>
    </p:spTree>
    <p:extLst>
      <p:ext uri="{BB962C8B-B14F-4D97-AF65-F5344CB8AC3E}">
        <p14:creationId xmlns:p14="http://schemas.microsoft.com/office/powerpoint/2010/main" val="3953323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B3A77-46B9-464A-A9ED-740C2B8996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BBACE3-F8E1-4EDD-AC93-76B8F0D909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30D909-5CA8-418E-A5CC-0B5D4037B5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704F6E-693F-4784-A3BB-B9D38BA0DBFF}"/>
              </a:ext>
            </a:extLst>
          </p:cNvPr>
          <p:cNvSpPr>
            <a:spLocks noGrp="1"/>
          </p:cNvSpPr>
          <p:nvPr>
            <p:ph type="dt" sz="half" idx="10"/>
          </p:nvPr>
        </p:nvSpPr>
        <p:spPr/>
        <p:txBody>
          <a:bodyPr/>
          <a:lstStyle/>
          <a:p>
            <a:fld id="{DB331B01-8762-4E0C-ACEC-67F534E9422F}" type="datetimeFigureOut">
              <a:rPr lang="en-US" smtClean="0"/>
              <a:t>11/5/2020</a:t>
            </a:fld>
            <a:endParaRPr lang="en-US"/>
          </a:p>
        </p:txBody>
      </p:sp>
      <p:sp>
        <p:nvSpPr>
          <p:cNvPr id="6" name="Footer Placeholder 5">
            <a:extLst>
              <a:ext uri="{FF2B5EF4-FFF2-40B4-BE49-F238E27FC236}">
                <a16:creationId xmlns:a16="http://schemas.microsoft.com/office/drawing/2014/main" id="{F2890AAC-6FA7-424A-88D7-6AEC496EDF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F6A25B-76E7-4CCE-A954-952F5DC4EF33}"/>
              </a:ext>
            </a:extLst>
          </p:cNvPr>
          <p:cNvSpPr>
            <a:spLocks noGrp="1"/>
          </p:cNvSpPr>
          <p:nvPr>
            <p:ph type="sldNum" sz="quarter" idx="12"/>
          </p:nvPr>
        </p:nvSpPr>
        <p:spPr/>
        <p:txBody>
          <a:bodyPr/>
          <a:lstStyle/>
          <a:p>
            <a:fld id="{670D8FF6-05F5-4A4F-AB73-DCCA09C5DD32}" type="slidenum">
              <a:rPr lang="en-US" smtClean="0"/>
              <a:t>‹#›</a:t>
            </a:fld>
            <a:endParaRPr lang="en-US"/>
          </a:p>
        </p:txBody>
      </p:sp>
    </p:spTree>
    <p:extLst>
      <p:ext uri="{BB962C8B-B14F-4D97-AF65-F5344CB8AC3E}">
        <p14:creationId xmlns:p14="http://schemas.microsoft.com/office/powerpoint/2010/main" val="17393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9B05A0-2834-4A81-B789-2F2059CF1E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27173E-EE6D-47BA-81B9-AF315A771B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83746-A346-4AAA-97D3-1C7734133D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31B01-8762-4E0C-ACEC-67F534E9422F}" type="datetimeFigureOut">
              <a:rPr lang="en-US" smtClean="0"/>
              <a:t>11/5/2020</a:t>
            </a:fld>
            <a:endParaRPr lang="en-US"/>
          </a:p>
        </p:txBody>
      </p:sp>
      <p:sp>
        <p:nvSpPr>
          <p:cNvPr id="5" name="Footer Placeholder 4">
            <a:extLst>
              <a:ext uri="{FF2B5EF4-FFF2-40B4-BE49-F238E27FC236}">
                <a16:creationId xmlns:a16="http://schemas.microsoft.com/office/drawing/2014/main" id="{99B9D359-BD7A-44D2-98AF-9E3B3564D6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1448CE-D926-4732-BA96-163D448E1E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0D8FF6-05F5-4A4F-AB73-DCCA09C5DD32}" type="slidenum">
              <a:rPr lang="en-US" smtClean="0"/>
              <a:t>‹#›</a:t>
            </a:fld>
            <a:endParaRPr lang="en-US"/>
          </a:p>
        </p:txBody>
      </p:sp>
    </p:spTree>
    <p:extLst>
      <p:ext uri="{BB962C8B-B14F-4D97-AF65-F5344CB8AC3E}">
        <p14:creationId xmlns:p14="http://schemas.microsoft.com/office/powerpoint/2010/main" val="3789602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ventory Management | How Inventory Management System Works?">
            <a:extLst>
              <a:ext uri="{FF2B5EF4-FFF2-40B4-BE49-F238E27FC236}">
                <a16:creationId xmlns:a16="http://schemas.microsoft.com/office/drawing/2014/main" id="{7F94BBFF-0DA4-4F0B-9927-37180DD10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0013" y="579498"/>
            <a:ext cx="6957520" cy="604278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11D53539-CE3F-40D1-AE87-C4AB5EAC5B7C}"/>
              </a:ext>
            </a:extLst>
          </p:cNvPr>
          <p:cNvSpPr>
            <a:spLocks noGrp="1"/>
          </p:cNvSpPr>
          <p:nvPr>
            <p:ph type="ctrTitle"/>
          </p:nvPr>
        </p:nvSpPr>
        <p:spPr>
          <a:xfrm>
            <a:off x="597568" y="304215"/>
            <a:ext cx="9144000" cy="1753186"/>
          </a:xfrm>
        </p:spPr>
        <p:txBody>
          <a:bodyPr>
            <a:normAutofit/>
          </a:bodyPr>
          <a:lstStyle/>
          <a:p>
            <a:pPr algn="l"/>
            <a:r>
              <a:rPr lang="en-US" dirty="0">
                <a:latin typeface="Times New Roman" panose="02020603050405020304" pitchFamily="18" charset="0"/>
                <a:cs typeface="Times New Roman" panose="02020603050405020304" pitchFamily="18" charset="0"/>
              </a:rPr>
              <a:t>Data-Driven Inventory Management</a:t>
            </a:r>
          </a:p>
        </p:txBody>
      </p:sp>
      <p:sp>
        <p:nvSpPr>
          <p:cNvPr id="5" name="TextBox 4">
            <a:extLst>
              <a:ext uri="{FF2B5EF4-FFF2-40B4-BE49-F238E27FC236}">
                <a16:creationId xmlns:a16="http://schemas.microsoft.com/office/drawing/2014/main" id="{B9A55FD0-8212-4577-9A72-C268F9581047}"/>
              </a:ext>
            </a:extLst>
          </p:cNvPr>
          <p:cNvSpPr txBox="1"/>
          <p:nvPr/>
        </p:nvSpPr>
        <p:spPr>
          <a:xfrm>
            <a:off x="745957" y="4714236"/>
            <a:ext cx="3160673" cy="1200329"/>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Angel Wei Huang</a:t>
            </a:r>
          </a:p>
          <a:p>
            <a:r>
              <a:rPr lang="en-US" sz="2400" dirty="0">
                <a:latin typeface="Times New Roman" panose="02020603050405020304" pitchFamily="18" charset="0"/>
                <a:cs typeface="Times New Roman" panose="02020603050405020304" pitchFamily="18" charset="0"/>
              </a:rPr>
              <a:t>STOR 892 Final Project</a:t>
            </a:r>
          </a:p>
          <a:p>
            <a:r>
              <a:rPr lang="en-US" sz="2400" dirty="0">
                <a:latin typeface="Times New Roman" panose="02020603050405020304" pitchFamily="18" charset="0"/>
                <a:cs typeface="Times New Roman" panose="02020603050405020304" pitchFamily="18" charset="0"/>
              </a:rPr>
              <a:t>November 5, 2020</a:t>
            </a:r>
          </a:p>
        </p:txBody>
      </p:sp>
    </p:spTree>
    <p:extLst>
      <p:ext uri="{BB962C8B-B14F-4D97-AF65-F5344CB8AC3E}">
        <p14:creationId xmlns:p14="http://schemas.microsoft.com/office/powerpoint/2010/main" val="3967430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B5F1-8EAE-4327-A476-3475DDB91A2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Models</a:t>
            </a:r>
          </a:p>
        </p:txBody>
      </p:sp>
      <p:sp>
        <p:nvSpPr>
          <p:cNvPr id="3" name="Content Placeholder 2">
            <a:extLst>
              <a:ext uri="{FF2B5EF4-FFF2-40B4-BE49-F238E27FC236}">
                <a16:creationId xmlns:a16="http://schemas.microsoft.com/office/drawing/2014/main" id="{A28E2E94-5162-4F29-8A6E-68D811E3E974}"/>
              </a:ext>
            </a:extLst>
          </p:cNvPr>
          <p:cNvSpPr>
            <a:spLocks noGrp="1"/>
          </p:cNvSpPr>
          <p:nvPr>
            <p:ph idx="1"/>
          </p:nvPr>
        </p:nvSpPr>
        <p:spPr/>
        <p:txBody>
          <a:bodyPr>
            <a:normAutofit/>
          </a:bodyPr>
          <a:lstStyle/>
          <a:p>
            <a:r>
              <a:rPr lang="en-US" dirty="0">
                <a:solidFill>
                  <a:schemeClr val="bg2"/>
                </a:solidFill>
                <a:latin typeface="Times New Roman" panose="02020603050405020304" pitchFamily="18" charset="0"/>
                <a:cs typeface="Times New Roman" panose="02020603050405020304" pitchFamily="18" charset="0"/>
              </a:rPr>
              <a:t>1. Linear programming based on all time periods</a:t>
            </a:r>
          </a:p>
          <a:p>
            <a:r>
              <a:rPr lang="en-US" dirty="0">
                <a:latin typeface="Times New Roman" panose="02020603050405020304" pitchFamily="18" charset="0"/>
                <a:cs typeface="Times New Roman" panose="02020603050405020304" pitchFamily="18" charset="0"/>
              </a:rPr>
              <a:t>2. Linear programming with m-policy</a:t>
            </a:r>
          </a:p>
          <a:p>
            <a:r>
              <a:rPr lang="en-US" dirty="0">
                <a:solidFill>
                  <a:schemeClr val="bg2"/>
                </a:solidFill>
                <a:latin typeface="Times New Roman" panose="02020603050405020304" pitchFamily="18" charset="0"/>
                <a:cs typeface="Times New Roman" panose="02020603050405020304" pitchFamily="18" charset="0"/>
              </a:rPr>
              <a:t>3. Neural network demand forecasting</a:t>
            </a:r>
          </a:p>
        </p:txBody>
      </p:sp>
    </p:spTree>
    <p:extLst>
      <p:ext uri="{BB962C8B-B14F-4D97-AF65-F5344CB8AC3E}">
        <p14:creationId xmlns:p14="http://schemas.microsoft.com/office/powerpoint/2010/main" val="1309249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B5F1-8EAE-4327-A476-3475DDB91A2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2. Linear programming with m-policy</a:t>
            </a:r>
          </a:p>
        </p:txBody>
      </p:sp>
      <p:sp>
        <p:nvSpPr>
          <p:cNvPr id="5" name="TextBox 4"/>
          <p:cNvSpPr txBox="1"/>
          <p:nvPr/>
        </p:nvSpPr>
        <p:spPr>
          <a:xfrm>
            <a:off x="927100" y="1690688"/>
            <a:ext cx="10520713" cy="3416320"/>
          </a:xfrm>
          <a:prstGeom prst="rect">
            <a:avLst/>
          </a:prstGeom>
          <a:noFill/>
        </p:spPr>
        <p:txBody>
          <a:bodyPr wrap="square" rtlCol="0">
            <a:spAutoFit/>
          </a:bodyPr>
          <a:lstStyle/>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Choose a time window </a:t>
            </a: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2 </a:t>
            </a:r>
            <a:r>
              <a:rPr lang="zh-CN" altLang="en-US" sz="2400" i="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m</a:t>
            </a:r>
            <a:r>
              <a:rPr lang="zh-CN" altLang="en-US" sz="2400" i="1" dirty="0">
                <a:latin typeface="Times New Roman" panose="02020603050405020304" pitchFamily="18" charset="0"/>
                <a:cs typeface="Times New Roman" panose="02020603050405020304" pitchFamily="18" charset="0"/>
              </a:rPr>
              <a:t> ≤ </a:t>
            </a:r>
            <a:r>
              <a:rPr lang="en-US" altLang="zh-CN" sz="2400" i="1" dirty="0">
                <a:latin typeface="Times New Roman" panose="02020603050405020304" pitchFamily="18" charset="0"/>
                <a:cs typeface="Times New Roman" panose="02020603050405020304" pitchFamily="18" charset="0"/>
              </a:rPr>
              <a:t>15 </a:t>
            </a:r>
            <a:r>
              <a:rPr lang="en-US" altLang="zh-CN" sz="2400" dirty="0">
                <a:latin typeface="Times New Roman" panose="02020603050405020304" pitchFamily="18" charset="0"/>
                <a:cs typeface="Times New Roman" panose="02020603050405020304" pitchFamily="18" charset="0"/>
              </a:rPr>
              <a:t>months)</a:t>
            </a:r>
            <a:endParaRPr lang="en-US"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Use data from previous </a:t>
            </a: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time periods (periods </a:t>
            </a:r>
            <a:r>
              <a:rPr lang="en-US" sz="2400" i="1" dirty="0">
                <a:latin typeface="Times New Roman" panose="02020603050405020304" pitchFamily="18" charset="0"/>
                <a:cs typeface="Times New Roman" panose="02020603050405020304" pitchFamily="18" charset="0"/>
              </a:rPr>
              <a:t>k-m+1, k-m+2,…, k, k </a:t>
            </a:r>
            <a:r>
              <a:rPr lang="zh-CN" altLang="en-US" sz="2400" i="1"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m</a:t>
            </a:r>
            <a:r>
              <a:rPr lang="en-US" altLang="zh-CN" sz="2400" dirty="0">
                <a:latin typeface="Times New Roman" panose="02020603050405020304" pitchFamily="18" charset="0"/>
                <a:cs typeface="Times New Roman" panose="02020603050405020304" pitchFamily="18" charset="0"/>
              </a:rPr>
              <a:t>) as training data</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Use data from the next time period (</a:t>
            </a:r>
            <a:r>
              <a:rPr lang="en-US" sz="2400" i="1" dirty="0">
                <a:latin typeface="Times New Roman" panose="02020603050405020304" pitchFamily="18" charset="0"/>
                <a:cs typeface="Times New Roman" panose="02020603050405020304" pitchFamily="18" charset="0"/>
              </a:rPr>
              <a:t>k+1</a:t>
            </a:r>
            <a:r>
              <a:rPr lang="en-US" sz="2400" dirty="0">
                <a:latin typeface="Times New Roman" panose="02020603050405020304" pitchFamily="18" charset="0"/>
                <a:cs typeface="Times New Roman" panose="02020603050405020304" pitchFamily="18" charset="0"/>
              </a:rPr>
              <a:t>) as test data</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Find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for each time window </a:t>
            </a: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as described in model 1 with small modification (6) with constraint (7)</a:t>
            </a:r>
          </a:p>
          <a:p>
            <a:pPr marL="342900" indent="-342900">
              <a:buFont typeface="+mj-lt"/>
              <a:buAutoNum type="arabicPeriod"/>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3022992" y="4064485"/>
            <a:ext cx="6502538" cy="2170060"/>
          </a:xfrm>
          <a:prstGeom prst="rect">
            <a:avLst/>
          </a:prstGeom>
        </p:spPr>
      </p:pic>
    </p:spTree>
    <p:extLst>
      <p:ext uri="{BB962C8B-B14F-4D97-AF65-F5344CB8AC3E}">
        <p14:creationId xmlns:p14="http://schemas.microsoft.com/office/powerpoint/2010/main" val="3671478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B5F1-8EAE-4327-A476-3475DDB91A2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2. Linear programming with m-policy</a:t>
            </a:r>
          </a:p>
        </p:txBody>
      </p:sp>
      <p:pic>
        <p:nvPicPr>
          <p:cNvPr id="8" name="Picture 7"/>
          <p:cNvPicPr>
            <a:picLocks noChangeAspect="1"/>
          </p:cNvPicPr>
          <p:nvPr/>
        </p:nvPicPr>
        <p:blipFill>
          <a:blip r:embed="rId3"/>
          <a:stretch>
            <a:fillRect/>
          </a:stretch>
        </p:blipFill>
        <p:spPr>
          <a:xfrm>
            <a:off x="3411537" y="1564125"/>
            <a:ext cx="4830763" cy="4960499"/>
          </a:xfrm>
          <a:prstGeom prst="rect">
            <a:avLst/>
          </a:prstGeom>
        </p:spPr>
      </p:pic>
      <p:pic>
        <p:nvPicPr>
          <p:cNvPr id="16" name="Picture 2" descr="Unsatisfied Icons - Download Free Vector Icons | Noun Pro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8632" y="4460639"/>
            <a:ext cx="694905" cy="69490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FF4105B9-0D9C-4218-A130-260CA2469469}"/>
              </a:ext>
            </a:extLst>
          </p:cNvPr>
          <p:cNvPicPr>
            <a:picLocks noChangeAspect="1"/>
          </p:cNvPicPr>
          <p:nvPr/>
        </p:nvPicPr>
        <p:blipFill rotWithShape="1">
          <a:blip r:embed="rId5"/>
          <a:srcRect b="-68"/>
          <a:stretch/>
        </p:blipFill>
        <p:spPr>
          <a:xfrm>
            <a:off x="2076307" y="2380809"/>
            <a:ext cx="789245" cy="844712"/>
          </a:xfrm>
          <a:prstGeom prst="rect">
            <a:avLst/>
          </a:prstGeom>
        </p:spPr>
      </p:pic>
    </p:spTree>
    <p:extLst>
      <p:ext uri="{BB962C8B-B14F-4D97-AF65-F5344CB8AC3E}">
        <p14:creationId xmlns:p14="http://schemas.microsoft.com/office/powerpoint/2010/main" val="3120822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B5F1-8EAE-4327-A476-3475DDB91A2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Models</a:t>
            </a:r>
          </a:p>
        </p:txBody>
      </p:sp>
      <p:sp>
        <p:nvSpPr>
          <p:cNvPr id="3" name="Content Placeholder 2">
            <a:extLst>
              <a:ext uri="{FF2B5EF4-FFF2-40B4-BE49-F238E27FC236}">
                <a16:creationId xmlns:a16="http://schemas.microsoft.com/office/drawing/2014/main" id="{A28E2E94-5162-4F29-8A6E-68D811E3E974}"/>
              </a:ext>
            </a:extLst>
          </p:cNvPr>
          <p:cNvSpPr>
            <a:spLocks noGrp="1"/>
          </p:cNvSpPr>
          <p:nvPr>
            <p:ph idx="1"/>
          </p:nvPr>
        </p:nvSpPr>
        <p:spPr/>
        <p:txBody>
          <a:bodyPr>
            <a:normAutofit/>
          </a:bodyPr>
          <a:lstStyle/>
          <a:p>
            <a:r>
              <a:rPr lang="en-US" dirty="0">
                <a:solidFill>
                  <a:schemeClr val="bg2"/>
                </a:solidFill>
                <a:latin typeface="Times New Roman" panose="02020603050405020304" pitchFamily="18" charset="0"/>
                <a:cs typeface="Times New Roman" panose="02020603050405020304" pitchFamily="18" charset="0"/>
              </a:rPr>
              <a:t>1. Linear programming based on all time periods</a:t>
            </a:r>
          </a:p>
          <a:p>
            <a:r>
              <a:rPr lang="en-US" dirty="0">
                <a:solidFill>
                  <a:schemeClr val="bg2"/>
                </a:solidFill>
                <a:latin typeface="Times New Roman" panose="02020603050405020304" pitchFamily="18" charset="0"/>
                <a:cs typeface="Times New Roman" panose="02020603050405020304" pitchFamily="18" charset="0"/>
              </a:rPr>
              <a:t>2. Linear programming with m-policy</a:t>
            </a:r>
          </a:p>
          <a:p>
            <a:r>
              <a:rPr lang="en-US" dirty="0">
                <a:latin typeface="Times New Roman" panose="02020603050405020304" pitchFamily="18" charset="0"/>
                <a:cs typeface="Times New Roman" panose="02020603050405020304" pitchFamily="18" charset="0"/>
              </a:rPr>
              <a:t>3. Neural network demand forecasting</a:t>
            </a:r>
          </a:p>
        </p:txBody>
      </p:sp>
    </p:spTree>
    <p:extLst>
      <p:ext uri="{BB962C8B-B14F-4D97-AF65-F5344CB8AC3E}">
        <p14:creationId xmlns:p14="http://schemas.microsoft.com/office/powerpoint/2010/main" val="1896551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B5F1-8EAE-4327-A476-3475DDB91A24}"/>
              </a:ext>
            </a:extLst>
          </p:cNvPr>
          <p:cNvSpPr>
            <a:spLocks noGrp="1"/>
          </p:cNvSpPr>
          <p:nvPr>
            <p:ph type="title"/>
          </p:nvPr>
        </p:nvSpPr>
        <p:spPr>
          <a:xfrm>
            <a:off x="838200" y="365125"/>
            <a:ext cx="7213270" cy="1325563"/>
          </a:xfrm>
        </p:spPr>
        <p:txBody>
          <a:bodyPr/>
          <a:lstStyle/>
          <a:p>
            <a:r>
              <a:rPr lang="en-US" dirty="0">
                <a:latin typeface="Times New Roman" panose="02020603050405020304" pitchFamily="18" charset="0"/>
                <a:cs typeface="Times New Roman" panose="02020603050405020304" pitchFamily="18" charset="0"/>
              </a:rPr>
              <a:t>Model 3. Neural Network</a:t>
            </a:r>
            <a:r>
              <a:rPr lang="en-US" baseline="30000" dirty="0">
                <a:latin typeface="Times New Roman" panose="02020603050405020304" pitchFamily="18" charset="0"/>
                <a:cs typeface="Times New Roman" panose="02020603050405020304" pitchFamily="18" charset="0"/>
              </a:rPr>
              <a:t>1</a:t>
            </a:r>
          </a:p>
        </p:txBody>
      </p:sp>
      <p:pic>
        <p:nvPicPr>
          <p:cNvPr id="4" name="Picture 3">
            <a:extLst>
              <a:ext uri="{FF2B5EF4-FFF2-40B4-BE49-F238E27FC236}">
                <a16:creationId xmlns:a16="http://schemas.microsoft.com/office/drawing/2014/main" id="{C5C917D6-6782-4CE6-BF02-5D0FA1F9C413}"/>
              </a:ext>
            </a:extLst>
          </p:cNvPr>
          <p:cNvPicPr>
            <a:picLocks noChangeAspect="1"/>
          </p:cNvPicPr>
          <p:nvPr/>
        </p:nvPicPr>
        <p:blipFill>
          <a:blip r:embed="rId3"/>
          <a:stretch>
            <a:fillRect/>
          </a:stretch>
        </p:blipFill>
        <p:spPr>
          <a:xfrm>
            <a:off x="9445831" y="195791"/>
            <a:ext cx="2555626" cy="1967426"/>
          </a:xfrm>
          <a:prstGeom prst="rect">
            <a:avLst/>
          </a:prstGeom>
        </p:spPr>
      </p:pic>
      <p:pic>
        <p:nvPicPr>
          <p:cNvPr id="6" name="Picture 5">
            <a:extLst>
              <a:ext uri="{FF2B5EF4-FFF2-40B4-BE49-F238E27FC236}">
                <a16:creationId xmlns:a16="http://schemas.microsoft.com/office/drawing/2014/main" id="{39883B9D-B385-4CE9-971D-AED3ADCB3918}"/>
              </a:ext>
            </a:extLst>
          </p:cNvPr>
          <p:cNvPicPr>
            <a:picLocks noChangeAspect="1"/>
          </p:cNvPicPr>
          <p:nvPr/>
        </p:nvPicPr>
        <p:blipFill>
          <a:blip r:embed="rId4"/>
          <a:stretch>
            <a:fillRect/>
          </a:stretch>
        </p:blipFill>
        <p:spPr>
          <a:xfrm>
            <a:off x="700644" y="1768879"/>
            <a:ext cx="8745187" cy="3876291"/>
          </a:xfrm>
          <a:prstGeom prst="rect">
            <a:avLst/>
          </a:prstGeom>
        </p:spPr>
      </p:pic>
      <p:sp>
        <p:nvSpPr>
          <p:cNvPr id="7" name="TextBox 6">
            <a:extLst>
              <a:ext uri="{FF2B5EF4-FFF2-40B4-BE49-F238E27FC236}">
                <a16:creationId xmlns:a16="http://schemas.microsoft.com/office/drawing/2014/main" id="{11C905D9-D332-4A1D-A27D-962FF9582191}"/>
              </a:ext>
            </a:extLst>
          </p:cNvPr>
          <p:cNvSpPr txBox="1"/>
          <p:nvPr/>
        </p:nvSpPr>
        <p:spPr>
          <a:xfrm>
            <a:off x="700643" y="6234545"/>
            <a:ext cx="9369631" cy="523220"/>
          </a:xfrm>
          <a:prstGeom prst="rect">
            <a:avLst/>
          </a:prstGeom>
          <a:noFill/>
        </p:spPr>
        <p:txBody>
          <a:bodyPr wrap="square" rtlCol="0">
            <a:spAutoFit/>
          </a:bodyPr>
          <a:lstStyle/>
          <a:p>
            <a:r>
              <a:rPr lang="en-US" sz="1400" dirty="0"/>
              <a:t>1. McCulloch, W. S., &amp; Pitts, W. (1943). A logical calculus of the ideas immanent in nervous activity. </a:t>
            </a:r>
            <a:r>
              <a:rPr lang="en-US" sz="1400" i="1" dirty="0"/>
              <a:t>The Bulletin of Mathematical Biophysics</a:t>
            </a:r>
            <a:r>
              <a:rPr lang="en-US" sz="1400" dirty="0"/>
              <a:t>, </a:t>
            </a:r>
            <a:r>
              <a:rPr lang="en-US" sz="1400" i="1" dirty="0"/>
              <a:t>5</a:t>
            </a:r>
            <a:r>
              <a:rPr lang="en-US" sz="1400" dirty="0"/>
              <a:t>(4), 115–133.</a:t>
            </a:r>
          </a:p>
        </p:txBody>
      </p:sp>
      <p:sp>
        <p:nvSpPr>
          <p:cNvPr id="3" name="Rectangle 2">
            <a:extLst>
              <a:ext uri="{FF2B5EF4-FFF2-40B4-BE49-F238E27FC236}">
                <a16:creationId xmlns:a16="http://schemas.microsoft.com/office/drawing/2014/main" id="{F9288135-0100-452E-ACE4-56C8D642CC96}"/>
              </a:ext>
            </a:extLst>
          </p:cNvPr>
          <p:cNvSpPr/>
          <p:nvPr/>
        </p:nvSpPr>
        <p:spPr>
          <a:xfrm>
            <a:off x="11510682" y="1312433"/>
            <a:ext cx="490775" cy="22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9495765-F8C8-44FD-9B2F-5864319A31D2}"/>
              </a:ext>
            </a:extLst>
          </p:cNvPr>
          <p:cNvSpPr txBox="1"/>
          <p:nvPr/>
        </p:nvSpPr>
        <p:spPr>
          <a:xfrm>
            <a:off x="1570611" y="2237031"/>
            <a:ext cx="346570" cy="384721"/>
          </a:xfrm>
          <a:prstGeom prst="rect">
            <a:avLst/>
          </a:prstGeom>
          <a:solidFill>
            <a:schemeClr val="bg1"/>
          </a:solidFill>
        </p:spPr>
        <p:txBody>
          <a:bodyPr wrap="none" rtlCol="0">
            <a:spAutoFit/>
          </a:bodyPr>
          <a:lstStyle/>
          <a:p>
            <a:r>
              <a:rPr lang="en-US" sz="1900" i="1" dirty="0">
                <a:latin typeface="Times New Roman" panose="02020603050405020304" pitchFamily="18" charset="0"/>
                <a:cs typeface="Times New Roman" panose="02020603050405020304" pitchFamily="18" charset="0"/>
              </a:rPr>
              <a:t>N</a:t>
            </a:r>
          </a:p>
        </p:txBody>
      </p:sp>
    </p:spTree>
    <p:extLst>
      <p:ext uri="{BB962C8B-B14F-4D97-AF65-F5344CB8AC3E}">
        <p14:creationId xmlns:p14="http://schemas.microsoft.com/office/powerpoint/2010/main" val="3200679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B5F1-8EAE-4327-A476-3475DDB91A24}"/>
              </a:ext>
            </a:extLst>
          </p:cNvPr>
          <p:cNvSpPr>
            <a:spLocks noGrp="1"/>
          </p:cNvSpPr>
          <p:nvPr>
            <p:ph type="title"/>
          </p:nvPr>
        </p:nvSpPr>
        <p:spPr>
          <a:xfrm>
            <a:off x="838200" y="365125"/>
            <a:ext cx="10704616" cy="1325563"/>
          </a:xfrm>
        </p:spPr>
        <p:txBody>
          <a:bodyPr/>
          <a:lstStyle/>
          <a:p>
            <a:r>
              <a:rPr lang="en-US" dirty="0">
                <a:latin typeface="Times New Roman" panose="02020603050405020304" pitchFamily="18" charset="0"/>
                <a:cs typeface="Times New Roman" panose="02020603050405020304" pitchFamily="18" charset="0"/>
              </a:rPr>
              <a:t>Model 3. Neural Network – Gradient Descent</a:t>
            </a:r>
            <a:r>
              <a:rPr lang="en-US" baseline="30000" dirty="0">
                <a:latin typeface="Times New Roman" panose="02020603050405020304" pitchFamily="18" charset="0"/>
                <a:cs typeface="Times New Roman" panose="02020603050405020304" pitchFamily="18" charset="0"/>
              </a:rPr>
              <a:t>2</a:t>
            </a:r>
          </a:p>
        </p:txBody>
      </p:sp>
      <p:sp>
        <p:nvSpPr>
          <p:cNvPr id="5" name="TextBox 4">
            <a:extLst>
              <a:ext uri="{FF2B5EF4-FFF2-40B4-BE49-F238E27FC236}">
                <a16:creationId xmlns:a16="http://schemas.microsoft.com/office/drawing/2014/main" id="{3648CCBA-7517-4C54-9EBA-065500D106D3}"/>
              </a:ext>
            </a:extLst>
          </p:cNvPr>
          <p:cNvSpPr txBox="1"/>
          <p:nvPr/>
        </p:nvSpPr>
        <p:spPr>
          <a:xfrm>
            <a:off x="838200" y="6335530"/>
            <a:ext cx="9342173" cy="338554"/>
          </a:xfrm>
          <a:prstGeom prst="rect">
            <a:avLst/>
          </a:prstGeom>
          <a:noFill/>
        </p:spPr>
        <p:txBody>
          <a:bodyPr wrap="none" rtlCol="0">
            <a:spAutoFit/>
          </a:bodyPr>
          <a:lstStyle/>
          <a:p>
            <a:r>
              <a:rPr lang="en-US" sz="1600" dirty="0"/>
              <a:t>2. Ruder, S. (2016). An overview of gradient descent optimization algorithms. </a:t>
            </a:r>
            <a:r>
              <a:rPr lang="en-US" sz="1600" i="1" dirty="0" err="1"/>
              <a:t>ArXiv</a:t>
            </a:r>
            <a:r>
              <a:rPr lang="en-US" sz="1600" i="1" dirty="0"/>
              <a:t> Preprint ArXiv:1609.04747</a:t>
            </a:r>
            <a:r>
              <a:rPr lang="en-US" sz="1600" dirty="0"/>
              <a:t>.</a:t>
            </a:r>
          </a:p>
        </p:txBody>
      </p:sp>
      <p:pic>
        <p:nvPicPr>
          <p:cNvPr id="7" name="Picture 6">
            <a:extLst>
              <a:ext uri="{FF2B5EF4-FFF2-40B4-BE49-F238E27FC236}">
                <a16:creationId xmlns:a16="http://schemas.microsoft.com/office/drawing/2014/main" id="{07162AA8-0DDD-4D1C-AB09-89DE48668591}"/>
              </a:ext>
            </a:extLst>
          </p:cNvPr>
          <p:cNvPicPr>
            <a:picLocks noChangeAspect="1"/>
          </p:cNvPicPr>
          <p:nvPr/>
        </p:nvPicPr>
        <p:blipFill rotWithShape="1">
          <a:blip r:embed="rId3"/>
          <a:srcRect r="47552"/>
          <a:stretch/>
        </p:blipFill>
        <p:spPr>
          <a:xfrm>
            <a:off x="7792687" y="1401724"/>
            <a:ext cx="3476996" cy="1038225"/>
          </a:xfrm>
          <a:prstGeom prst="rect">
            <a:avLst/>
          </a:prstGeom>
        </p:spPr>
      </p:pic>
      <p:pic>
        <p:nvPicPr>
          <p:cNvPr id="8" name="Picture 7">
            <a:extLst>
              <a:ext uri="{FF2B5EF4-FFF2-40B4-BE49-F238E27FC236}">
                <a16:creationId xmlns:a16="http://schemas.microsoft.com/office/drawing/2014/main" id="{C7AD4A09-7AC4-4DFF-AB69-703FCA3A8C2D}"/>
              </a:ext>
            </a:extLst>
          </p:cNvPr>
          <p:cNvPicPr>
            <a:picLocks noChangeAspect="1"/>
          </p:cNvPicPr>
          <p:nvPr/>
        </p:nvPicPr>
        <p:blipFill>
          <a:blip r:embed="rId4"/>
          <a:stretch>
            <a:fillRect/>
          </a:stretch>
        </p:blipFill>
        <p:spPr>
          <a:xfrm>
            <a:off x="7821633" y="2499324"/>
            <a:ext cx="3448050" cy="866775"/>
          </a:xfrm>
          <a:prstGeom prst="rect">
            <a:avLst/>
          </a:prstGeom>
        </p:spPr>
      </p:pic>
      <p:pic>
        <p:nvPicPr>
          <p:cNvPr id="9" name="Picture 8">
            <a:extLst>
              <a:ext uri="{FF2B5EF4-FFF2-40B4-BE49-F238E27FC236}">
                <a16:creationId xmlns:a16="http://schemas.microsoft.com/office/drawing/2014/main" id="{F13FDEAC-B0DA-4D72-B1F7-B931DE7ECC0E}"/>
              </a:ext>
            </a:extLst>
          </p:cNvPr>
          <p:cNvPicPr>
            <a:picLocks noChangeAspect="1"/>
          </p:cNvPicPr>
          <p:nvPr/>
        </p:nvPicPr>
        <p:blipFill>
          <a:blip r:embed="rId5"/>
          <a:stretch>
            <a:fillRect/>
          </a:stretch>
        </p:blipFill>
        <p:spPr>
          <a:xfrm>
            <a:off x="8002684" y="3461840"/>
            <a:ext cx="3343275" cy="2867025"/>
          </a:xfrm>
          <a:prstGeom prst="rect">
            <a:avLst/>
          </a:prstGeom>
        </p:spPr>
      </p:pic>
      <p:sp>
        <p:nvSpPr>
          <p:cNvPr id="10" name="TextBox 9">
            <a:extLst>
              <a:ext uri="{FF2B5EF4-FFF2-40B4-BE49-F238E27FC236}">
                <a16:creationId xmlns:a16="http://schemas.microsoft.com/office/drawing/2014/main" id="{646B3DA6-BCC6-4781-86CD-3CCDCF172D7F}"/>
              </a:ext>
            </a:extLst>
          </p:cNvPr>
          <p:cNvSpPr txBox="1"/>
          <p:nvPr/>
        </p:nvSpPr>
        <p:spPr>
          <a:xfrm>
            <a:off x="838200" y="1528124"/>
            <a:ext cx="6870370" cy="3108543"/>
          </a:xfrm>
          <a:prstGeom prst="rect">
            <a:avLst/>
          </a:prstGeom>
          <a:noFill/>
        </p:spPr>
        <p:txBody>
          <a:bodyPr wrap="square" rtlCol="0">
            <a:spAutoFit/>
          </a:bodyPr>
          <a:lstStyle/>
          <a:p>
            <a:pPr marL="342900" indent="-342900">
              <a:buAutoNum type="arabicPeriod"/>
            </a:pPr>
            <a:r>
              <a:rPr lang="en-US" sz="2800" dirty="0">
                <a:latin typeface="Times New Roman" panose="02020603050405020304" pitchFamily="18" charset="0"/>
                <a:cs typeface="Times New Roman" panose="02020603050405020304" pitchFamily="18" charset="0"/>
              </a:rPr>
              <a:t>Evaluate the loss on the training data.</a:t>
            </a:r>
          </a:p>
          <a:p>
            <a:pPr marL="342900" indent="-342900">
              <a:buAutoNum type="arabicPeriod"/>
            </a:pPr>
            <a:endParaRPr lang="en-US" sz="2800" dirty="0">
              <a:latin typeface="Times New Roman" panose="02020603050405020304" pitchFamily="18" charset="0"/>
              <a:cs typeface="Times New Roman" panose="02020603050405020304" pitchFamily="18" charset="0"/>
            </a:endParaRPr>
          </a:p>
          <a:p>
            <a:pPr marL="342900" indent="-342900">
              <a:buAutoNum type="arabicPeriod"/>
            </a:pPr>
            <a:r>
              <a:rPr lang="en-US" sz="2800" dirty="0">
                <a:latin typeface="Times New Roman" panose="02020603050405020304" pitchFamily="18" charset="0"/>
                <a:cs typeface="Times New Roman" panose="02020603050405020304" pitchFamily="18" charset="0"/>
              </a:rPr>
              <a:t>Compute the gradient of the loss with respect to each of the network weights. </a:t>
            </a:r>
          </a:p>
          <a:p>
            <a:pPr marL="342900" indent="-342900">
              <a:buAutoNum type="arabicPeriod"/>
            </a:pPr>
            <a:endParaRPr lang="en-US" sz="2800" dirty="0">
              <a:latin typeface="Times New Roman" panose="02020603050405020304" pitchFamily="18" charset="0"/>
              <a:cs typeface="Times New Roman" panose="02020603050405020304" pitchFamily="18" charset="0"/>
            </a:endParaRPr>
          </a:p>
          <a:p>
            <a:pPr marL="342900" indent="-342900">
              <a:buAutoNum type="arabicPeriod"/>
            </a:pPr>
            <a:r>
              <a:rPr lang="en-US" sz="2800" dirty="0">
                <a:latin typeface="Times New Roman" panose="02020603050405020304" pitchFamily="18" charset="0"/>
                <a:cs typeface="Times New Roman" panose="02020603050405020304" pitchFamily="18" charset="0"/>
              </a:rPr>
              <a:t>Update the network weights by descending the gradient that was calculated in step 2.</a:t>
            </a:r>
          </a:p>
        </p:txBody>
      </p:sp>
    </p:spTree>
    <p:extLst>
      <p:ext uri="{BB962C8B-B14F-4D97-AF65-F5344CB8AC3E}">
        <p14:creationId xmlns:p14="http://schemas.microsoft.com/office/powerpoint/2010/main" val="359077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B5F1-8EAE-4327-A476-3475DDB91A2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3. Neural Network – training example (m=11)</a:t>
            </a:r>
          </a:p>
        </p:txBody>
      </p:sp>
      <p:pic>
        <p:nvPicPr>
          <p:cNvPr id="3" name="Picture 2">
            <a:extLst>
              <a:ext uri="{FF2B5EF4-FFF2-40B4-BE49-F238E27FC236}">
                <a16:creationId xmlns:a16="http://schemas.microsoft.com/office/drawing/2014/main" id="{EB9B6AEB-B181-4C83-BC9B-81DC6AC2AA9C}"/>
              </a:ext>
            </a:extLst>
          </p:cNvPr>
          <p:cNvPicPr>
            <a:picLocks noChangeAspect="1"/>
          </p:cNvPicPr>
          <p:nvPr/>
        </p:nvPicPr>
        <p:blipFill>
          <a:blip r:embed="rId3"/>
          <a:stretch>
            <a:fillRect/>
          </a:stretch>
        </p:blipFill>
        <p:spPr>
          <a:xfrm>
            <a:off x="838200" y="1566676"/>
            <a:ext cx="5336969" cy="4804455"/>
          </a:xfrm>
          <a:prstGeom prst="rect">
            <a:avLst/>
          </a:prstGeom>
        </p:spPr>
      </p:pic>
      <p:pic>
        <p:nvPicPr>
          <p:cNvPr id="5" name="Picture 4">
            <a:extLst>
              <a:ext uri="{FF2B5EF4-FFF2-40B4-BE49-F238E27FC236}">
                <a16:creationId xmlns:a16="http://schemas.microsoft.com/office/drawing/2014/main" id="{C35362C0-3A45-47C6-AE42-8A1CB49EE2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1915" y="2371131"/>
            <a:ext cx="5333333" cy="4000000"/>
          </a:xfrm>
          <a:prstGeom prst="rect">
            <a:avLst/>
          </a:prstGeom>
        </p:spPr>
      </p:pic>
    </p:spTree>
    <p:extLst>
      <p:ext uri="{BB962C8B-B14F-4D97-AF65-F5344CB8AC3E}">
        <p14:creationId xmlns:p14="http://schemas.microsoft.com/office/powerpoint/2010/main" val="2573286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B5F1-8EAE-4327-A476-3475DDB91A24}"/>
              </a:ext>
            </a:extLst>
          </p:cNvPr>
          <p:cNvSpPr>
            <a:spLocks noGrp="1"/>
          </p:cNvSpPr>
          <p:nvPr>
            <p:ph type="title"/>
          </p:nvPr>
        </p:nvSpPr>
        <p:spPr>
          <a:xfrm>
            <a:off x="838200" y="365125"/>
            <a:ext cx="10515600" cy="1249919"/>
          </a:xfrm>
        </p:spPr>
        <p:txBody>
          <a:bodyPr/>
          <a:lstStyle/>
          <a:p>
            <a:r>
              <a:rPr lang="en-US" dirty="0">
                <a:latin typeface="Times New Roman" panose="02020603050405020304" pitchFamily="18" charset="0"/>
                <a:cs typeface="Times New Roman" panose="02020603050405020304" pitchFamily="18" charset="0"/>
              </a:rPr>
              <a:t>Model 3. Neural Network – result</a:t>
            </a:r>
          </a:p>
        </p:txBody>
      </p:sp>
      <p:sp>
        <p:nvSpPr>
          <p:cNvPr id="4" name="TextBox 3">
            <a:extLst>
              <a:ext uri="{FF2B5EF4-FFF2-40B4-BE49-F238E27FC236}">
                <a16:creationId xmlns:a16="http://schemas.microsoft.com/office/drawing/2014/main" id="{30D34253-D43E-49A3-827C-6D24F8BDA71C}"/>
              </a:ext>
            </a:extLst>
          </p:cNvPr>
          <p:cNvSpPr txBox="1"/>
          <p:nvPr/>
        </p:nvSpPr>
        <p:spPr>
          <a:xfrm>
            <a:off x="893749" y="1805049"/>
            <a:ext cx="4809507"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60:20:20 </a:t>
            </a:r>
            <a:r>
              <a:rPr lang="en-US" sz="2000" dirty="0" err="1"/>
              <a:t>training:validation:test</a:t>
            </a:r>
            <a:r>
              <a:rPr lang="en-US" sz="2000" dirty="0"/>
              <a:t> split</a:t>
            </a:r>
          </a:p>
          <a:p>
            <a:pPr marL="285750" indent="-285750">
              <a:buFont typeface="Arial" panose="020B0604020202020204" pitchFamily="34" charset="0"/>
              <a:buChar char="•"/>
            </a:pPr>
            <a:r>
              <a:rPr lang="en-US" sz="2000" dirty="0"/>
              <a:t>100 iteration to calculate performance on test set</a:t>
            </a:r>
          </a:p>
          <a:p>
            <a:pPr marL="285750" indent="-285750">
              <a:buFont typeface="Arial" panose="020B0604020202020204" pitchFamily="34" charset="0"/>
              <a:buChar char="•"/>
            </a:pPr>
            <a:r>
              <a:rPr lang="en-US" sz="2000" dirty="0"/>
              <a:t>Much lower inventory, but with higher unsatisfied demand</a:t>
            </a:r>
          </a:p>
        </p:txBody>
      </p:sp>
      <p:pic>
        <p:nvPicPr>
          <p:cNvPr id="7" name="Picture 6">
            <a:extLst>
              <a:ext uri="{FF2B5EF4-FFF2-40B4-BE49-F238E27FC236}">
                <a16:creationId xmlns:a16="http://schemas.microsoft.com/office/drawing/2014/main" id="{5F0FB77C-0F31-4919-B9EF-7CED33576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3256" y="1615044"/>
            <a:ext cx="6095496" cy="5144599"/>
          </a:xfrm>
          <a:prstGeom prst="rect">
            <a:avLst/>
          </a:prstGeom>
        </p:spPr>
      </p:pic>
    </p:spTree>
    <p:extLst>
      <p:ext uri="{BB962C8B-B14F-4D97-AF65-F5344CB8AC3E}">
        <p14:creationId xmlns:p14="http://schemas.microsoft.com/office/powerpoint/2010/main" val="560121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1C50-0684-4A45-B1F5-9AFB7641F40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CE40025-5953-4FE8-B36F-1715F9F4E80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 Linear programming based on all time periods</a:t>
            </a:r>
          </a:p>
          <a:p>
            <a:pPr lvl="1"/>
            <a:r>
              <a:rPr lang="en-US" dirty="0">
                <a:latin typeface="Times New Roman" panose="02020603050405020304" pitchFamily="18" charset="0"/>
                <a:cs typeface="Times New Roman" panose="02020603050405020304" pitchFamily="18" charset="0"/>
              </a:rPr>
              <a:t>Not realistic, demands more data</a:t>
            </a:r>
          </a:p>
          <a:p>
            <a:r>
              <a:rPr lang="en-US" dirty="0">
                <a:latin typeface="Times New Roman" panose="02020603050405020304" pitchFamily="18" charset="0"/>
                <a:cs typeface="Times New Roman" panose="02020603050405020304" pitchFamily="18" charset="0"/>
              </a:rPr>
              <a:t>2. Linear programming with m-policy</a:t>
            </a:r>
          </a:p>
          <a:p>
            <a:pPr lvl="1"/>
            <a:r>
              <a:rPr lang="en-US" dirty="0">
                <a:latin typeface="Times New Roman" panose="02020603050405020304" pitchFamily="18" charset="0"/>
                <a:cs typeface="Times New Roman" panose="02020603050405020304" pitchFamily="18" charset="0"/>
              </a:rPr>
              <a:t>More sensible and applicable, less demand for data storage (just moving window)</a:t>
            </a:r>
          </a:p>
          <a:p>
            <a:r>
              <a:rPr lang="en-US" dirty="0">
                <a:latin typeface="Times New Roman" panose="02020603050405020304" pitchFamily="18" charset="0"/>
                <a:cs typeface="Times New Roman" panose="02020603050405020304" pitchFamily="18" charset="0"/>
              </a:rPr>
              <a:t>3. Neural network demand forecasting</a:t>
            </a:r>
          </a:p>
          <a:p>
            <a:pPr lvl="1"/>
            <a:r>
              <a:rPr lang="en-US" dirty="0">
                <a:latin typeface="Times New Roman" panose="02020603050405020304" pitchFamily="18" charset="0"/>
                <a:cs typeface="Times New Roman" panose="02020603050405020304" pitchFamily="18" charset="0"/>
              </a:rPr>
              <a:t>Limited performance on small dataset</a:t>
            </a:r>
          </a:p>
          <a:p>
            <a:pPr lvl="1"/>
            <a:r>
              <a:rPr lang="en-US" dirty="0">
                <a:latin typeface="Times New Roman" panose="02020603050405020304" pitchFamily="18" charset="0"/>
                <a:cs typeface="Times New Roman" panose="02020603050405020304" pitchFamily="18" charset="0"/>
              </a:rPr>
              <a:t>Add sequence information might help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Long short-term memory RNN)</a:t>
            </a:r>
          </a:p>
        </p:txBody>
      </p:sp>
    </p:spTree>
    <p:extLst>
      <p:ext uri="{BB962C8B-B14F-4D97-AF65-F5344CB8AC3E}">
        <p14:creationId xmlns:p14="http://schemas.microsoft.com/office/powerpoint/2010/main" val="873350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1C50-0684-4A45-B1F5-9AFB7641F40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Direction</a:t>
            </a:r>
          </a:p>
        </p:txBody>
      </p:sp>
      <p:sp>
        <p:nvSpPr>
          <p:cNvPr id="3" name="Content Placeholder 2">
            <a:extLst>
              <a:ext uri="{FF2B5EF4-FFF2-40B4-BE49-F238E27FC236}">
                <a16:creationId xmlns:a16="http://schemas.microsoft.com/office/drawing/2014/main" id="{6CE40025-5953-4FE8-B36F-1715F9F4E80A}"/>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Choose different target function or a combination of target functions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Instead of weighing all </a:t>
            </a:r>
            <a:r>
              <a:rPr lang="en-US" i="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previous months equally in m-policy, one can choose different weights for the previous months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weight recent months more heavily) when trying to predict the inventory.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Other methods for time series forecasting given enough data: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auto-regression, recurrent neural network, to better predict the future inventory.</a:t>
            </a:r>
          </a:p>
        </p:txBody>
      </p:sp>
    </p:spTree>
    <p:extLst>
      <p:ext uri="{BB962C8B-B14F-4D97-AF65-F5344CB8AC3E}">
        <p14:creationId xmlns:p14="http://schemas.microsoft.com/office/powerpoint/2010/main" val="2379173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EE15-71EC-43C7-AA5F-FCC0D9C9338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problem</a:t>
            </a:r>
          </a:p>
        </p:txBody>
      </p:sp>
      <p:sp>
        <p:nvSpPr>
          <p:cNvPr id="5" name="TextBox 4">
            <a:extLst>
              <a:ext uri="{FF2B5EF4-FFF2-40B4-BE49-F238E27FC236}">
                <a16:creationId xmlns:a16="http://schemas.microsoft.com/office/drawing/2014/main" id="{FBF30C3C-9931-4634-BAF2-B109B4F3AFF0}"/>
              </a:ext>
            </a:extLst>
          </p:cNvPr>
          <p:cNvSpPr txBox="1"/>
          <p:nvPr/>
        </p:nvSpPr>
        <p:spPr>
          <a:xfrm>
            <a:off x="646386" y="6006662"/>
            <a:ext cx="1840568"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Grewal et al. (2015)</a:t>
            </a:r>
          </a:p>
        </p:txBody>
      </p:sp>
      <p:pic>
        <p:nvPicPr>
          <p:cNvPr id="8" name="Picture 7">
            <a:extLst>
              <a:ext uri="{FF2B5EF4-FFF2-40B4-BE49-F238E27FC236}">
                <a16:creationId xmlns:a16="http://schemas.microsoft.com/office/drawing/2014/main" id="{50E693BC-4B09-46D9-BF2D-B73A3813D67E}"/>
              </a:ext>
            </a:extLst>
          </p:cNvPr>
          <p:cNvPicPr>
            <a:picLocks noChangeAspect="1"/>
          </p:cNvPicPr>
          <p:nvPr/>
        </p:nvPicPr>
        <p:blipFill>
          <a:blip r:embed="rId3"/>
          <a:stretch>
            <a:fillRect/>
          </a:stretch>
        </p:blipFill>
        <p:spPr>
          <a:xfrm>
            <a:off x="528309" y="1427026"/>
            <a:ext cx="5796291" cy="4307887"/>
          </a:xfrm>
          <a:prstGeom prst="rect">
            <a:avLst/>
          </a:prstGeom>
        </p:spPr>
      </p:pic>
      <p:sp>
        <p:nvSpPr>
          <p:cNvPr id="3" name="TextBox 2">
            <a:extLst>
              <a:ext uri="{FF2B5EF4-FFF2-40B4-BE49-F238E27FC236}">
                <a16:creationId xmlns:a16="http://schemas.microsoft.com/office/drawing/2014/main" id="{09335A04-B43D-45E7-8AB2-F0B813CEF4E3}"/>
              </a:ext>
            </a:extLst>
          </p:cNvPr>
          <p:cNvSpPr txBox="1"/>
          <p:nvPr/>
        </p:nvSpPr>
        <p:spPr>
          <a:xfrm>
            <a:off x="4079729" y="3058494"/>
            <a:ext cx="2316211" cy="369332"/>
          </a:xfrm>
          <a:prstGeom prst="rect">
            <a:avLst/>
          </a:prstGeom>
          <a:noFill/>
        </p:spPr>
        <p:txBody>
          <a:bodyPr wrap="none" rtlCol="0">
            <a:spAutoFit/>
          </a:bodyPr>
          <a:lstStyle/>
          <a:p>
            <a:r>
              <a:rPr lang="en-US" b="1" dirty="0">
                <a:solidFill>
                  <a:schemeClr val="accent2"/>
                </a:solidFill>
              </a:rPr>
              <a:t>How much and when?</a:t>
            </a:r>
          </a:p>
        </p:txBody>
      </p:sp>
      <p:grpSp>
        <p:nvGrpSpPr>
          <p:cNvPr id="6" name="Group 5">
            <a:extLst>
              <a:ext uri="{FF2B5EF4-FFF2-40B4-BE49-F238E27FC236}">
                <a16:creationId xmlns:a16="http://schemas.microsoft.com/office/drawing/2014/main" id="{4ABEFDFB-8829-45A1-8B6C-96AD249A1F06}"/>
              </a:ext>
            </a:extLst>
          </p:cNvPr>
          <p:cNvGrpSpPr/>
          <p:nvPr/>
        </p:nvGrpSpPr>
        <p:grpSpPr>
          <a:xfrm>
            <a:off x="6857836" y="1334977"/>
            <a:ext cx="5029200" cy="4307887"/>
            <a:chOff x="6857836" y="1334977"/>
            <a:chExt cx="5029200" cy="4307887"/>
          </a:xfrm>
        </p:grpSpPr>
        <p:pic>
          <p:nvPicPr>
            <p:cNvPr id="2052" name="Picture 4" descr="Justice balance cartoon Royalty Free Vector Image">
              <a:extLst>
                <a:ext uri="{FF2B5EF4-FFF2-40B4-BE49-F238E27FC236}">
                  <a16:creationId xmlns:a16="http://schemas.microsoft.com/office/drawing/2014/main" id="{C08AB8BC-BA42-4929-B065-B43BF45AB7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318" t="11003" r="5049" b="18698"/>
            <a:stretch/>
          </p:blipFill>
          <p:spPr bwMode="auto">
            <a:xfrm>
              <a:off x="6857836" y="1334977"/>
              <a:ext cx="5029200" cy="43078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F4105B9-0D9C-4218-A130-260CA2469469}"/>
                </a:ext>
              </a:extLst>
            </p:cNvPr>
            <p:cNvPicPr>
              <a:picLocks noChangeAspect="1"/>
            </p:cNvPicPr>
            <p:nvPr/>
          </p:nvPicPr>
          <p:blipFill rotWithShape="1">
            <a:blip r:embed="rId5"/>
            <a:srcRect b="17686"/>
            <a:stretch/>
          </p:blipFill>
          <p:spPr>
            <a:xfrm>
              <a:off x="7158717" y="2922217"/>
              <a:ext cx="868170" cy="731112"/>
            </a:xfrm>
            <a:prstGeom prst="rect">
              <a:avLst/>
            </a:prstGeom>
          </p:spPr>
        </p:pic>
        <p:pic>
          <p:nvPicPr>
            <p:cNvPr id="10" name="Picture 2" descr="Unsatisfied Icons - Download Free Vector Icons | Noun Projec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3992" y="2958424"/>
              <a:ext cx="694905" cy="6949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949DE2A-D2E2-4AD4-A3E7-9891C574BD9E}"/>
                </a:ext>
              </a:extLst>
            </p:cNvPr>
            <p:cNvSpPr txBox="1"/>
            <p:nvPr/>
          </p:nvSpPr>
          <p:spPr>
            <a:xfrm>
              <a:off x="6927684" y="4253849"/>
              <a:ext cx="1330236" cy="369332"/>
            </a:xfrm>
            <a:prstGeom prst="rect">
              <a:avLst/>
            </a:prstGeom>
            <a:noFill/>
          </p:spPr>
          <p:txBody>
            <a:bodyPr wrap="none" rtlCol="0">
              <a:spAutoFit/>
            </a:bodyPr>
            <a:lstStyle/>
            <a:p>
              <a:r>
                <a:rPr lang="en-US" dirty="0"/>
                <a:t>Storage cost</a:t>
              </a:r>
            </a:p>
          </p:txBody>
        </p:sp>
        <p:sp>
          <p:nvSpPr>
            <p:cNvPr id="12" name="TextBox 11">
              <a:extLst>
                <a:ext uri="{FF2B5EF4-FFF2-40B4-BE49-F238E27FC236}">
                  <a16:creationId xmlns:a16="http://schemas.microsoft.com/office/drawing/2014/main" id="{FE30621D-51C6-41AE-9358-CC9915784FD3}"/>
                </a:ext>
              </a:extLst>
            </p:cNvPr>
            <p:cNvSpPr txBox="1"/>
            <p:nvPr/>
          </p:nvSpPr>
          <p:spPr>
            <a:xfrm>
              <a:off x="10396326" y="4253849"/>
              <a:ext cx="1283300" cy="646331"/>
            </a:xfrm>
            <a:prstGeom prst="rect">
              <a:avLst/>
            </a:prstGeom>
            <a:noFill/>
          </p:spPr>
          <p:txBody>
            <a:bodyPr wrap="none" rtlCol="0">
              <a:spAutoFit/>
            </a:bodyPr>
            <a:lstStyle/>
            <a:p>
              <a:r>
                <a:rPr lang="en-US" dirty="0"/>
                <a:t>Unsatisfied </a:t>
              </a:r>
            </a:p>
            <a:p>
              <a:pPr algn="ctr"/>
              <a:r>
                <a:rPr lang="en-US" dirty="0"/>
                <a:t>demand</a:t>
              </a:r>
            </a:p>
          </p:txBody>
        </p:sp>
      </p:grpSp>
      <p:sp>
        <p:nvSpPr>
          <p:cNvPr id="7" name="Rectangle 6">
            <a:extLst>
              <a:ext uri="{FF2B5EF4-FFF2-40B4-BE49-F238E27FC236}">
                <a16:creationId xmlns:a16="http://schemas.microsoft.com/office/drawing/2014/main" id="{560E0945-5268-4EDE-BC4A-866431152E98}"/>
              </a:ext>
            </a:extLst>
          </p:cNvPr>
          <p:cNvSpPr/>
          <p:nvPr/>
        </p:nvSpPr>
        <p:spPr>
          <a:xfrm>
            <a:off x="4203005" y="3431689"/>
            <a:ext cx="2036431" cy="613186"/>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AE3FC88-42EB-4819-9590-850DA5CB0243}"/>
              </a:ext>
            </a:extLst>
          </p:cNvPr>
          <p:cNvSpPr txBox="1"/>
          <p:nvPr/>
        </p:nvSpPr>
        <p:spPr>
          <a:xfrm>
            <a:off x="8333472" y="1044593"/>
            <a:ext cx="1970348" cy="369332"/>
          </a:xfrm>
          <a:prstGeom prst="rect">
            <a:avLst/>
          </a:prstGeom>
          <a:noFill/>
        </p:spPr>
        <p:txBody>
          <a:bodyPr wrap="none" rtlCol="0">
            <a:spAutoFit/>
          </a:bodyPr>
          <a:lstStyle/>
          <a:p>
            <a:r>
              <a:rPr lang="en-US" b="1" dirty="0">
                <a:solidFill>
                  <a:schemeClr val="accent2"/>
                </a:solidFill>
              </a:rPr>
              <a:t>Data-driven model</a:t>
            </a:r>
          </a:p>
        </p:txBody>
      </p:sp>
    </p:spTree>
    <p:extLst>
      <p:ext uri="{BB962C8B-B14F-4D97-AF65-F5344CB8AC3E}">
        <p14:creationId xmlns:p14="http://schemas.microsoft.com/office/powerpoint/2010/main" val="204007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1C50-0684-4A45-B1F5-9AFB7641F40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Thank you!</a:t>
            </a:r>
          </a:p>
        </p:txBody>
      </p:sp>
      <p:sp>
        <p:nvSpPr>
          <p:cNvPr id="3" name="Content Placeholder 2">
            <a:extLst>
              <a:ext uri="{FF2B5EF4-FFF2-40B4-BE49-F238E27FC236}">
                <a16:creationId xmlns:a16="http://schemas.microsoft.com/office/drawing/2014/main" id="{6CE40025-5953-4FE8-B36F-1715F9F4E80A}"/>
              </a:ext>
            </a:extLst>
          </p:cNvPr>
          <p:cNvSpPr>
            <a:spLocks noGrp="1"/>
          </p:cNvSpPr>
          <p:nvPr>
            <p:ph idx="1"/>
          </p:nvPr>
        </p:nvSpPr>
        <p:spPr/>
        <p:txBody>
          <a:bodyPr>
            <a:normAutofit/>
          </a:bodyPr>
          <a:lstStyle/>
          <a:p>
            <a:pPr marL="0" indent="0" algn="ctr">
              <a:buNone/>
            </a:pPr>
            <a:r>
              <a:rPr lang="en-US" sz="3600" dirty="0">
                <a:latin typeface="Times New Roman" panose="02020603050405020304" pitchFamily="18" charset="0"/>
                <a:cs typeface="Times New Roman" panose="02020603050405020304" pitchFamily="18" charset="0"/>
              </a:rPr>
              <a:t>Questions?</a:t>
            </a:r>
          </a:p>
        </p:txBody>
      </p:sp>
      <p:pic>
        <p:nvPicPr>
          <p:cNvPr id="1028" name="Picture 4" descr="20 Key Inventory Management Questions You Should Be Asking">
            <a:extLst>
              <a:ext uri="{FF2B5EF4-FFF2-40B4-BE49-F238E27FC236}">
                <a16:creationId xmlns:a16="http://schemas.microsoft.com/office/drawing/2014/main" id="{DB865D29-D151-41C8-84FE-5F7C36BEC2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924" y="2744170"/>
            <a:ext cx="5149190" cy="3432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346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445EDAE-25B6-4E28-B897-2F3973A5B726}"/>
              </a:ext>
            </a:extLst>
          </p:cNvPr>
          <p:cNvPicPr>
            <a:picLocks noChangeAspect="1"/>
          </p:cNvPicPr>
          <p:nvPr/>
        </p:nvPicPr>
        <p:blipFill>
          <a:blip r:embed="rId3"/>
          <a:stretch>
            <a:fillRect/>
          </a:stretch>
        </p:blipFill>
        <p:spPr>
          <a:xfrm>
            <a:off x="763541" y="1539438"/>
            <a:ext cx="10824114" cy="1675815"/>
          </a:xfrm>
          <a:prstGeom prst="rect">
            <a:avLst/>
          </a:prstGeom>
        </p:spPr>
      </p:pic>
      <p:sp>
        <p:nvSpPr>
          <p:cNvPr id="7" name="TextBox 6">
            <a:extLst>
              <a:ext uri="{FF2B5EF4-FFF2-40B4-BE49-F238E27FC236}">
                <a16:creationId xmlns:a16="http://schemas.microsoft.com/office/drawing/2014/main" id="{BBF05983-8423-4CC4-BC05-D941B145262C}"/>
              </a:ext>
            </a:extLst>
          </p:cNvPr>
          <p:cNvSpPr txBox="1"/>
          <p:nvPr/>
        </p:nvSpPr>
        <p:spPr>
          <a:xfrm>
            <a:off x="763541" y="3215253"/>
            <a:ext cx="5565434"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Data from https://www.kaggle.com/kyanyoga/sample-sales-data7</a:t>
            </a:r>
          </a:p>
        </p:txBody>
      </p:sp>
      <p:sp>
        <p:nvSpPr>
          <p:cNvPr id="8" name="Arrow: Down 7">
            <a:extLst>
              <a:ext uri="{FF2B5EF4-FFF2-40B4-BE49-F238E27FC236}">
                <a16:creationId xmlns:a16="http://schemas.microsoft.com/office/drawing/2014/main" id="{F2B64D94-DDE5-4869-A6D3-D2F2FF664D76}"/>
              </a:ext>
            </a:extLst>
          </p:cNvPr>
          <p:cNvSpPr/>
          <p:nvPr/>
        </p:nvSpPr>
        <p:spPr>
          <a:xfrm>
            <a:off x="4049502" y="3708208"/>
            <a:ext cx="878232" cy="1059237"/>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0D2A5EB-5DAA-436E-A5B4-41C000423E49}"/>
              </a:ext>
            </a:extLst>
          </p:cNvPr>
          <p:cNvSpPr txBox="1"/>
          <p:nvPr/>
        </p:nvSpPr>
        <p:spPr>
          <a:xfrm>
            <a:off x="1644409" y="4916690"/>
            <a:ext cx="5688417" cy="1200329"/>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Pick one product: classic cars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Combine different sub-models (</a:t>
            </a:r>
            <a:r>
              <a:rPr lang="en-US" dirty="0" err="1">
                <a:latin typeface="Times New Roman" panose="02020603050405020304" pitchFamily="18" charset="0"/>
                <a:cs typeface="Times New Roman" panose="02020603050405020304" pitchFamily="18" charset="0"/>
              </a:rPr>
              <a:t>orderline</a:t>
            </a:r>
            <a:r>
              <a:rPr lang="en-US" dirty="0">
                <a:latin typeface="Times New Roman" panose="02020603050405020304" pitchFamily="18" charset="0"/>
                <a:cs typeface="Times New Roman" panose="02020603050405020304" pitchFamily="18" charset="0"/>
              </a:rPr>
              <a:t>) of classic cars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Ignore price differences between sub-models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Aggregate quantity sold by month </a:t>
            </a:r>
          </a:p>
        </p:txBody>
      </p:sp>
      <p:sp>
        <p:nvSpPr>
          <p:cNvPr id="10" name="Title 1">
            <a:extLst>
              <a:ext uri="{FF2B5EF4-FFF2-40B4-BE49-F238E27FC236}">
                <a16:creationId xmlns:a16="http://schemas.microsoft.com/office/drawing/2014/main" id="{29A6E9DA-822D-43EC-B3B8-6DE62B5ED98A}"/>
              </a:ext>
            </a:extLst>
          </p:cNvPr>
          <p:cNvSpPr>
            <a:spLocks noGrp="1"/>
          </p:cNvSpPr>
          <p:nvPr>
            <p:ph type="title"/>
          </p:nvPr>
        </p:nvSpPr>
        <p:spPr>
          <a:xfrm>
            <a:off x="838200" y="365125"/>
            <a:ext cx="10515600" cy="1325563"/>
          </a:xfrm>
        </p:spPr>
        <p:txBody>
          <a:bodyPr/>
          <a:lstStyle/>
          <a:p>
            <a:r>
              <a:rPr lang="en-US" dirty="0">
                <a:latin typeface="Times New Roman" panose="02020603050405020304" pitchFamily="18" charset="0"/>
                <a:cs typeface="Times New Roman" panose="02020603050405020304" pitchFamily="18" charset="0"/>
              </a:rPr>
              <a:t>Data preprocessing</a:t>
            </a:r>
          </a:p>
        </p:txBody>
      </p:sp>
      <p:pic>
        <p:nvPicPr>
          <p:cNvPr id="11" name="Picture 10">
            <a:extLst>
              <a:ext uri="{FF2B5EF4-FFF2-40B4-BE49-F238E27FC236}">
                <a16:creationId xmlns:a16="http://schemas.microsoft.com/office/drawing/2014/main" id="{2225F7C4-556A-4061-A512-8E19AE6847BD}"/>
              </a:ext>
            </a:extLst>
          </p:cNvPr>
          <p:cNvPicPr>
            <a:picLocks noChangeAspect="1"/>
          </p:cNvPicPr>
          <p:nvPr/>
        </p:nvPicPr>
        <p:blipFill>
          <a:blip r:embed="rId4"/>
          <a:stretch>
            <a:fillRect/>
          </a:stretch>
        </p:blipFill>
        <p:spPr>
          <a:xfrm>
            <a:off x="7465071" y="4633982"/>
            <a:ext cx="1781175" cy="1714500"/>
          </a:xfrm>
          <a:prstGeom prst="rect">
            <a:avLst/>
          </a:prstGeom>
        </p:spPr>
      </p:pic>
    </p:spTree>
    <p:extLst>
      <p:ext uri="{BB962C8B-B14F-4D97-AF65-F5344CB8AC3E}">
        <p14:creationId xmlns:p14="http://schemas.microsoft.com/office/powerpoint/2010/main" val="108163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B1ACBC-AD94-4AED-95D8-7FBCE7662C9F}"/>
              </a:ext>
            </a:extLst>
          </p:cNvPr>
          <p:cNvPicPr>
            <a:picLocks noChangeAspect="1"/>
          </p:cNvPicPr>
          <p:nvPr/>
        </p:nvPicPr>
        <p:blipFill>
          <a:blip r:embed="rId3"/>
          <a:stretch>
            <a:fillRect/>
          </a:stretch>
        </p:blipFill>
        <p:spPr>
          <a:xfrm>
            <a:off x="3610304" y="1391964"/>
            <a:ext cx="4864154" cy="5142484"/>
          </a:xfrm>
          <a:prstGeom prst="rect">
            <a:avLst/>
          </a:prstGeom>
        </p:spPr>
      </p:pic>
      <p:sp>
        <p:nvSpPr>
          <p:cNvPr id="6" name="Title 1">
            <a:extLst>
              <a:ext uri="{FF2B5EF4-FFF2-40B4-BE49-F238E27FC236}">
                <a16:creationId xmlns:a16="http://schemas.microsoft.com/office/drawing/2014/main" id="{CA247715-5FEC-45F5-B210-8F8FF7B63C01}"/>
              </a:ext>
            </a:extLst>
          </p:cNvPr>
          <p:cNvSpPr>
            <a:spLocks noGrp="1"/>
          </p:cNvSpPr>
          <p:nvPr>
            <p:ph type="title"/>
          </p:nvPr>
        </p:nvSpPr>
        <p:spPr>
          <a:xfrm>
            <a:off x="838200" y="365125"/>
            <a:ext cx="10515600" cy="1325563"/>
          </a:xfrm>
        </p:spPr>
        <p:txBody>
          <a:bodyPr/>
          <a:lstStyle/>
          <a:p>
            <a:r>
              <a:rPr lang="en-US" dirty="0">
                <a:latin typeface="Times New Roman" panose="02020603050405020304" pitchFamily="18" charset="0"/>
                <a:cs typeface="Times New Roman" panose="02020603050405020304" pitchFamily="18" charset="0"/>
              </a:rPr>
              <a:t>Sales data</a:t>
            </a:r>
          </a:p>
        </p:txBody>
      </p:sp>
    </p:spTree>
    <p:extLst>
      <p:ext uri="{BB962C8B-B14F-4D97-AF65-F5344CB8AC3E}">
        <p14:creationId xmlns:p14="http://schemas.microsoft.com/office/powerpoint/2010/main" val="3881954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B5F1-8EAE-4327-A476-3475DDB91A2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Models</a:t>
            </a:r>
          </a:p>
        </p:txBody>
      </p:sp>
      <p:sp>
        <p:nvSpPr>
          <p:cNvPr id="3" name="Content Placeholder 2">
            <a:extLst>
              <a:ext uri="{FF2B5EF4-FFF2-40B4-BE49-F238E27FC236}">
                <a16:creationId xmlns:a16="http://schemas.microsoft.com/office/drawing/2014/main" id="{A28E2E94-5162-4F29-8A6E-68D811E3E97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1. Linear programming based on all time periods</a:t>
            </a:r>
          </a:p>
          <a:p>
            <a:r>
              <a:rPr lang="en-US" dirty="0">
                <a:latin typeface="Times New Roman" panose="02020603050405020304" pitchFamily="18" charset="0"/>
                <a:cs typeface="Times New Roman" panose="02020603050405020304" pitchFamily="18" charset="0"/>
              </a:rPr>
              <a:t>2. Linear programming with m-policy</a:t>
            </a:r>
          </a:p>
          <a:p>
            <a:r>
              <a:rPr lang="en-US" dirty="0">
                <a:latin typeface="Times New Roman" panose="02020603050405020304" pitchFamily="18" charset="0"/>
                <a:cs typeface="Times New Roman" panose="02020603050405020304" pitchFamily="18" charset="0"/>
              </a:rPr>
              <a:t>3. Neural network demand forecasting</a:t>
            </a:r>
          </a:p>
        </p:txBody>
      </p:sp>
    </p:spTree>
    <p:extLst>
      <p:ext uri="{BB962C8B-B14F-4D97-AF65-F5344CB8AC3E}">
        <p14:creationId xmlns:p14="http://schemas.microsoft.com/office/powerpoint/2010/main" val="283134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B5F1-8EAE-4327-A476-3475DDB91A2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1. Linear programming based on all time periods</a:t>
            </a:r>
          </a:p>
        </p:txBody>
      </p:sp>
      <p:sp>
        <p:nvSpPr>
          <p:cNvPr id="6" name="Content Placeholder 5">
            <a:extLst>
              <a:ext uri="{FF2B5EF4-FFF2-40B4-BE49-F238E27FC236}">
                <a16:creationId xmlns:a16="http://schemas.microsoft.com/office/drawing/2014/main" id="{2A03B701-EAE4-4D62-986E-B3FB39726BF3}"/>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At the beginning of each time period </a:t>
            </a:r>
            <a:r>
              <a:rPr lang="en-US" sz="2400" i="1" dirty="0" err="1">
                <a:latin typeface="Times New Roman" panose="02020603050405020304" pitchFamily="18" charset="0"/>
                <a:cs typeface="Times New Roman" panose="02020603050405020304" pitchFamily="18" charset="0"/>
              </a:rPr>
              <a:t>i</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1 </a:t>
            </a:r>
            <a:r>
              <a:rPr lang="zh-CN" altLang="en-US" sz="2400" i="1"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i</a:t>
            </a:r>
            <a:r>
              <a:rPr lang="en-US" sz="2400" i="1" dirty="0">
                <a:latin typeface="Times New Roman" panose="02020603050405020304" pitchFamily="18" charset="0"/>
                <a:cs typeface="Times New Roman" panose="02020603050405020304" pitchFamily="18" charset="0"/>
              </a:rPr>
              <a:t> </a:t>
            </a:r>
            <a:r>
              <a:rPr lang="zh-CN" altLang="en-US" sz="2400" i="1"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n </a:t>
            </a:r>
            <a:r>
              <a:rPr lang="en-US" sz="2400" dirty="0">
                <a:latin typeface="Times New Roman" panose="02020603050405020304" pitchFamily="18" charset="0"/>
                <a:cs typeface="Times New Roman" panose="02020603050405020304" pitchFamily="18" charset="0"/>
              </a:rPr>
              <a:t>total number of time periods) </a:t>
            </a:r>
          </a:p>
          <a:p>
            <a:r>
              <a:rPr lang="en-US" sz="2400" dirty="0">
                <a:latin typeface="Times New Roman" panose="02020603050405020304" pitchFamily="18" charset="0"/>
                <a:cs typeface="Times New Roman" panose="02020603050405020304" pitchFamily="18" charset="0"/>
              </a:rPr>
              <a:t>We have </a:t>
            </a:r>
            <a:r>
              <a:rPr lang="en-US" sz="2400" i="1" dirty="0">
                <a:latin typeface="Times New Roman" panose="02020603050405020304" pitchFamily="18" charset="0"/>
                <a:cs typeface="Times New Roman" panose="02020603050405020304" pitchFamily="18" charset="0"/>
              </a:rPr>
              <a:t>X</a:t>
            </a:r>
            <a:r>
              <a:rPr lang="en-US" sz="2400" i="1" baseline="-25000" dirty="0">
                <a:latin typeface="Times New Roman" panose="02020603050405020304" pitchFamily="18" charset="0"/>
                <a:cs typeface="Times New Roman" panose="02020603050405020304" pitchFamily="18" charset="0"/>
              </a:rPr>
              <a:t>i</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quantity of inventory on-hand</a:t>
            </a:r>
          </a:p>
          <a:p>
            <a:r>
              <a:rPr lang="en-US" sz="2400" dirty="0">
                <a:latin typeface="Times New Roman" panose="02020603050405020304" pitchFamily="18" charset="0"/>
                <a:cs typeface="Times New Roman" panose="02020603050405020304" pitchFamily="18" charset="0"/>
              </a:rPr>
              <a:t>There will be </a:t>
            </a:r>
            <a:r>
              <a:rPr lang="en-US" altLang="zh-CN" sz="2400" i="1" dirty="0">
                <a:latin typeface="Times New Roman" panose="02020603050405020304" pitchFamily="18" charset="0"/>
                <a:cs typeface="Times New Roman" panose="02020603050405020304" pitchFamily="18" charset="0"/>
              </a:rPr>
              <a:t>D</a:t>
            </a:r>
            <a:r>
              <a:rPr lang="en-US" sz="2400" i="1" baseline="-25000" dirty="0">
                <a:latin typeface="Times New Roman" panose="02020603050405020304" pitchFamily="18" charset="0"/>
                <a:cs typeface="Times New Roman" panose="02020603050405020304" pitchFamily="18" charset="0"/>
              </a:rPr>
              <a:t>i</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amount of demand during this period</a:t>
            </a:r>
          </a:p>
          <a:p>
            <a:r>
              <a:rPr lang="en-US" sz="2400" dirty="0">
                <a:latin typeface="Times New Roman" panose="02020603050405020304" pitchFamily="18" charset="0"/>
                <a:cs typeface="Times New Roman" panose="02020603050405020304" pitchFamily="18" charset="0"/>
              </a:rPr>
              <a:t>We do not know the real demand, so use the sales data to simulate the demand</a:t>
            </a:r>
          </a:p>
          <a:p>
            <a:r>
              <a:rPr lang="en-US" sz="2400" dirty="0">
                <a:latin typeface="Times New Roman" panose="02020603050405020304" pitchFamily="18" charset="0"/>
                <a:cs typeface="Times New Roman" panose="02020603050405020304" pitchFamily="18" charset="0"/>
              </a:rPr>
              <a:t>Goal: to decide </a:t>
            </a:r>
            <a:r>
              <a:rPr lang="en-US" altLang="zh-CN" sz="2400" i="1" dirty="0">
                <a:latin typeface="Times New Roman" panose="02020603050405020304" pitchFamily="18" charset="0"/>
                <a:cs typeface="Times New Roman" panose="02020603050405020304" pitchFamily="18" charset="0"/>
              </a:rPr>
              <a:t>A</a:t>
            </a:r>
            <a:r>
              <a:rPr lang="en-US" sz="2400" i="1"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the amount to order at the end of period </a:t>
            </a:r>
            <a:r>
              <a:rPr lang="en-US" sz="2400" i="1" dirty="0" err="1">
                <a:latin typeface="Times New Roman" panose="02020603050405020304" pitchFamily="18" charset="0"/>
                <a:cs typeface="Times New Roman" panose="02020603050405020304" pitchFamily="18" charset="0"/>
              </a:rPr>
              <a:t>i</a:t>
            </a:r>
            <a:r>
              <a:rPr lang="en-US" sz="24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2174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B5F1-8EAE-4327-A476-3475DDB91A2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1. Linear programming based on all time periods</a:t>
            </a:r>
          </a:p>
        </p:txBody>
      </p:sp>
      <p:sp>
        <p:nvSpPr>
          <p:cNvPr id="6" name="Content Placeholder 5">
            <a:extLst>
              <a:ext uri="{FF2B5EF4-FFF2-40B4-BE49-F238E27FC236}">
                <a16:creationId xmlns:a16="http://schemas.microsoft.com/office/drawing/2014/main" id="{2A03B701-EAE4-4D62-986E-B3FB39726BF3}"/>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Policy: if the inventory on hand falls below a certain threshold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we will order </a:t>
            </a:r>
            <a:r>
              <a:rPr lang="en-US" sz="2400" i="1" dirty="0">
                <a:latin typeface="Times New Roman" panose="02020603050405020304" pitchFamily="18" charset="0"/>
                <a:cs typeface="Times New Roman" panose="02020603050405020304" pitchFamily="18" charset="0"/>
              </a:rPr>
              <a:t>A</a:t>
            </a:r>
            <a:r>
              <a:rPr lang="en-US" sz="2400" i="1"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to make up the difference, otherwise we will not order. </a:t>
            </a:r>
          </a:p>
          <a:p>
            <a:endParaRPr lang="en-US" sz="2400" i="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838200" y="2603499"/>
            <a:ext cx="10310889" cy="3826827"/>
          </a:xfrm>
          <a:prstGeom prst="rect">
            <a:avLst/>
          </a:prstGeom>
        </p:spPr>
      </p:pic>
    </p:spTree>
    <p:extLst>
      <p:ext uri="{BB962C8B-B14F-4D97-AF65-F5344CB8AC3E}">
        <p14:creationId xmlns:p14="http://schemas.microsoft.com/office/powerpoint/2010/main" val="359806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B5F1-8EAE-4327-A476-3475DDB91A2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1. Target function</a:t>
            </a:r>
          </a:p>
        </p:txBody>
      </p:sp>
      <p:sp>
        <p:nvSpPr>
          <p:cNvPr id="6" name="Content Placeholder 5">
            <a:extLst>
              <a:ext uri="{FF2B5EF4-FFF2-40B4-BE49-F238E27FC236}">
                <a16:creationId xmlns:a16="http://schemas.microsoft.com/office/drawing/2014/main" id="{2A03B701-EAE4-4D62-986E-B3FB39726BF3}"/>
              </a:ext>
            </a:extLst>
          </p:cNvPr>
          <p:cNvSpPr>
            <a:spLocks noGrp="1"/>
          </p:cNvSpPr>
          <p:nvPr>
            <p:ph idx="1"/>
          </p:nvPr>
        </p:nvSpPr>
        <p:spPr>
          <a:xfrm>
            <a:off x="838200" y="1825625"/>
            <a:ext cx="10515600" cy="4351338"/>
          </a:xfrm>
        </p:spPr>
        <p:txBody>
          <a:bodyPr>
            <a:normAutofit/>
          </a:bodyPr>
          <a:lstStyle/>
          <a:p>
            <a:pPr marL="0" indent="0" algn="ctr">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Optimizing --</a:t>
            </a:r>
          </a:p>
          <a:p>
            <a:pPr marL="0" indent="0">
              <a:buNone/>
            </a:pPr>
            <a:r>
              <a:rPr lang="en-US" sz="2400" dirty="0">
                <a:latin typeface="Times New Roman" panose="02020603050405020304" pitchFamily="18" charset="0"/>
                <a:cs typeface="Times New Roman" panose="02020603050405020304" pitchFamily="18" charset="0"/>
              </a:rPr>
              <a:t>Minimizing inventory </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rotWithShape="1">
          <a:blip r:embed="rId3"/>
          <a:srcRect l="42443" r="43596" b="67414"/>
          <a:stretch/>
        </p:blipFill>
        <p:spPr>
          <a:xfrm>
            <a:off x="887432" y="3556693"/>
            <a:ext cx="1384300" cy="1142206"/>
          </a:xfrm>
          <a:prstGeom prst="rect">
            <a:avLst/>
          </a:prstGeom>
        </p:spPr>
      </p:pic>
      <p:grpSp>
        <p:nvGrpSpPr>
          <p:cNvPr id="13" name="Group 12"/>
          <p:cNvGrpSpPr/>
          <p:nvPr/>
        </p:nvGrpSpPr>
        <p:grpSpPr>
          <a:xfrm>
            <a:off x="3810000" y="1690688"/>
            <a:ext cx="4572000" cy="4094247"/>
            <a:chOff x="3558381" y="1690688"/>
            <a:chExt cx="5029200" cy="4307887"/>
          </a:xfrm>
        </p:grpSpPr>
        <p:pic>
          <p:nvPicPr>
            <p:cNvPr id="10" name="Picture 4" descr="Justice balance cartoon Royalty Free Vector Image">
              <a:extLst>
                <a:ext uri="{FF2B5EF4-FFF2-40B4-BE49-F238E27FC236}">
                  <a16:creationId xmlns:a16="http://schemas.microsoft.com/office/drawing/2014/main" id="{C08AB8BC-BA42-4929-B065-B43BF45AB7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318" t="11003" r="5049" b="18698"/>
            <a:stretch/>
          </p:blipFill>
          <p:spPr bwMode="auto">
            <a:xfrm>
              <a:off x="3558381" y="1690688"/>
              <a:ext cx="5029200" cy="43078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FF4105B9-0D9C-4218-A130-260CA2469469}"/>
                </a:ext>
              </a:extLst>
            </p:cNvPr>
            <p:cNvPicPr>
              <a:picLocks noChangeAspect="1"/>
            </p:cNvPicPr>
            <p:nvPr/>
          </p:nvPicPr>
          <p:blipFill rotWithShape="1">
            <a:blip r:embed="rId5"/>
            <a:srcRect b="17686"/>
            <a:stretch/>
          </p:blipFill>
          <p:spPr>
            <a:xfrm>
              <a:off x="3859262" y="3277928"/>
              <a:ext cx="868170" cy="731112"/>
            </a:xfrm>
            <a:prstGeom prst="rect">
              <a:avLst/>
            </a:prstGeom>
          </p:spPr>
        </p:pic>
      </p:grpSp>
      <p:sp>
        <p:nvSpPr>
          <p:cNvPr id="14" name="Content Placeholder 5">
            <a:extLst>
              <a:ext uri="{FF2B5EF4-FFF2-40B4-BE49-F238E27FC236}">
                <a16:creationId xmlns:a16="http://schemas.microsoft.com/office/drawing/2014/main" id="{2A03B701-EAE4-4D62-986E-B3FB39726BF3}"/>
              </a:ext>
            </a:extLst>
          </p:cNvPr>
          <p:cNvSpPr txBox="1">
            <a:spLocks/>
          </p:cNvSpPr>
          <p:nvPr/>
        </p:nvSpPr>
        <p:spPr>
          <a:xfrm>
            <a:off x="8479195" y="2714626"/>
            <a:ext cx="3344505" cy="3462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Satisficing –</a:t>
            </a:r>
          </a:p>
          <a:p>
            <a:pPr marL="0" indent="0">
              <a:buNone/>
            </a:pPr>
            <a:r>
              <a:rPr lang="en-US" sz="2400" dirty="0">
                <a:latin typeface="Times New Roman" panose="02020603050405020304" pitchFamily="18" charset="0"/>
                <a:cs typeface="Times New Roman" panose="02020603050405020304" pitchFamily="18" charset="0"/>
              </a:rPr>
              <a:t>No more than 5% unfulfilled demands</a:t>
            </a:r>
          </a:p>
          <a:p>
            <a:pPr marL="0" indent="0">
              <a:buFont typeface="Arial" panose="020B0604020202020204" pitchFamily="34" charset="0"/>
              <a:buNone/>
            </a:pPr>
            <a:endParaRPr lang="en-US"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400" dirty="0">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6"/>
          <a:stretch>
            <a:fillRect/>
          </a:stretch>
        </p:blipFill>
        <p:spPr>
          <a:xfrm>
            <a:off x="8479195" y="4143348"/>
            <a:ext cx="2514600" cy="942975"/>
          </a:xfrm>
          <a:prstGeom prst="rect">
            <a:avLst/>
          </a:prstGeom>
        </p:spPr>
      </p:pic>
      <p:pic>
        <p:nvPicPr>
          <p:cNvPr id="1026" name="Picture 2" descr="Unsatisfied Icons - Download Free Vector Icons | Noun Projec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3485" y="3244788"/>
            <a:ext cx="694905" cy="694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574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B5F1-8EAE-4327-A476-3475DDB91A2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1. Optimal policy</a:t>
            </a:r>
          </a:p>
        </p:txBody>
      </p:sp>
      <p:pic>
        <p:nvPicPr>
          <p:cNvPr id="4" name="Picture 3"/>
          <p:cNvPicPr>
            <a:picLocks noChangeAspect="1"/>
          </p:cNvPicPr>
          <p:nvPr/>
        </p:nvPicPr>
        <p:blipFill>
          <a:blip r:embed="rId3"/>
          <a:stretch>
            <a:fillRect/>
          </a:stretch>
        </p:blipFill>
        <p:spPr>
          <a:xfrm>
            <a:off x="3706812" y="1690688"/>
            <a:ext cx="4778375" cy="4730178"/>
          </a:xfrm>
          <a:prstGeom prst="rect">
            <a:avLst/>
          </a:prstGeom>
        </p:spPr>
      </p:pic>
      <p:pic>
        <p:nvPicPr>
          <p:cNvPr id="5" name="Picture 2" descr="Unsatisfied Icons - Download Free Vector Icons | Noun Pro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8632" y="4460639"/>
            <a:ext cx="694905" cy="6949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F4105B9-0D9C-4218-A130-260CA2469469}"/>
              </a:ext>
            </a:extLst>
          </p:cNvPr>
          <p:cNvPicPr>
            <a:picLocks noChangeAspect="1"/>
          </p:cNvPicPr>
          <p:nvPr/>
        </p:nvPicPr>
        <p:blipFill rotWithShape="1">
          <a:blip r:embed="rId5"/>
          <a:srcRect b="-68"/>
          <a:stretch/>
        </p:blipFill>
        <p:spPr>
          <a:xfrm>
            <a:off x="2076307" y="2380809"/>
            <a:ext cx="789245" cy="844712"/>
          </a:xfrm>
          <a:prstGeom prst="rect">
            <a:avLst/>
          </a:prstGeom>
        </p:spPr>
      </p:pic>
    </p:spTree>
    <p:extLst>
      <p:ext uri="{BB962C8B-B14F-4D97-AF65-F5344CB8AC3E}">
        <p14:creationId xmlns:p14="http://schemas.microsoft.com/office/powerpoint/2010/main" val="1868691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TotalTime>
  <Words>2377</Words>
  <Application>Microsoft Office PowerPoint</Application>
  <PresentationFormat>Widescreen</PresentationFormat>
  <Paragraphs>152</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맑은 고딕</vt:lpstr>
      <vt:lpstr>等线</vt:lpstr>
      <vt:lpstr>Arial</vt:lpstr>
      <vt:lpstr>Calibri</vt:lpstr>
      <vt:lpstr>Calibri Light</vt:lpstr>
      <vt:lpstr>Times New Roman</vt:lpstr>
      <vt:lpstr>Office Theme</vt:lpstr>
      <vt:lpstr>Data-Driven Inventory Management</vt:lpstr>
      <vt:lpstr>The problem</vt:lpstr>
      <vt:lpstr>Data preprocessing</vt:lpstr>
      <vt:lpstr>Sales data</vt:lpstr>
      <vt:lpstr>Models</vt:lpstr>
      <vt:lpstr>Model 1. Linear programming based on all time periods</vt:lpstr>
      <vt:lpstr>Model 1. Linear programming based on all time periods</vt:lpstr>
      <vt:lpstr>Model 1. Target function</vt:lpstr>
      <vt:lpstr>Model 1. Optimal policy</vt:lpstr>
      <vt:lpstr>Models</vt:lpstr>
      <vt:lpstr>Model 2. Linear programming with m-policy</vt:lpstr>
      <vt:lpstr>Model 2. Linear programming with m-policy</vt:lpstr>
      <vt:lpstr>Models</vt:lpstr>
      <vt:lpstr>Model 3. Neural Network1</vt:lpstr>
      <vt:lpstr>Model 3. Neural Network – Gradient Descent2</vt:lpstr>
      <vt:lpstr>Model 3. Neural Network – training example (m=11)</vt:lpstr>
      <vt:lpstr>Model 3. Neural Network – result</vt:lpstr>
      <vt:lpstr>Conclusion</vt:lpstr>
      <vt:lpstr>Future Direction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Data-Driven Inventory Management</dc:title>
  <dc:creator>Huang, Angel</dc:creator>
  <cp:lastModifiedBy>Huang, Angel</cp:lastModifiedBy>
  <cp:revision>31</cp:revision>
  <dcterms:created xsi:type="dcterms:W3CDTF">2020-11-04T14:37:11Z</dcterms:created>
  <dcterms:modified xsi:type="dcterms:W3CDTF">2020-11-05T14:45:46Z</dcterms:modified>
</cp:coreProperties>
</file>