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Cairo"/>
      <p:regular r:id="rId24"/>
      <p:bold r:id="rId25"/>
    </p:embeddedFont>
    <p:embeddedFont>
      <p:font typeface="Space Grotesk Medium"/>
      <p:regular r:id="rId26"/>
      <p:bold r:id="rId27"/>
    </p:embeddedFont>
    <p:embeddedFont>
      <p:font typeface="PT Sans"/>
      <p:regular r:id="rId28"/>
      <p:bold r:id="rId29"/>
      <p:italic r:id="rId30"/>
      <p:boldItalic r:id="rId31"/>
    </p:embeddedFont>
    <p:embeddedFont>
      <p:font typeface="Space Grotesk"/>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Cair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paceGroteskMedium-regular.fntdata"/><Relationship Id="rId25" Type="http://schemas.openxmlformats.org/officeDocument/2006/relationships/font" Target="fonts/Cairo-bold.fntdata"/><Relationship Id="rId28" Type="http://schemas.openxmlformats.org/officeDocument/2006/relationships/font" Target="fonts/PTSans-regular.fntdata"/><Relationship Id="rId27" Type="http://schemas.openxmlformats.org/officeDocument/2006/relationships/font" Target="fonts/SpaceGrotesk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boldItalic.fntdata"/><Relationship Id="rId30" Type="http://schemas.openxmlformats.org/officeDocument/2006/relationships/font" Target="fonts/PTSans-italic.fntdata"/><Relationship Id="rId11" Type="http://schemas.openxmlformats.org/officeDocument/2006/relationships/slide" Target="slides/slide7.xml"/><Relationship Id="rId33" Type="http://schemas.openxmlformats.org/officeDocument/2006/relationships/font" Target="fonts/SpaceGrotesk-bold.fntdata"/><Relationship Id="rId10" Type="http://schemas.openxmlformats.org/officeDocument/2006/relationships/slide" Target="slides/slide6.xml"/><Relationship Id="rId32" Type="http://schemas.openxmlformats.org/officeDocument/2006/relationships/font" Target="fonts/SpaceGrotesk-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95ad0a647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95ad0a647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1500"/>
              </a:spcAft>
              <a:buClr>
                <a:schemeClr val="dk1"/>
              </a:buClr>
              <a:buSzPts val="1100"/>
              <a:buFont typeface="Arial"/>
              <a:buNone/>
            </a:pPr>
            <a:r>
              <a:rPr lang="en">
                <a:solidFill>
                  <a:schemeClr val="dk1"/>
                </a:solidFill>
                <a:highlight>
                  <a:srgbClr val="D9EAD3"/>
                </a:highlight>
              </a:rPr>
              <a:t>In conclusion, our project makes it easier for future users to access the data from Hugging Face, Github and Climsim dataset in general using R and google colab, and models provided for ML researchers.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41160"/>
                </a:solidFill>
                <a:latin typeface="Cairo"/>
                <a:ea typeface="Cairo"/>
                <a:cs typeface="Cairo"/>
                <a:sym typeface="Cairo"/>
              </a:rPr>
              <a:t>1. Establish a quicker and more convenient quickstart notebook for users using different platforms to access Climsim.</a:t>
            </a:r>
            <a:endParaRPr sz="1200">
              <a:solidFill>
                <a:srgbClr val="241160"/>
              </a:solidFill>
              <a:latin typeface="Cairo"/>
              <a:ea typeface="Cairo"/>
              <a:cs typeface="Cairo"/>
              <a:sym typeface="Cairo"/>
            </a:endParaRPr>
          </a:p>
          <a:p>
            <a:pPr indent="0" lvl="0" marL="0" rtl="0" algn="l">
              <a:spcBef>
                <a:spcPts val="0"/>
              </a:spcBef>
              <a:spcAft>
                <a:spcPts val="0"/>
              </a:spcAft>
              <a:buNone/>
            </a:pPr>
            <a:r>
              <a:rPr lang="en" sz="1200">
                <a:solidFill>
                  <a:srgbClr val="241160"/>
                </a:solidFill>
                <a:latin typeface="Cairo"/>
                <a:ea typeface="Cairo"/>
                <a:cs typeface="Cairo"/>
                <a:sym typeface="Cairo"/>
              </a:rPr>
              <a:t>2. Seek different models to allow developers to optimize models for more accurate outputs in Climsim.</a:t>
            </a:r>
            <a:endParaRPr sz="1200">
              <a:solidFill>
                <a:srgbClr val="241160"/>
              </a:solidFill>
              <a:latin typeface="Cairo"/>
              <a:ea typeface="Cairo"/>
              <a:cs typeface="Cairo"/>
              <a:sym typeface="Cairo"/>
            </a:endParaRPr>
          </a:p>
          <a:p>
            <a:pPr indent="0" lvl="0" marL="0" rtl="0" algn="l">
              <a:spcBef>
                <a:spcPts val="0"/>
              </a:spcBef>
              <a:spcAft>
                <a:spcPts val="0"/>
              </a:spcAft>
              <a:buNone/>
            </a:pPr>
            <a:r>
              <a:t/>
            </a:r>
            <a:endParaRPr sz="1200">
              <a:solidFill>
                <a:srgbClr val="241160"/>
              </a:solidFill>
              <a:latin typeface="Cairo"/>
              <a:ea typeface="Cairo"/>
              <a:cs typeface="Cairo"/>
              <a:sym typeface="Cairo"/>
            </a:endParaRPr>
          </a:p>
          <a:p>
            <a:pPr indent="0" lvl="0" marL="0" rtl="0" algn="l">
              <a:spcBef>
                <a:spcPts val="0"/>
              </a:spcBef>
              <a:spcAft>
                <a:spcPts val="0"/>
              </a:spcAft>
              <a:buClr>
                <a:schemeClr val="dk1"/>
              </a:buClr>
              <a:buSzPts val="1100"/>
              <a:buFont typeface="Arial"/>
              <a:buNone/>
            </a:pPr>
            <a:r>
              <a:rPr lang="en" sz="1200">
                <a:solidFill>
                  <a:srgbClr val="241160"/>
                </a:solidFill>
                <a:latin typeface="Cairo"/>
                <a:ea typeface="Cairo"/>
                <a:cs typeface="Cairo"/>
                <a:sym typeface="Cairo"/>
              </a:rPr>
              <a:t>We tackled the four tasks and I’m going to explain more in detail</a:t>
            </a:r>
            <a:endParaRPr sz="1200">
              <a:solidFill>
                <a:srgbClr val="241160"/>
              </a:solidFill>
              <a:latin typeface="Cairo"/>
              <a:ea typeface="Cairo"/>
              <a:cs typeface="Cairo"/>
              <a:sym typeface="Cair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94726252f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94726252f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a:solidFill>
                  <a:schemeClr val="dk1"/>
                </a:solidFill>
                <a:highlight>
                  <a:srgbClr val="FFF2CC"/>
                </a:highlight>
              </a:rPr>
              <a:t>SVR- Support Vector Regression good at predicting continuous values</a:t>
            </a:r>
            <a:endParaRPr>
              <a:solidFill>
                <a:schemeClr val="dk1"/>
              </a:solidFill>
              <a:highlight>
                <a:srgbClr val="FFF2CC"/>
              </a:highlight>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highlight>
                  <a:srgbClr val="FFF2CC"/>
                </a:highlight>
              </a:rPr>
              <a:t>NNR- Neural Network Regression good at capturing complex and non-linear relationships</a:t>
            </a:r>
            <a:endParaRPr>
              <a:solidFill>
                <a:schemeClr val="dk1"/>
              </a:solidFill>
              <a:highlight>
                <a:srgbClr val="FFF2CC"/>
              </a:highlight>
            </a:endParaRPr>
          </a:p>
          <a:p>
            <a:pPr indent="0" lvl="0" marL="0" rtl="0" algn="l">
              <a:lnSpc>
                <a:spcPct val="115000"/>
              </a:lnSpc>
              <a:spcBef>
                <a:spcPts val="1500"/>
              </a:spcBef>
              <a:spcAft>
                <a:spcPts val="1500"/>
              </a:spcAft>
              <a:buClr>
                <a:schemeClr val="dk1"/>
              </a:buClr>
              <a:buSzPts val="1100"/>
              <a:buFont typeface="Arial"/>
              <a:buNone/>
            </a:pPr>
            <a:r>
              <a:rPr lang="en">
                <a:solidFill>
                  <a:schemeClr val="dk1"/>
                </a:solidFill>
                <a:highlight>
                  <a:srgbClr val="FFF2CC"/>
                </a:highlight>
              </a:rPr>
              <a:t>RNN- Recurrent Neural Network which is great for time series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95a99bf8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95a99bf8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1500"/>
              </a:spcAft>
              <a:buClr>
                <a:schemeClr val="dk1"/>
              </a:buClr>
              <a:buSzPts val="1100"/>
              <a:buFont typeface="Arial"/>
              <a:buNone/>
            </a:pPr>
            <a:r>
              <a:rPr lang="en">
                <a:solidFill>
                  <a:schemeClr val="dk1"/>
                </a:solidFill>
                <a:highlight>
                  <a:srgbClr val="D9EAD3"/>
                </a:highlight>
              </a:rPr>
              <a:t>We choose these models based on their different qualities. So for SVR its robustness against outliers and noise in the data makes it effective in non-linear relationships; NNR is suitable for high-resolution climate simulations and modeling; and RNN process sequential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4726252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4726252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a:solidFill>
                  <a:schemeClr val="dk1"/>
                </a:solidFill>
                <a:highlight>
                  <a:srgbClr val="FFF2CC"/>
                </a:highlight>
              </a:rPr>
              <a:t>By analyzing the graph, SVR model exhibits lower MAE and RMSE values for variables such as NETShortWave and visible direct solar flux (SOLS) and significantly higher for rain rate (PRECC). In contrast, the NNR model's performance is relatively similar to that of the Multiple Linear Regression (MLR)and a constant prediction model. One notable factor that caused this is that the analysis was conducted using simplified SVR and NNR models. To obtain a more suitable model, it may be necessary to explore more complex variants of these models, which can better capture the intricate relationships within the data. </a:t>
            </a:r>
            <a:endParaRPr/>
          </a:p>
          <a:p>
            <a:pPr indent="0" lvl="0" marL="0" rtl="0" algn="l">
              <a:lnSpc>
                <a:spcPct val="115000"/>
              </a:lnSpc>
              <a:spcBef>
                <a:spcPts val="1500"/>
              </a:spcBef>
              <a:spcAft>
                <a:spcPts val="0"/>
              </a:spcAft>
              <a:buNone/>
            </a:pPr>
            <a:r>
              <a:rPr lang="en"/>
              <a:t>By analyzing the graph, it becomes evident that the Support Vector Regression (SVR) model exhibits lower Mean Absolute Error (MAE) and Root Mean Squared Error (RMSE) values for certain variables, such as NETSW and SOLS. However, the SVR model yields significantly higher MAE and RMSE values for the variable PRECC. In contrast, the Neural Network Regression (NNR) model's performance is relatively similar to that of the Multiple Linear Regression (MLR) model and a constant prediction model.</a:t>
            </a:r>
            <a:endParaRPr/>
          </a:p>
          <a:p>
            <a:pPr indent="0" lvl="0" marL="0" rtl="0" algn="l">
              <a:lnSpc>
                <a:spcPct val="115000"/>
              </a:lnSpc>
              <a:spcBef>
                <a:spcPts val="1500"/>
              </a:spcBef>
              <a:spcAft>
                <a:spcPts val="0"/>
              </a:spcAft>
              <a:buNone/>
            </a:pPr>
            <a:r>
              <a:rPr lang="en"/>
              <a:t>There are several factors contributing to the elevated MAE and RMSE, with potential areas for improvement. One notable factor is that the analysis was conducted using simplified SVR and NNR models. To obtain a more suitable model, it may be necessary to explore more complex variants of these models, which can better capture the intricate relationships within the data. Additionally, both SVR and NNR models were trained on the original subset dataset, which does not account for any temporal dependencies or patterns over time. This limitation can result in suboptimal performance for tasks that involve time-series data, such as climate simulations.</a:t>
            </a:r>
            <a:endParaRPr/>
          </a:p>
          <a:p>
            <a:pPr indent="0" lvl="0" marL="0" rtl="0" algn="l">
              <a:lnSpc>
                <a:spcPct val="115000"/>
              </a:lnSpc>
              <a:spcBef>
                <a:spcPts val="1500"/>
              </a:spcBef>
              <a:spcAft>
                <a:spcPts val="1500"/>
              </a:spcAft>
              <a:buNone/>
            </a:pPr>
            <a:r>
              <a:rPr lang="en"/>
              <a:t>However, the analysis suggests that these two models do not outperform the six baseline models provided in the paper. Therefore, we decided to look into some more models, something we can consider: 1.development of more intricate models built upon the foundation of these two simple models 2. explore models that are inherently better equipped to handle the time-dependent characteristics present in climate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95ad0a647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95ad0a647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a:solidFill>
                  <a:schemeClr val="dk1"/>
                </a:solidFill>
                <a:highlight>
                  <a:srgbClr val="D9EAD3"/>
                </a:highlight>
              </a:rPr>
              <a:t>For RNN model, we wanted to use day1’s data for training and day2’s data for validation. In the pre-processing stage, we normalized and reshaped it because we need to scale the data to a common range and in a specific shape. Then we initialize a sequential model with two simple RNN layers and one time distributed dense layer. After training and validation, we produce MAE &amp; RMSE. </a:t>
            </a:r>
            <a:endParaRPr sz="1200"/>
          </a:p>
          <a:p>
            <a:pPr indent="-304800" lvl="0" marL="457200" rtl="0" algn="l">
              <a:spcBef>
                <a:spcPts val="1500"/>
              </a:spcBef>
              <a:spcAft>
                <a:spcPts val="0"/>
              </a:spcAft>
              <a:buSzPts val="1200"/>
              <a:buChar char="●"/>
            </a:pPr>
            <a:r>
              <a:rPr lang="en" sz="1200"/>
              <a:t>We start with day 1 and day 2’s data. These were downloaded manually from ClimSim’s dataset on HuggingFace.</a:t>
            </a:r>
            <a:endParaRPr sz="1200"/>
          </a:p>
          <a:p>
            <a:pPr indent="-304800" lvl="0" marL="457200" rtl="0" algn="l">
              <a:spcBef>
                <a:spcPts val="0"/>
              </a:spcBef>
              <a:spcAft>
                <a:spcPts val="0"/>
              </a:spcAft>
              <a:buSzPts val="1200"/>
              <a:buChar char="●"/>
            </a:pPr>
            <a:r>
              <a:rPr lang="en" sz="1200"/>
              <a:t>We want to use day1’s data for training and day2’s data for validation.</a:t>
            </a:r>
            <a:endParaRPr sz="1200"/>
          </a:p>
          <a:p>
            <a:pPr indent="-304800" lvl="0" marL="457200" rtl="0" algn="l">
              <a:spcBef>
                <a:spcPts val="0"/>
              </a:spcBef>
              <a:spcAft>
                <a:spcPts val="0"/>
              </a:spcAft>
              <a:buSzPts val="1200"/>
              <a:buChar char="●"/>
            </a:pPr>
            <a:r>
              <a:rPr lang="en" sz="1200"/>
              <a:t>First, in the pre-processing stage, we have to normalize the data and reshape them.</a:t>
            </a:r>
            <a:endParaRPr sz="1200"/>
          </a:p>
          <a:p>
            <a:pPr indent="-304800" lvl="1" marL="914400" rtl="0" algn="l">
              <a:spcBef>
                <a:spcPts val="0"/>
              </a:spcBef>
              <a:spcAft>
                <a:spcPts val="0"/>
              </a:spcAft>
              <a:buSzPts val="1200"/>
              <a:buChar char="○"/>
            </a:pPr>
            <a:r>
              <a:rPr lang="en" sz="1200"/>
              <a:t>Normalization is needed to scale the data to a common range, making it easier for the model to learn.</a:t>
            </a:r>
            <a:endParaRPr sz="1200"/>
          </a:p>
          <a:p>
            <a:pPr indent="-304800" lvl="1" marL="914400" rtl="0" algn="l">
              <a:spcBef>
                <a:spcPts val="0"/>
              </a:spcBef>
              <a:spcAft>
                <a:spcPts val="0"/>
              </a:spcAft>
              <a:buSzPts val="1200"/>
              <a:buChar char="○"/>
            </a:pPr>
            <a:r>
              <a:rPr lang="en" sz="1200"/>
              <a:t>We’re reshaping </a:t>
            </a:r>
            <a:r>
              <a:rPr lang="en" sz="1200"/>
              <a:t>because</a:t>
            </a:r>
            <a:r>
              <a:rPr lang="en" sz="1200"/>
              <a:t> </a:t>
            </a:r>
            <a:r>
              <a:rPr lang="en" sz="1200">
                <a:solidFill>
                  <a:schemeClr val="dk1"/>
                </a:solidFill>
              </a:rPr>
              <a:t>RNNs expect input data to be in a specific shape, typically a 3D tensor with dimensions (batch_size, sequence_length, feature_count).</a:t>
            </a:r>
            <a:endParaRPr sz="1200"/>
          </a:p>
          <a:p>
            <a:pPr indent="-304800" lvl="0" marL="457200" rtl="0" algn="l">
              <a:spcBef>
                <a:spcPts val="0"/>
              </a:spcBef>
              <a:spcAft>
                <a:spcPts val="0"/>
              </a:spcAft>
              <a:buSzPts val="1200"/>
              <a:buChar char="●"/>
            </a:pPr>
            <a:r>
              <a:rPr lang="en" sz="1200"/>
              <a:t>Then we initialize a sequential model with two simple RNN layers and one time distributed dense layer.</a:t>
            </a:r>
            <a:endParaRPr sz="1200"/>
          </a:p>
          <a:p>
            <a:pPr indent="-304800" lvl="1" marL="914400" rtl="0" algn="l">
              <a:spcBef>
                <a:spcPts val="0"/>
              </a:spcBef>
              <a:spcAft>
                <a:spcPts val="0"/>
              </a:spcAft>
              <a:buSzPts val="1200"/>
              <a:buChar char="○"/>
            </a:pPr>
            <a:r>
              <a:rPr lang="en" sz="1200"/>
              <a:t>The 2 simpleRNN layers learn to extract temporal features from the data.</a:t>
            </a:r>
            <a:endParaRPr sz="1200"/>
          </a:p>
          <a:p>
            <a:pPr indent="-304800" lvl="1" marL="914400" rtl="0" algn="l">
              <a:spcBef>
                <a:spcPts val="0"/>
              </a:spcBef>
              <a:spcAft>
                <a:spcPts val="0"/>
              </a:spcAft>
              <a:buSzPts val="1200"/>
              <a:buChar char="○"/>
            </a:pPr>
            <a:r>
              <a:rPr lang="en" sz="1200"/>
              <a:t>The 1</a:t>
            </a:r>
            <a:r>
              <a:rPr lang="en" sz="1200"/>
              <a:t> time distributed dense layer is used because we want to make predictions for each time step in the sequence. A regular dense layer would only make a single prediction for the entire sequence.</a:t>
            </a:r>
            <a:endParaRPr sz="1200"/>
          </a:p>
          <a:p>
            <a:pPr indent="-304800" lvl="0" marL="457200" rtl="0" algn="l">
              <a:spcBef>
                <a:spcPts val="0"/>
              </a:spcBef>
              <a:spcAft>
                <a:spcPts val="0"/>
              </a:spcAft>
              <a:buSzPts val="1200"/>
              <a:buChar char="●"/>
            </a:pPr>
            <a:r>
              <a:rPr lang="en" sz="1200"/>
              <a:t>Then we train the model with the model we just defined.</a:t>
            </a:r>
            <a:endParaRPr sz="1200"/>
          </a:p>
          <a:p>
            <a:pPr indent="-304800" lvl="0" marL="457200" rtl="0" algn="l">
              <a:spcBef>
                <a:spcPts val="0"/>
              </a:spcBef>
              <a:spcAft>
                <a:spcPts val="0"/>
              </a:spcAft>
              <a:buSzPts val="1200"/>
              <a:buChar char="●"/>
            </a:pPr>
            <a:r>
              <a:rPr lang="en" sz="1200"/>
              <a:t>Then we validate the results with pre-processed validation data.</a:t>
            </a:r>
            <a:endParaRPr sz="1200"/>
          </a:p>
          <a:p>
            <a:pPr indent="-304800" lvl="0" marL="457200" rtl="0" algn="l">
              <a:spcBef>
                <a:spcPts val="0"/>
              </a:spcBef>
              <a:spcAft>
                <a:spcPts val="0"/>
              </a:spcAft>
              <a:buSzPts val="1200"/>
              <a:buChar char="●"/>
            </a:pPr>
            <a:r>
              <a:rPr lang="en" sz="1200"/>
              <a:t>Then we produce MAE &amp; RMSE, which are important model </a:t>
            </a:r>
            <a:r>
              <a:rPr lang="en" sz="1200"/>
              <a:t>evaluation</a:t>
            </a:r>
            <a:r>
              <a:rPr lang="en" sz="1200"/>
              <a:t> metrics, for every output </a:t>
            </a:r>
            <a:r>
              <a:rPr lang="en" sz="1200"/>
              <a:t>variable</a:t>
            </a:r>
            <a:r>
              <a:rPr lang="en" sz="1200"/>
              <a:t>.</a:t>
            </a:r>
            <a:endParaRPr sz="1200"/>
          </a:p>
          <a:p>
            <a:pPr indent="-304800" lvl="1" marL="914400" rtl="0" algn="l">
              <a:spcBef>
                <a:spcPts val="0"/>
              </a:spcBef>
              <a:spcAft>
                <a:spcPts val="0"/>
              </a:spcAft>
              <a:buSzPts val="1200"/>
              <a:buChar char="○"/>
            </a:pPr>
            <a:r>
              <a:rPr lang="en" sz="1200"/>
              <a:t>MAE</a:t>
            </a:r>
            <a:r>
              <a:rPr lang="en" sz="1200"/>
              <a:t> measures the average difference between the predicted values and the actual values.</a:t>
            </a:r>
            <a:endParaRPr sz="1200"/>
          </a:p>
          <a:p>
            <a:pPr indent="-304800" lvl="1" marL="914400" rtl="0" algn="l">
              <a:spcBef>
                <a:spcPts val="0"/>
              </a:spcBef>
              <a:spcAft>
                <a:spcPts val="0"/>
              </a:spcAft>
              <a:buSzPts val="1200"/>
              <a:buChar char="○"/>
            </a:pPr>
            <a:r>
              <a:rPr lang="en" sz="1200"/>
              <a:t>RMSE is similar to MAE, but it penalizes larger errors more severely.</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95ad0a647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95ad0a647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a:solidFill>
                  <a:schemeClr val="dk1"/>
                </a:solidFill>
                <a:highlight>
                  <a:srgbClr val="FFF2CC"/>
                </a:highlight>
              </a:rPr>
              <a:t>Based on the graph, we can see that there is a great loss of training and validation, and the MAE and RMSE are rather similar across variables. For RNN, there are some limitations that we have a rather small training sample and we clipped our data in a very arbitrary range. If there’s more time, we could look deeper into the data distributions and figure out better ways to handle infinity values.</a:t>
            </a:r>
            <a:endParaRPr sz="1200"/>
          </a:p>
          <a:p>
            <a:pPr indent="0" lvl="0" marL="0" rtl="0" algn="l">
              <a:spcBef>
                <a:spcPts val="1500"/>
              </a:spcBef>
              <a:spcAft>
                <a:spcPts val="0"/>
              </a:spcAft>
              <a:buNone/>
            </a:pPr>
            <a:r>
              <a:t/>
            </a:r>
            <a:endParaRPr sz="1200"/>
          </a:p>
          <a:p>
            <a:pPr indent="0" lvl="0" marL="0" rtl="0" algn="l">
              <a:spcBef>
                <a:spcPts val="0"/>
              </a:spcBef>
              <a:spcAft>
                <a:spcPts val="0"/>
              </a:spcAft>
              <a:buNone/>
            </a:pPr>
            <a:r>
              <a:rPr lang="en" sz="1200"/>
              <a:t>Things we can improve on the RNN model:</a:t>
            </a:r>
            <a:endParaRPr sz="1200"/>
          </a:p>
          <a:p>
            <a:pPr indent="-304800" lvl="0" marL="457200" rtl="0" algn="l">
              <a:spcBef>
                <a:spcPts val="0"/>
              </a:spcBef>
              <a:spcAft>
                <a:spcPts val="0"/>
              </a:spcAft>
              <a:buSzPts val="1200"/>
              <a:buAutoNum type="arabicPeriod"/>
            </a:pPr>
            <a:r>
              <a:rPr lang="en" sz="1200"/>
              <a:t>We have a rather small training sample, which is only 1 day’s data. In other models in the ClimSim paper, we’re using </a:t>
            </a:r>
            <a:r>
              <a:rPr lang="en" sz="1200"/>
              <a:t>years</a:t>
            </a:r>
            <a:r>
              <a:rPr lang="en" sz="1200"/>
              <a:t> of </a:t>
            </a:r>
            <a:r>
              <a:rPr lang="en" sz="1200"/>
              <a:t>data</a:t>
            </a:r>
            <a:r>
              <a:rPr lang="en" sz="1200"/>
              <a:t> to train. If we have the computing power, we can try increasing the training data size.</a:t>
            </a:r>
            <a:endParaRPr sz="1200"/>
          </a:p>
          <a:p>
            <a:pPr indent="-304800" lvl="0" marL="457200" rtl="0" algn="l">
              <a:spcBef>
                <a:spcPts val="0"/>
              </a:spcBef>
              <a:spcAft>
                <a:spcPts val="0"/>
              </a:spcAft>
              <a:buSzPts val="1200"/>
              <a:buAutoNum type="arabicPeriod"/>
            </a:pPr>
            <a:r>
              <a:rPr lang="en" sz="1200"/>
              <a:t>Technically the training and testing data should be independent. </a:t>
            </a:r>
            <a:r>
              <a:rPr lang="en" sz="1200"/>
              <a:t>However, since our model is pretty simple (training on day1 and validating on day2), this might not be the case.</a:t>
            </a:r>
            <a:endParaRPr sz="1200"/>
          </a:p>
          <a:p>
            <a:pPr indent="-304800" lvl="0" marL="457200" rtl="0" algn="l">
              <a:spcBef>
                <a:spcPts val="0"/>
              </a:spcBef>
              <a:spcAft>
                <a:spcPts val="0"/>
              </a:spcAft>
              <a:buSzPts val="1200"/>
              <a:buAutoNum type="arabicPeriod"/>
            </a:pPr>
            <a:r>
              <a:rPr lang="en" sz="1200"/>
              <a:t>We clipped our data in a </a:t>
            </a:r>
            <a:r>
              <a:rPr lang="en" sz="1200"/>
              <a:t>very</a:t>
            </a:r>
            <a:r>
              <a:rPr lang="en" sz="1200"/>
              <a:t> </a:t>
            </a:r>
            <a:r>
              <a:rPr lang="en" sz="1200"/>
              <a:t>arbitrary</a:t>
            </a:r>
            <a:r>
              <a:rPr lang="en" sz="1200"/>
              <a:t> range of [-10, 10]. If there’s more time, we could look deeper into the data distributions and figure out better ways to handle infinity values, or normalization in general.</a:t>
            </a:r>
            <a:endParaRPr sz="1200"/>
          </a:p>
          <a:p>
            <a:pPr indent="-304800" lvl="0" marL="457200" rtl="0" algn="l">
              <a:spcBef>
                <a:spcPts val="0"/>
              </a:spcBef>
              <a:spcAft>
                <a:spcPts val="0"/>
              </a:spcAft>
              <a:buSzPts val="1200"/>
              <a:buAutoNum type="arabicPeriod"/>
            </a:pPr>
            <a:r>
              <a:rPr lang="en" sz="1200"/>
              <a:t>Simple RNN layers might not be the best model for </a:t>
            </a:r>
            <a:r>
              <a:rPr lang="en" sz="1200"/>
              <a:t>capturing long-term dependencies in the data. We might consider using LSTM (Long Short-Term Memory)  layers, which is designed to capture such dependencies.</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a:solidFill>
                  <a:schemeClr val="dk1"/>
                </a:solidFill>
                <a:highlight>
                  <a:srgbClr val="D9EAD3"/>
                </a:highlight>
              </a:rPr>
              <a:t>Data Loader: We generated a comprehensive list of filenames corresponding to different dates and times. Next, we tried to set up a loop that dynamically constructs each file's URL and downloads it to a specified directory. The challenging part was that we had a bunch of target variables that were nowhere to be found in the data, causing the KeyErrors. We are currently investigating these challenges and hoping to of finding effective solutions. </a:t>
            </a:r>
            <a:endParaRPr sz="1200">
              <a:solidFill>
                <a:schemeClr val="dk1"/>
              </a:solidFill>
              <a:highlight>
                <a:srgbClr val="EDF2FA"/>
              </a:highlight>
            </a:endParaRPr>
          </a:p>
          <a:p>
            <a:pPr indent="0" lvl="0" marL="0" rtl="0" algn="l">
              <a:spcBef>
                <a:spcPts val="1500"/>
              </a:spcBef>
              <a:spcAft>
                <a:spcPts val="0"/>
              </a:spcAft>
              <a:buNone/>
            </a:pPr>
            <a:r>
              <a:rPr lang="en" sz="1200">
                <a:solidFill>
                  <a:schemeClr val="dk1"/>
                </a:solidFill>
                <a:highlight>
                  <a:srgbClr val="EDF2FA"/>
                </a:highlight>
              </a:rPr>
              <a:t>In developing a data loader for climate simulation data from Hugging Face, I encountered several challenges. Firstly, We needed to generate a comprehensive list of filenames corresponding to different dates and times. To address this, I created custom functions that utilizing regular expressions to systematically generate all possible filename patterns and append time stamps, ensuring complete coverage of the dataset. Next, the challenge was to automate the downloading process for these files.We set up a loop that dynamically constructs each file's URL based on its date and time, then downloads it to a specified directory. </a:t>
            </a:r>
            <a:endParaRPr sz="1200">
              <a:solidFill>
                <a:schemeClr val="dk1"/>
              </a:solidFill>
              <a:highlight>
                <a:srgbClr val="EDF2FA"/>
              </a:highlight>
            </a:endParaRPr>
          </a:p>
          <a:p>
            <a:pPr indent="0" lvl="0" marL="0" rtl="0" algn="l">
              <a:spcBef>
                <a:spcPts val="0"/>
              </a:spcBef>
              <a:spcAft>
                <a:spcPts val="0"/>
              </a:spcAft>
              <a:buNone/>
            </a:pPr>
            <a:r>
              <a:t/>
            </a:r>
            <a:endParaRPr sz="1200">
              <a:solidFill>
                <a:schemeClr val="dk1"/>
              </a:solidFill>
              <a:highlight>
                <a:srgbClr val="EDF2FA"/>
              </a:highlight>
            </a:endParaRPr>
          </a:p>
          <a:p>
            <a:pPr indent="0" lvl="0" marL="0" rtl="0" algn="l">
              <a:lnSpc>
                <a:spcPct val="115000"/>
              </a:lnSpc>
              <a:spcBef>
                <a:spcPts val="0"/>
              </a:spcBef>
              <a:spcAft>
                <a:spcPts val="0"/>
              </a:spcAft>
              <a:buNone/>
            </a:pPr>
            <a:r>
              <a:rPr lang="en" sz="1200">
                <a:solidFill>
                  <a:schemeClr val="dk1"/>
                </a:solidFill>
                <a:highlight>
                  <a:srgbClr val="EDF2FA"/>
                </a:highlight>
              </a:rPr>
              <a:t>We started off using this create_npy_data_splits.ipynb script to work on the .nc files I had downloaded. Pretty soon, We got – a FileNotFoundError. It was looking for a file named '/content/ClimSim/ClimSim/e3smdata/E3SM-MMF.mlo.0002-01-02-00000.nc' that just wasn't there. To figure this out, we went back to the original data_utils class and decided to remove the replace part from the get_target method.</a:t>
            </a:r>
            <a:endParaRPr sz="1200">
              <a:solidFill>
                <a:schemeClr val="dk1"/>
              </a:solidFill>
              <a:highlight>
                <a:srgbClr val="EDF2FA"/>
              </a:highlight>
            </a:endParaRPr>
          </a:p>
          <a:p>
            <a:pPr indent="0" lvl="0" marL="0" rtl="0" algn="l">
              <a:lnSpc>
                <a:spcPct val="115000"/>
              </a:lnSpc>
              <a:spcBef>
                <a:spcPts val="1500"/>
              </a:spcBef>
              <a:spcAft>
                <a:spcPts val="0"/>
              </a:spcAft>
              <a:buNone/>
            </a:pPr>
            <a:r>
              <a:rPr lang="en" sz="1200">
                <a:solidFill>
                  <a:schemeClr val="dk1"/>
                </a:solidFill>
                <a:highlight>
                  <a:srgbClr val="EDF2FA"/>
                </a:highlight>
              </a:rPr>
              <a:t>After that, we got another issue – a KeyError: cam_out_NETSW. It looked like the script expected a variable in the dataset that was missing. We realized the root of the problem: the target variables we set up in the class didn't match what was actually in the dataset. We had a bunch of target variables that were nowhere to be found in the data, causing these KeyErrors.</a:t>
            </a:r>
            <a:endParaRPr sz="1200">
              <a:solidFill>
                <a:schemeClr val="dk1"/>
              </a:solidFill>
              <a:highlight>
                <a:srgbClr val="EDF2FA"/>
              </a:highlight>
            </a:endParaRPr>
          </a:p>
          <a:p>
            <a:pPr indent="0" lvl="0" marL="0" rtl="0" algn="l">
              <a:lnSpc>
                <a:spcPct val="115000"/>
              </a:lnSpc>
              <a:spcBef>
                <a:spcPts val="1500"/>
              </a:spcBef>
              <a:spcAft>
                <a:spcPts val="0"/>
              </a:spcAft>
              <a:buNone/>
            </a:pPr>
            <a:r>
              <a:rPr lang="en" sz="1200">
                <a:solidFill>
                  <a:schemeClr val="dk1"/>
                </a:solidFill>
                <a:highlight>
                  <a:srgbClr val="EDF2FA"/>
                </a:highlight>
              </a:rPr>
              <a:t>We are currently investigating these challenges with the hope of finding effective solutions in the upcoming stages.</a:t>
            </a:r>
            <a:endParaRPr sz="1200">
              <a:solidFill>
                <a:schemeClr val="dk1"/>
              </a:solidFill>
              <a:highlight>
                <a:srgbClr val="EDF2FA"/>
              </a:highlight>
            </a:endParaRPr>
          </a:p>
          <a:p>
            <a:pPr indent="0" lvl="0" marL="0" rtl="0" algn="l">
              <a:lnSpc>
                <a:spcPct val="115000"/>
              </a:lnSpc>
              <a:spcBef>
                <a:spcPts val="1500"/>
              </a:spcBef>
              <a:spcAft>
                <a:spcPts val="0"/>
              </a:spcAft>
              <a:buNone/>
            </a:pPr>
            <a:r>
              <a:t/>
            </a:r>
            <a:endParaRPr sz="1200">
              <a:solidFill>
                <a:schemeClr val="dk1"/>
              </a:solidFill>
              <a:highlight>
                <a:srgbClr val="EDF2FA"/>
              </a:highlight>
            </a:endParaRPr>
          </a:p>
          <a:p>
            <a:pPr indent="0" lvl="0" marL="0" rtl="0" algn="l">
              <a:spcBef>
                <a:spcPts val="1500"/>
              </a:spcBef>
              <a:spcAft>
                <a:spcPts val="0"/>
              </a:spcAft>
              <a:buClr>
                <a:schemeClr val="dk1"/>
              </a:buClr>
              <a:buSzPts val="1100"/>
              <a:buFont typeface="Arial"/>
              <a:buNone/>
            </a:pPr>
            <a:r>
              <a:t/>
            </a:r>
            <a:endParaRPr sz="1200">
              <a:solidFill>
                <a:schemeClr val="dk1"/>
              </a:solidFill>
              <a:highlight>
                <a:srgbClr val="EDF2FA"/>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44c0c1fc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44c0c1fc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1500"/>
              </a:spcAft>
              <a:buClr>
                <a:schemeClr val="dk1"/>
              </a:buClr>
              <a:buSzPts val="1100"/>
              <a:buFont typeface="Arial"/>
              <a:buNone/>
            </a:pPr>
            <a:r>
              <a:rPr lang="en">
                <a:solidFill>
                  <a:schemeClr val="dk1"/>
                </a:solidFill>
                <a:highlight>
                  <a:srgbClr val="FFF2CC"/>
                </a:highlight>
              </a:rPr>
              <a:t>Rewriting functions such as “load_npy_file” and “output_weighting” by library the reticulate package and create a default python environment for it, we successfully adapt the quickstart notebook using R. And then, using the codes showing here, we successfully mount google drive into Google Colab and also Git large file storage which provides another way for data access.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2205375"/>
            <a:ext cx="5257800" cy="16140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800">
                <a:solidFill>
                  <a:srgbClr val="24116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885650"/>
            <a:ext cx="3690600" cy="468600"/>
          </a:xfrm>
          <a:prstGeom prst="rect">
            <a:avLst/>
          </a:prstGeom>
          <a:solidFill>
            <a:schemeClr val="dk2"/>
          </a:solid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1" name="Google Shape;11;p2"/>
          <p:cNvPicPr preferRelativeResize="0"/>
          <p:nvPr/>
        </p:nvPicPr>
        <p:blipFill>
          <a:blip r:embed="rId2">
            <a:alphaModFix/>
          </a:blip>
          <a:stretch>
            <a:fillRect/>
          </a:stretch>
        </p:blipFill>
        <p:spPr>
          <a:xfrm flipH="1" rot="10800000">
            <a:off x="0" y="0"/>
            <a:ext cx="4727801" cy="2256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 name="Shape 85"/>
        <p:cNvGrpSpPr/>
        <p:nvPr/>
      </p:nvGrpSpPr>
      <p:grpSpPr>
        <a:xfrm>
          <a:off x="0" y="0"/>
          <a:ext cx="0" cy="0"/>
          <a:chOff x="0" y="0"/>
          <a:chExt cx="0" cy="0"/>
        </a:xfrm>
      </p:grpSpPr>
      <p:sp>
        <p:nvSpPr>
          <p:cNvPr id="86" name="Google Shape;86;p11"/>
          <p:cNvSpPr txBox="1"/>
          <p:nvPr>
            <p:ph hasCustomPrompt="1" type="title"/>
          </p:nvPr>
        </p:nvSpPr>
        <p:spPr>
          <a:xfrm>
            <a:off x="4076350" y="2296400"/>
            <a:ext cx="3843300" cy="10851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7" name="Google Shape;87;p11"/>
          <p:cNvSpPr txBox="1"/>
          <p:nvPr>
            <p:ph idx="1" type="subTitle"/>
          </p:nvPr>
        </p:nvSpPr>
        <p:spPr>
          <a:xfrm>
            <a:off x="4076350" y="3426700"/>
            <a:ext cx="38433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88" name="Google Shape;88;p11"/>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0" name="Shape 90"/>
        <p:cNvGrpSpPr/>
        <p:nvPr/>
      </p:nvGrpSpPr>
      <p:grpSpPr>
        <a:xfrm>
          <a:off x="0" y="0"/>
          <a:ext cx="0" cy="0"/>
          <a:chOff x="0" y="0"/>
          <a:chExt cx="0" cy="0"/>
        </a:xfrm>
      </p:grpSpPr>
      <p:sp>
        <p:nvSpPr>
          <p:cNvPr id="91" name="Google Shape;9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 name="Google Shape;92;p13"/>
          <p:cNvSpPr txBox="1"/>
          <p:nvPr>
            <p:ph hasCustomPrompt="1" idx="2" type="title"/>
          </p:nvPr>
        </p:nvSpPr>
        <p:spPr>
          <a:xfrm>
            <a:off x="720000" y="1480883"/>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p:nvPr>
            <p:ph hasCustomPrompt="1" idx="3" type="title"/>
          </p:nvPr>
        </p:nvSpPr>
        <p:spPr>
          <a:xfrm>
            <a:off x="720000" y="2990491"/>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p:nvPr>
            <p:ph hasCustomPrompt="1" idx="4" type="title"/>
          </p:nvPr>
        </p:nvSpPr>
        <p:spPr>
          <a:xfrm>
            <a:off x="3306000" y="1480883"/>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p:nvPr>
            <p:ph hasCustomPrompt="1" idx="5" type="title"/>
          </p:nvPr>
        </p:nvSpPr>
        <p:spPr>
          <a:xfrm>
            <a:off x="3306000" y="2990491"/>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p:nvPr>
            <p:ph hasCustomPrompt="1" idx="6" type="title"/>
          </p:nvPr>
        </p:nvSpPr>
        <p:spPr>
          <a:xfrm>
            <a:off x="5892000" y="1480883"/>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hasCustomPrompt="1" idx="7" type="title"/>
          </p:nvPr>
        </p:nvSpPr>
        <p:spPr>
          <a:xfrm>
            <a:off x="5892000" y="2990491"/>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p:nvPr>
            <p:ph idx="1" type="subTitle"/>
          </p:nvPr>
        </p:nvSpPr>
        <p:spPr>
          <a:xfrm>
            <a:off x="720000" y="2026450"/>
            <a:ext cx="25320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9" name="Google Shape;99;p13"/>
          <p:cNvSpPr txBox="1"/>
          <p:nvPr>
            <p:ph idx="8" type="subTitle"/>
          </p:nvPr>
        </p:nvSpPr>
        <p:spPr>
          <a:xfrm>
            <a:off x="3306000" y="2026450"/>
            <a:ext cx="25320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0" name="Google Shape;100;p13"/>
          <p:cNvSpPr txBox="1"/>
          <p:nvPr>
            <p:ph idx="9" type="subTitle"/>
          </p:nvPr>
        </p:nvSpPr>
        <p:spPr>
          <a:xfrm>
            <a:off x="5892000" y="2026450"/>
            <a:ext cx="25320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1" name="Google Shape;101;p13"/>
          <p:cNvSpPr txBox="1"/>
          <p:nvPr>
            <p:ph idx="13" type="subTitle"/>
          </p:nvPr>
        </p:nvSpPr>
        <p:spPr>
          <a:xfrm>
            <a:off x="720000" y="3544900"/>
            <a:ext cx="2532000" cy="49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2" name="Google Shape;102;p13"/>
          <p:cNvSpPr txBox="1"/>
          <p:nvPr>
            <p:ph idx="14" type="subTitle"/>
          </p:nvPr>
        </p:nvSpPr>
        <p:spPr>
          <a:xfrm>
            <a:off x="3306000" y="3544900"/>
            <a:ext cx="2532000" cy="49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3" name="Google Shape;103;p13"/>
          <p:cNvSpPr txBox="1"/>
          <p:nvPr>
            <p:ph idx="15" type="subTitle"/>
          </p:nvPr>
        </p:nvSpPr>
        <p:spPr>
          <a:xfrm>
            <a:off x="5892000" y="3544900"/>
            <a:ext cx="2532000" cy="49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04" name="Google Shape;104;p13"/>
          <p:cNvGrpSpPr/>
          <p:nvPr/>
        </p:nvGrpSpPr>
        <p:grpSpPr>
          <a:xfrm>
            <a:off x="0" y="4"/>
            <a:ext cx="9144004" cy="5143496"/>
            <a:chOff x="0" y="4"/>
            <a:chExt cx="9144004" cy="5143496"/>
          </a:xfrm>
        </p:grpSpPr>
        <p:pic>
          <p:nvPicPr>
            <p:cNvPr id="105" name="Google Shape;105;p13"/>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06" name="Google Shape;106;p13"/>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07" name="Google Shape;107;p13"/>
          <p:cNvGrpSpPr/>
          <p:nvPr/>
        </p:nvGrpSpPr>
        <p:grpSpPr>
          <a:xfrm flipH="1" rot="-10539848">
            <a:off x="6108563" y="4049075"/>
            <a:ext cx="4573901" cy="3479217"/>
            <a:chOff x="1522650" y="1117750"/>
            <a:chExt cx="4574075" cy="3479350"/>
          </a:xfrm>
        </p:grpSpPr>
        <p:sp>
          <p:nvSpPr>
            <p:cNvPr id="108" name="Google Shape;108;p13"/>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0" name="Shape 110"/>
        <p:cNvGrpSpPr/>
        <p:nvPr/>
      </p:nvGrpSpPr>
      <p:grpSpPr>
        <a:xfrm>
          <a:off x="0" y="0"/>
          <a:ext cx="0" cy="0"/>
          <a:chOff x="0" y="0"/>
          <a:chExt cx="0" cy="0"/>
        </a:xfrm>
      </p:grpSpPr>
      <p:grpSp>
        <p:nvGrpSpPr>
          <p:cNvPr id="111" name="Google Shape;111;p14"/>
          <p:cNvGrpSpPr/>
          <p:nvPr/>
        </p:nvGrpSpPr>
        <p:grpSpPr>
          <a:xfrm>
            <a:off x="0" y="0"/>
            <a:ext cx="9144001" cy="5143500"/>
            <a:chOff x="0" y="0"/>
            <a:chExt cx="9144001" cy="5143500"/>
          </a:xfrm>
        </p:grpSpPr>
        <p:pic>
          <p:nvPicPr>
            <p:cNvPr id="112" name="Google Shape;112;p14"/>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13" name="Google Shape;113;p14"/>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14" name="Google Shape;114;p14"/>
          <p:cNvGrpSpPr/>
          <p:nvPr/>
        </p:nvGrpSpPr>
        <p:grpSpPr>
          <a:xfrm rot="10800000">
            <a:off x="6704226" y="3811697"/>
            <a:ext cx="4574075" cy="3479350"/>
            <a:chOff x="1522650" y="1117750"/>
            <a:chExt cx="4574075" cy="3479350"/>
          </a:xfrm>
        </p:grpSpPr>
        <p:sp>
          <p:nvSpPr>
            <p:cNvPr id="115" name="Google Shape;115;p1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18" name="Shape 118"/>
        <p:cNvGrpSpPr/>
        <p:nvPr/>
      </p:nvGrpSpPr>
      <p:grpSpPr>
        <a:xfrm>
          <a:off x="0" y="0"/>
          <a:ext cx="0" cy="0"/>
          <a:chOff x="0" y="0"/>
          <a:chExt cx="0" cy="0"/>
        </a:xfrm>
      </p:grpSpPr>
      <p:grpSp>
        <p:nvGrpSpPr>
          <p:cNvPr id="119" name="Google Shape;119;p15"/>
          <p:cNvGrpSpPr/>
          <p:nvPr/>
        </p:nvGrpSpPr>
        <p:grpSpPr>
          <a:xfrm>
            <a:off x="0" y="4"/>
            <a:ext cx="9144004" cy="5143496"/>
            <a:chOff x="0" y="4"/>
            <a:chExt cx="9144004" cy="5143496"/>
          </a:xfrm>
        </p:grpSpPr>
        <p:pic>
          <p:nvPicPr>
            <p:cNvPr id="120" name="Google Shape;120;p1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21" name="Google Shape;121;p1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22" name="Google Shape;122;p15"/>
          <p:cNvGrpSpPr/>
          <p:nvPr/>
        </p:nvGrpSpPr>
        <p:grpSpPr>
          <a:xfrm flipH="1" rot="-10539848">
            <a:off x="6108563" y="4049075"/>
            <a:ext cx="4573901" cy="3479217"/>
            <a:chOff x="1522650" y="1117750"/>
            <a:chExt cx="4574075" cy="3479350"/>
          </a:xfrm>
        </p:grpSpPr>
        <p:sp>
          <p:nvSpPr>
            <p:cNvPr id="123" name="Google Shape;123;p1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5"/>
          <p:cNvSpPr txBox="1"/>
          <p:nvPr>
            <p:ph type="title"/>
          </p:nvPr>
        </p:nvSpPr>
        <p:spPr>
          <a:xfrm>
            <a:off x="3889175" y="1000050"/>
            <a:ext cx="3205500" cy="105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15"/>
          <p:cNvSpPr txBox="1"/>
          <p:nvPr>
            <p:ph idx="1" type="subTitle"/>
          </p:nvPr>
        </p:nvSpPr>
        <p:spPr>
          <a:xfrm>
            <a:off x="3889175" y="2131950"/>
            <a:ext cx="4185300" cy="201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27" name="Shape 127"/>
        <p:cNvGrpSpPr/>
        <p:nvPr/>
      </p:nvGrpSpPr>
      <p:grpSpPr>
        <a:xfrm>
          <a:off x="0" y="0"/>
          <a:ext cx="0" cy="0"/>
          <a:chOff x="0" y="0"/>
          <a:chExt cx="0" cy="0"/>
        </a:xfrm>
      </p:grpSpPr>
      <p:grpSp>
        <p:nvGrpSpPr>
          <p:cNvPr id="128" name="Google Shape;128;p16"/>
          <p:cNvGrpSpPr/>
          <p:nvPr/>
        </p:nvGrpSpPr>
        <p:grpSpPr>
          <a:xfrm>
            <a:off x="0" y="0"/>
            <a:ext cx="9144001" cy="5143500"/>
            <a:chOff x="0" y="0"/>
            <a:chExt cx="9144001" cy="5143500"/>
          </a:xfrm>
        </p:grpSpPr>
        <p:pic>
          <p:nvPicPr>
            <p:cNvPr id="129" name="Google Shape;129;p16"/>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30" name="Google Shape;130;p16"/>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31" name="Google Shape;131;p16"/>
          <p:cNvGrpSpPr/>
          <p:nvPr/>
        </p:nvGrpSpPr>
        <p:grpSpPr>
          <a:xfrm rot="10800000">
            <a:off x="6704226" y="3811697"/>
            <a:ext cx="4574075" cy="3479350"/>
            <a:chOff x="1522650" y="1117750"/>
            <a:chExt cx="4574075" cy="3479350"/>
          </a:xfrm>
        </p:grpSpPr>
        <p:sp>
          <p:nvSpPr>
            <p:cNvPr id="132" name="Google Shape;132;p1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6"/>
          <p:cNvSpPr txBox="1"/>
          <p:nvPr>
            <p:ph type="title"/>
          </p:nvPr>
        </p:nvSpPr>
        <p:spPr>
          <a:xfrm>
            <a:off x="713225" y="707075"/>
            <a:ext cx="2345400" cy="974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16"/>
          <p:cNvSpPr txBox="1"/>
          <p:nvPr>
            <p:ph idx="1" type="subTitle"/>
          </p:nvPr>
        </p:nvSpPr>
        <p:spPr>
          <a:xfrm>
            <a:off x="713225" y="1606775"/>
            <a:ext cx="2345400" cy="112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6" name="Google Shape;136;p16"/>
          <p:cNvSpPr/>
          <p:nvPr>
            <p:ph idx="2" type="pic"/>
          </p:nvPr>
        </p:nvSpPr>
        <p:spPr>
          <a:xfrm>
            <a:off x="5588500" y="539500"/>
            <a:ext cx="2801100" cy="4064700"/>
          </a:xfrm>
          <a:prstGeom prst="roundRect">
            <a:avLst>
              <a:gd fmla="val 16667" name="adj"/>
            </a:avLst>
          </a:prstGeom>
          <a:noFill/>
          <a:ln>
            <a:noFill/>
          </a:ln>
        </p:spPr>
      </p:sp>
      <p:sp>
        <p:nvSpPr>
          <p:cNvPr id="137" name="Google Shape;137;p16"/>
          <p:cNvSpPr/>
          <p:nvPr>
            <p:ph idx="3" type="pic"/>
          </p:nvPr>
        </p:nvSpPr>
        <p:spPr>
          <a:xfrm>
            <a:off x="3171450" y="539500"/>
            <a:ext cx="2304300" cy="2285700"/>
          </a:xfrm>
          <a:prstGeom prst="roundRect">
            <a:avLst>
              <a:gd fmla="val 16667" name="adj"/>
            </a:avLst>
          </a:prstGeom>
          <a:noFill/>
          <a:ln>
            <a:noFill/>
          </a:ln>
        </p:spPr>
      </p:sp>
      <p:sp>
        <p:nvSpPr>
          <p:cNvPr id="138" name="Google Shape;138;p16"/>
          <p:cNvSpPr/>
          <p:nvPr>
            <p:ph idx="4" type="pic"/>
          </p:nvPr>
        </p:nvSpPr>
        <p:spPr>
          <a:xfrm>
            <a:off x="3171450" y="2953775"/>
            <a:ext cx="2304300" cy="1650300"/>
          </a:xfrm>
          <a:prstGeom prst="roundRect">
            <a:avLst>
              <a:gd fmla="val 16667" name="adj"/>
            </a:avLst>
          </a:prstGeom>
          <a:noFill/>
          <a:ln>
            <a:noFill/>
          </a:ln>
        </p:spPr>
      </p:sp>
      <p:sp>
        <p:nvSpPr>
          <p:cNvPr id="139" name="Google Shape;139;p16"/>
          <p:cNvSpPr/>
          <p:nvPr>
            <p:ph idx="5" type="pic"/>
          </p:nvPr>
        </p:nvSpPr>
        <p:spPr>
          <a:xfrm>
            <a:off x="754400" y="2953775"/>
            <a:ext cx="2304300" cy="1650300"/>
          </a:xfrm>
          <a:prstGeom prst="roundRect">
            <a:avLst>
              <a:gd fmla="val 16667" name="adj"/>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2">
    <p:spTree>
      <p:nvGrpSpPr>
        <p:cNvPr id="140" name="Shape 140"/>
        <p:cNvGrpSpPr/>
        <p:nvPr/>
      </p:nvGrpSpPr>
      <p:grpSpPr>
        <a:xfrm>
          <a:off x="0" y="0"/>
          <a:ext cx="0" cy="0"/>
          <a:chOff x="0" y="0"/>
          <a:chExt cx="0" cy="0"/>
        </a:xfrm>
      </p:grpSpPr>
      <p:grpSp>
        <p:nvGrpSpPr>
          <p:cNvPr id="141" name="Google Shape;141;p17"/>
          <p:cNvGrpSpPr/>
          <p:nvPr/>
        </p:nvGrpSpPr>
        <p:grpSpPr>
          <a:xfrm>
            <a:off x="0" y="4"/>
            <a:ext cx="9144004" cy="5143496"/>
            <a:chOff x="0" y="4"/>
            <a:chExt cx="9144004" cy="5143496"/>
          </a:xfrm>
        </p:grpSpPr>
        <p:pic>
          <p:nvPicPr>
            <p:cNvPr id="142" name="Google Shape;142;p17"/>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43" name="Google Shape;143;p17"/>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44" name="Google Shape;144;p17"/>
          <p:cNvGrpSpPr/>
          <p:nvPr/>
        </p:nvGrpSpPr>
        <p:grpSpPr>
          <a:xfrm flipH="1" rot="-10539848">
            <a:off x="6108563" y="4049075"/>
            <a:ext cx="4573901" cy="3479217"/>
            <a:chOff x="1522650" y="1117750"/>
            <a:chExt cx="4574075" cy="3479350"/>
          </a:xfrm>
        </p:grpSpPr>
        <p:sp>
          <p:nvSpPr>
            <p:cNvPr id="145" name="Google Shape;145;p1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8" name="Google Shape;148;p17"/>
          <p:cNvSpPr txBox="1"/>
          <p:nvPr>
            <p:ph idx="1" type="subTitle"/>
          </p:nvPr>
        </p:nvSpPr>
        <p:spPr>
          <a:xfrm>
            <a:off x="719975" y="1164450"/>
            <a:ext cx="3748800" cy="1188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3">
    <p:spTree>
      <p:nvGrpSpPr>
        <p:cNvPr id="149" name="Shape 149"/>
        <p:cNvGrpSpPr/>
        <p:nvPr/>
      </p:nvGrpSpPr>
      <p:grpSpPr>
        <a:xfrm>
          <a:off x="0" y="0"/>
          <a:ext cx="0" cy="0"/>
          <a:chOff x="0" y="0"/>
          <a:chExt cx="0" cy="0"/>
        </a:xfrm>
      </p:grpSpPr>
      <p:grpSp>
        <p:nvGrpSpPr>
          <p:cNvPr id="150" name="Google Shape;150;p18"/>
          <p:cNvGrpSpPr/>
          <p:nvPr/>
        </p:nvGrpSpPr>
        <p:grpSpPr>
          <a:xfrm>
            <a:off x="0" y="0"/>
            <a:ext cx="9144001" cy="5143500"/>
            <a:chOff x="0" y="0"/>
            <a:chExt cx="9144001" cy="5143500"/>
          </a:xfrm>
        </p:grpSpPr>
        <p:pic>
          <p:nvPicPr>
            <p:cNvPr id="151" name="Google Shape;151;p18"/>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52" name="Google Shape;152;p18"/>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53" name="Google Shape;153;p18"/>
          <p:cNvGrpSpPr/>
          <p:nvPr/>
        </p:nvGrpSpPr>
        <p:grpSpPr>
          <a:xfrm rot="10800000">
            <a:off x="6704226" y="3811697"/>
            <a:ext cx="4574075" cy="3479350"/>
            <a:chOff x="1522650" y="1117750"/>
            <a:chExt cx="4574075" cy="3479350"/>
          </a:xfrm>
        </p:grpSpPr>
        <p:sp>
          <p:nvSpPr>
            <p:cNvPr id="154" name="Google Shape;154;p18"/>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8"/>
          <p:cNvSpPr txBox="1"/>
          <p:nvPr>
            <p:ph idx="1" type="subTitle"/>
          </p:nvPr>
        </p:nvSpPr>
        <p:spPr>
          <a:xfrm>
            <a:off x="719975" y="1393800"/>
            <a:ext cx="5015400" cy="220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200"/>
              <a:buChar char="●"/>
              <a:defRPr/>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p:txBody>
      </p:sp>
      <p:sp>
        <p:nvSpPr>
          <p:cNvPr id="157" name="Google Shape;157;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8" name="Shape 158"/>
        <p:cNvGrpSpPr/>
        <p:nvPr/>
      </p:nvGrpSpPr>
      <p:grpSpPr>
        <a:xfrm>
          <a:off x="0" y="0"/>
          <a:ext cx="0" cy="0"/>
          <a:chOff x="0" y="0"/>
          <a:chExt cx="0" cy="0"/>
        </a:xfrm>
      </p:grpSpPr>
      <p:grpSp>
        <p:nvGrpSpPr>
          <p:cNvPr id="159" name="Google Shape;159;p19"/>
          <p:cNvGrpSpPr/>
          <p:nvPr/>
        </p:nvGrpSpPr>
        <p:grpSpPr>
          <a:xfrm>
            <a:off x="0" y="0"/>
            <a:ext cx="9144001" cy="5143500"/>
            <a:chOff x="0" y="0"/>
            <a:chExt cx="9144001" cy="5143500"/>
          </a:xfrm>
        </p:grpSpPr>
        <p:pic>
          <p:nvPicPr>
            <p:cNvPr id="160" name="Google Shape;160;p19"/>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61" name="Google Shape;161;p19"/>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62" name="Google Shape;162;p19"/>
          <p:cNvGrpSpPr/>
          <p:nvPr/>
        </p:nvGrpSpPr>
        <p:grpSpPr>
          <a:xfrm rot="10800000">
            <a:off x="6704226" y="3811697"/>
            <a:ext cx="4574075" cy="3479350"/>
            <a:chOff x="1522650" y="1117750"/>
            <a:chExt cx="4574075" cy="3479350"/>
          </a:xfrm>
        </p:grpSpPr>
        <p:sp>
          <p:nvSpPr>
            <p:cNvPr id="163" name="Google Shape;163;p19"/>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6" name="Google Shape;166;p19"/>
          <p:cNvSpPr txBox="1"/>
          <p:nvPr>
            <p:ph idx="1" type="subTitle"/>
          </p:nvPr>
        </p:nvSpPr>
        <p:spPr>
          <a:xfrm>
            <a:off x="865525" y="2741725"/>
            <a:ext cx="21894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7" name="Google Shape;167;p19"/>
          <p:cNvSpPr txBox="1"/>
          <p:nvPr>
            <p:ph idx="2" type="subTitle"/>
          </p:nvPr>
        </p:nvSpPr>
        <p:spPr>
          <a:xfrm>
            <a:off x="3433873" y="2741725"/>
            <a:ext cx="21894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8" name="Google Shape;168;p19"/>
          <p:cNvSpPr txBox="1"/>
          <p:nvPr>
            <p:ph idx="3" type="subTitle"/>
          </p:nvPr>
        </p:nvSpPr>
        <p:spPr>
          <a:xfrm>
            <a:off x="6002228" y="2741725"/>
            <a:ext cx="21894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 name="Google Shape;169;p19"/>
          <p:cNvSpPr txBox="1"/>
          <p:nvPr>
            <p:ph idx="4" type="subTitle"/>
          </p:nvPr>
        </p:nvSpPr>
        <p:spPr>
          <a:xfrm>
            <a:off x="865525" y="2046500"/>
            <a:ext cx="21894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0" name="Google Shape;170;p19"/>
          <p:cNvSpPr txBox="1"/>
          <p:nvPr>
            <p:ph idx="5" type="subTitle"/>
          </p:nvPr>
        </p:nvSpPr>
        <p:spPr>
          <a:xfrm>
            <a:off x="3433878" y="2046500"/>
            <a:ext cx="21894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1" name="Google Shape;171;p19"/>
          <p:cNvSpPr txBox="1"/>
          <p:nvPr>
            <p:ph idx="6" type="subTitle"/>
          </p:nvPr>
        </p:nvSpPr>
        <p:spPr>
          <a:xfrm>
            <a:off x="6002231" y="2046500"/>
            <a:ext cx="21894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72" name="Shape 172"/>
        <p:cNvGrpSpPr/>
        <p:nvPr/>
      </p:nvGrpSpPr>
      <p:grpSpPr>
        <a:xfrm>
          <a:off x="0" y="0"/>
          <a:ext cx="0" cy="0"/>
          <a:chOff x="0" y="0"/>
          <a:chExt cx="0" cy="0"/>
        </a:xfrm>
      </p:grpSpPr>
      <p:grpSp>
        <p:nvGrpSpPr>
          <p:cNvPr id="173" name="Google Shape;173;p20"/>
          <p:cNvGrpSpPr/>
          <p:nvPr/>
        </p:nvGrpSpPr>
        <p:grpSpPr>
          <a:xfrm>
            <a:off x="0" y="4"/>
            <a:ext cx="9144004" cy="5143496"/>
            <a:chOff x="0" y="4"/>
            <a:chExt cx="9144004" cy="5143496"/>
          </a:xfrm>
        </p:grpSpPr>
        <p:pic>
          <p:nvPicPr>
            <p:cNvPr id="174" name="Google Shape;174;p2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75" name="Google Shape;175;p2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76" name="Google Shape;176;p20"/>
          <p:cNvGrpSpPr/>
          <p:nvPr/>
        </p:nvGrpSpPr>
        <p:grpSpPr>
          <a:xfrm flipH="1" rot="-10539848">
            <a:off x="6108563" y="4049075"/>
            <a:ext cx="4573901" cy="3479217"/>
            <a:chOff x="1522650" y="1117750"/>
            <a:chExt cx="4574075" cy="3479350"/>
          </a:xfrm>
        </p:grpSpPr>
        <p:sp>
          <p:nvSpPr>
            <p:cNvPr id="177" name="Google Shape;177;p2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0" name="Google Shape;180;p20"/>
          <p:cNvSpPr txBox="1"/>
          <p:nvPr>
            <p:ph idx="1" type="subTitle"/>
          </p:nvPr>
        </p:nvSpPr>
        <p:spPr>
          <a:xfrm>
            <a:off x="1225674" y="1659425"/>
            <a:ext cx="32187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1" name="Google Shape;181;p20"/>
          <p:cNvSpPr txBox="1"/>
          <p:nvPr>
            <p:ph idx="2" type="subTitle"/>
          </p:nvPr>
        </p:nvSpPr>
        <p:spPr>
          <a:xfrm>
            <a:off x="5052125" y="1659425"/>
            <a:ext cx="32187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2" name="Google Shape;182;p20"/>
          <p:cNvSpPr txBox="1"/>
          <p:nvPr>
            <p:ph idx="3" type="subTitle"/>
          </p:nvPr>
        </p:nvSpPr>
        <p:spPr>
          <a:xfrm>
            <a:off x="1225674" y="3320000"/>
            <a:ext cx="32187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3" name="Google Shape;183;p20"/>
          <p:cNvSpPr txBox="1"/>
          <p:nvPr>
            <p:ph idx="4" type="subTitle"/>
          </p:nvPr>
        </p:nvSpPr>
        <p:spPr>
          <a:xfrm>
            <a:off x="5052125" y="3320000"/>
            <a:ext cx="32187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4" name="Google Shape;184;p20"/>
          <p:cNvSpPr txBox="1"/>
          <p:nvPr>
            <p:ph idx="5" type="subTitle"/>
          </p:nvPr>
        </p:nvSpPr>
        <p:spPr>
          <a:xfrm>
            <a:off x="1225675" y="1331675"/>
            <a:ext cx="32187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85" name="Google Shape;185;p20"/>
          <p:cNvSpPr txBox="1"/>
          <p:nvPr>
            <p:ph idx="6" type="subTitle"/>
          </p:nvPr>
        </p:nvSpPr>
        <p:spPr>
          <a:xfrm>
            <a:off x="1225675" y="2992275"/>
            <a:ext cx="32187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86" name="Google Shape;186;p20"/>
          <p:cNvSpPr txBox="1"/>
          <p:nvPr>
            <p:ph idx="7" type="subTitle"/>
          </p:nvPr>
        </p:nvSpPr>
        <p:spPr>
          <a:xfrm>
            <a:off x="5052099" y="1331675"/>
            <a:ext cx="32187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87" name="Google Shape;187;p20"/>
          <p:cNvSpPr txBox="1"/>
          <p:nvPr>
            <p:ph idx="8" type="subTitle"/>
          </p:nvPr>
        </p:nvSpPr>
        <p:spPr>
          <a:xfrm>
            <a:off x="5052099" y="2992275"/>
            <a:ext cx="32187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4047175" y="2388500"/>
            <a:ext cx="4383600" cy="16266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4047175" y="1438750"/>
            <a:ext cx="1230300" cy="8814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pic>
        <p:nvPicPr>
          <p:cNvPr id="15" name="Google Shape;15;p3"/>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8" name="Shape 188"/>
        <p:cNvGrpSpPr/>
        <p:nvPr/>
      </p:nvGrpSpPr>
      <p:grpSpPr>
        <a:xfrm>
          <a:off x="0" y="0"/>
          <a:ext cx="0" cy="0"/>
          <a:chOff x="0" y="0"/>
          <a:chExt cx="0" cy="0"/>
        </a:xfrm>
      </p:grpSpPr>
      <p:grpSp>
        <p:nvGrpSpPr>
          <p:cNvPr id="189" name="Google Shape;189;p21"/>
          <p:cNvGrpSpPr/>
          <p:nvPr/>
        </p:nvGrpSpPr>
        <p:grpSpPr>
          <a:xfrm>
            <a:off x="0" y="0"/>
            <a:ext cx="9144001" cy="5143500"/>
            <a:chOff x="0" y="0"/>
            <a:chExt cx="9144001" cy="5143500"/>
          </a:xfrm>
        </p:grpSpPr>
        <p:pic>
          <p:nvPicPr>
            <p:cNvPr id="190" name="Google Shape;190;p21"/>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91" name="Google Shape;191;p21"/>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92" name="Google Shape;192;p21"/>
          <p:cNvGrpSpPr/>
          <p:nvPr/>
        </p:nvGrpSpPr>
        <p:grpSpPr>
          <a:xfrm rot="10800000">
            <a:off x="6704226" y="3811697"/>
            <a:ext cx="4574075" cy="3479350"/>
            <a:chOff x="1522650" y="1117750"/>
            <a:chExt cx="4574075" cy="3479350"/>
          </a:xfrm>
        </p:grpSpPr>
        <p:sp>
          <p:nvSpPr>
            <p:cNvPr id="193" name="Google Shape;193;p21"/>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1"/>
          <p:cNvSpPr txBox="1"/>
          <p:nvPr>
            <p:ph idx="1" type="subTitle"/>
          </p:nvPr>
        </p:nvSpPr>
        <p:spPr>
          <a:xfrm>
            <a:off x="1162025" y="1656927"/>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21"/>
          <p:cNvSpPr txBox="1"/>
          <p:nvPr>
            <p:ph idx="2" type="subTitle"/>
          </p:nvPr>
        </p:nvSpPr>
        <p:spPr>
          <a:xfrm>
            <a:off x="3782975" y="1656925"/>
            <a:ext cx="1972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21"/>
          <p:cNvSpPr txBox="1"/>
          <p:nvPr>
            <p:ph idx="3" type="subTitle"/>
          </p:nvPr>
        </p:nvSpPr>
        <p:spPr>
          <a:xfrm>
            <a:off x="1162025" y="3387221"/>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9" name="Google Shape;199;p21"/>
          <p:cNvSpPr txBox="1"/>
          <p:nvPr>
            <p:ph idx="4" type="subTitle"/>
          </p:nvPr>
        </p:nvSpPr>
        <p:spPr>
          <a:xfrm>
            <a:off x="3782975" y="3387221"/>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21"/>
          <p:cNvSpPr txBox="1"/>
          <p:nvPr>
            <p:ph idx="5" type="subTitle"/>
          </p:nvPr>
        </p:nvSpPr>
        <p:spPr>
          <a:xfrm>
            <a:off x="6403925" y="1656927"/>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1" name="Google Shape;201;p21"/>
          <p:cNvSpPr txBox="1"/>
          <p:nvPr>
            <p:ph idx="6" type="subTitle"/>
          </p:nvPr>
        </p:nvSpPr>
        <p:spPr>
          <a:xfrm>
            <a:off x="6403925" y="3387221"/>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2" name="Google Shape;202;p21"/>
          <p:cNvSpPr txBox="1"/>
          <p:nvPr>
            <p:ph idx="7" type="subTitle"/>
          </p:nvPr>
        </p:nvSpPr>
        <p:spPr>
          <a:xfrm>
            <a:off x="1162025" y="1359241"/>
            <a:ext cx="1975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3" name="Google Shape;203;p21"/>
          <p:cNvSpPr txBox="1"/>
          <p:nvPr>
            <p:ph idx="8" type="subTitle"/>
          </p:nvPr>
        </p:nvSpPr>
        <p:spPr>
          <a:xfrm>
            <a:off x="3782975" y="1359241"/>
            <a:ext cx="1972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4" name="Google Shape;204;p21"/>
          <p:cNvSpPr txBox="1"/>
          <p:nvPr>
            <p:ph idx="9" type="subTitle"/>
          </p:nvPr>
        </p:nvSpPr>
        <p:spPr>
          <a:xfrm>
            <a:off x="6403925" y="1359241"/>
            <a:ext cx="1972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5" name="Google Shape;205;p21"/>
          <p:cNvSpPr txBox="1"/>
          <p:nvPr>
            <p:ph idx="13" type="subTitle"/>
          </p:nvPr>
        </p:nvSpPr>
        <p:spPr>
          <a:xfrm>
            <a:off x="1162025" y="3086317"/>
            <a:ext cx="1975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6" name="Google Shape;206;p21"/>
          <p:cNvSpPr txBox="1"/>
          <p:nvPr>
            <p:ph idx="14" type="subTitle"/>
          </p:nvPr>
        </p:nvSpPr>
        <p:spPr>
          <a:xfrm>
            <a:off x="3782975" y="3086317"/>
            <a:ext cx="1972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7" name="Google Shape;207;p21"/>
          <p:cNvSpPr txBox="1"/>
          <p:nvPr>
            <p:ph idx="15" type="subTitle"/>
          </p:nvPr>
        </p:nvSpPr>
        <p:spPr>
          <a:xfrm>
            <a:off x="6403925" y="3086317"/>
            <a:ext cx="1972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08" name="Shape 208"/>
        <p:cNvGrpSpPr/>
        <p:nvPr/>
      </p:nvGrpSpPr>
      <p:grpSpPr>
        <a:xfrm>
          <a:off x="0" y="0"/>
          <a:ext cx="0" cy="0"/>
          <a:chOff x="0" y="0"/>
          <a:chExt cx="0" cy="0"/>
        </a:xfrm>
      </p:grpSpPr>
      <p:sp>
        <p:nvSpPr>
          <p:cNvPr id="209" name="Google Shape;209;p22"/>
          <p:cNvSpPr txBox="1"/>
          <p:nvPr>
            <p:ph hasCustomPrompt="1" type="title"/>
          </p:nvPr>
        </p:nvSpPr>
        <p:spPr>
          <a:xfrm>
            <a:off x="1200575" y="2266166"/>
            <a:ext cx="2739300" cy="6675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1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0" name="Google Shape;210;p22"/>
          <p:cNvSpPr txBox="1"/>
          <p:nvPr>
            <p:ph idx="1" type="subTitle"/>
          </p:nvPr>
        </p:nvSpPr>
        <p:spPr>
          <a:xfrm>
            <a:off x="1200575" y="2948884"/>
            <a:ext cx="2739300" cy="3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11" name="Google Shape;211;p22"/>
          <p:cNvSpPr txBox="1"/>
          <p:nvPr>
            <p:ph hasCustomPrompt="1" idx="2" type="title"/>
          </p:nvPr>
        </p:nvSpPr>
        <p:spPr>
          <a:xfrm>
            <a:off x="1200575" y="977950"/>
            <a:ext cx="2739300" cy="6663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1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2" name="Google Shape;212;p22"/>
          <p:cNvSpPr txBox="1"/>
          <p:nvPr>
            <p:ph idx="3" type="subTitle"/>
          </p:nvPr>
        </p:nvSpPr>
        <p:spPr>
          <a:xfrm>
            <a:off x="1200575" y="1669422"/>
            <a:ext cx="2739300" cy="36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13" name="Google Shape;213;p22"/>
          <p:cNvSpPr txBox="1"/>
          <p:nvPr>
            <p:ph hasCustomPrompt="1" idx="4" type="title"/>
          </p:nvPr>
        </p:nvSpPr>
        <p:spPr>
          <a:xfrm>
            <a:off x="1200575" y="3555582"/>
            <a:ext cx="2739300" cy="6675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1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4" name="Google Shape;214;p22"/>
          <p:cNvSpPr txBox="1"/>
          <p:nvPr>
            <p:ph idx="5" type="subTitle"/>
          </p:nvPr>
        </p:nvSpPr>
        <p:spPr>
          <a:xfrm>
            <a:off x="1200575" y="4238300"/>
            <a:ext cx="2739300" cy="3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pic>
        <p:nvPicPr>
          <p:cNvPr id="215" name="Google Shape;215;p22"/>
          <p:cNvPicPr preferRelativeResize="0"/>
          <p:nvPr/>
        </p:nvPicPr>
        <p:blipFill>
          <a:blip r:embed="rId2">
            <a:alphaModFix/>
          </a:blip>
          <a:stretch>
            <a:fillRect/>
          </a:stretch>
        </p:blipFill>
        <p:spPr>
          <a:xfrm flipH="1" rot="10800000">
            <a:off x="0" y="0"/>
            <a:ext cx="4727801" cy="2256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6" name="Shape 216"/>
        <p:cNvGrpSpPr/>
        <p:nvPr/>
      </p:nvGrpSpPr>
      <p:grpSpPr>
        <a:xfrm>
          <a:off x="0" y="0"/>
          <a:ext cx="0" cy="0"/>
          <a:chOff x="0" y="0"/>
          <a:chExt cx="0" cy="0"/>
        </a:xfrm>
      </p:grpSpPr>
      <p:sp>
        <p:nvSpPr>
          <p:cNvPr id="217" name="Google Shape;217;p23"/>
          <p:cNvSpPr txBox="1"/>
          <p:nvPr>
            <p:ph type="title"/>
          </p:nvPr>
        </p:nvSpPr>
        <p:spPr>
          <a:xfrm>
            <a:off x="713225" y="747263"/>
            <a:ext cx="3281700" cy="953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23"/>
          <p:cNvSpPr txBox="1"/>
          <p:nvPr>
            <p:ph idx="1" type="subTitle"/>
          </p:nvPr>
        </p:nvSpPr>
        <p:spPr>
          <a:xfrm>
            <a:off x="713225" y="1584449"/>
            <a:ext cx="3281700" cy="89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219" name="Google Shape;219;p23"/>
          <p:cNvPicPr preferRelativeResize="0"/>
          <p:nvPr/>
        </p:nvPicPr>
        <p:blipFill>
          <a:blip r:embed="rId2">
            <a:alphaModFix/>
          </a:blip>
          <a:stretch>
            <a:fillRect/>
          </a:stretch>
        </p:blipFill>
        <p:spPr>
          <a:xfrm flipH="1" rot="10800000">
            <a:off x="0" y="0"/>
            <a:ext cx="4727801" cy="2256875"/>
          </a:xfrm>
          <a:prstGeom prst="rect">
            <a:avLst/>
          </a:prstGeom>
          <a:noFill/>
          <a:ln>
            <a:noFill/>
          </a:ln>
        </p:spPr>
      </p:pic>
      <p:sp>
        <p:nvSpPr>
          <p:cNvPr id="220" name="Google Shape;220;p23"/>
          <p:cNvSpPr txBox="1"/>
          <p:nvPr/>
        </p:nvSpPr>
        <p:spPr>
          <a:xfrm>
            <a:off x="713225" y="3410538"/>
            <a:ext cx="3278700" cy="7254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Cairo"/>
                <a:ea typeface="Cairo"/>
                <a:cs typeface="Cairo"/>
                <a:sym typeface="Cairo"/>
              </a:rPr>
              <a:t>CREDITS:</a:t>
            </a:r>
            <a:r>
              <a:rPr lang="en" sz="1000">
                <a:solidFill>
                  <a:schemeClr val="dk1"/>
                </a:solidFill>
                <a:latin typeface="Cairo"/>
                <a:ea typeface="Cairo"/>
                <a:cs typeface="Cairo"/>
                <a:sym typeface="Cairo"/>
              </a:rPr>
              <a:t> This presentation template was created by </a:t>
            </a:r>
            <a:r>
              <a:rPr b="1" lang="en" sz="1000" u="sng">
                <a:solidFill>
                  <a:schemeClr val="dk1"/>
                </a:solidFill>
                <a:latin typeface="Cairo"/>
                <a:ea typeface="Cairo"/>
                <a:cs typeface="Cairo"/>
                <a:sym typeface="Cairo"/>
                <a:hlinkClick r:id="rId3">
                  <a:extLst>
                    <a:ext uri="{A12FA001-AC4F-418D-AE19-62706E023703}">
                      <ahyp:hlinkClr val="tx"/>
                    </a:ext>
                  </a:extLst>
                </a:hlinkClick>
              </a:rPr>
              <a:t>Slidesgo</a:t>
            </a:r>
            <a:r>
              <a:rPr lang="en" sz="1000">
                <a:solidFill>
                  <a:schemeClr val="dk1"/>
                </a:solidFill>
                <a:latin typeface="Cairo"/>
                <a:ea typeface="Cairo"/>
                <a:cs typeface="Cairo"/>
                <a:sym typeface="Cairo"/>
              </a:rPr>
              <a:t>, and includes icons by </a:t>
            </a:r>
            <a:r>
              <a:rPr b="1" lang="en" sz="1000" u="sng">
                <a:solidFill>
                  <a:schemeClr val="dk1"/>
                </a:solidFill>
                <a:latin typeface="Cairo"/>
                <a:ea typeface="Cairo"/>
                <a:cs typeface="Cairo"/>
                <a:sym typeface="Cairo"/>
                <a:hlinkClick r:id="rId4">
                  <a:extLst>
                    <a:ext uri="{A12FA001-AC4F-418D-AE19-62706E023703}">
                      <ahyp:hlinkClr val="tx"/>
                    </a:ext>
                  </a:extLst>
                </a:hlinkClick>
              </a:rPr>
              <a:t>Flaticon</a:t>
            </a:r>
            <a:r>
              <a:rPr lang="en" sz="1000">
                <a:solidFill>
                  <a:schemeClr val="dk1"/>
                </a:solidFill>
                <a:latin typeface="Cairo"/>
                <a:ea typeface="Cairo"/>
                <a:cs typeface="Cairo"/>
                <a:sym typeface="Cairo"/>
              </a:rPr>
              <a:t>, and infographics &amp; images by </a:t>
            </a:r>
            <a:r>
              <a:rPr b="1" lang="en" sz="1000" u="sng">
                <a:solidFill>
                  <a:schemeClr val="dk1"/>
                </a:solidFill>
                <a:latin typeface="Cairo"/>
                <a:ea typeface="Cairo"/>
                <a:cs typeface="Cairo"/>
                <a:sym typeface="Cairo"/>
                <a:hlinkClick r:id="rId5">
                  <a:extLst>
                    <a:ext uri="{A12FA001-AC4F-418D-AE19-62706E023703}">
                      <ahyp:hlinkClr val="tx"/>
                    </a:ext>
                  </a:extLst>
                </a:hlinkClick>
              </a:rPr>
              <a:t>Freepik</a:t>
            </a:r>
            <a:r>
              <a:rPr b="1" lang="en" sz="1000" u="sng">
                <a:solidFill>
                  <a:schemeClr val="dk1"/>
                </a:solidFill>
                <a:latin typeface="Cairo"/>
                <a:ea typeface="Cairo"/>
                <a:cs typeface="Cairo"/>
                <a:sym typeface="Cairo"/>
              </a:rPr>
              <a:t> </a:t>
            </a:r>
            <a:endParaRPr b="1" sz="1000" u="sng">
              <a:solidFill>
                <a:schemeClr val="dk1"/>
              </a:solidFill>
              <a:latin typeface="Cairo"/>
              <a:ea typeface="Cairo"/>
              <a:cs typeface="Cairo"/>
              <a:sym typeface="Cai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1" name="Shape 221"/>
        <p:cNvGrpSpPr/>
        <p:nvPr/>
      </p:nvGrpSpPr>
      <p:grpSpPr>
        <a:xfrm>
          <a:off x="0" y="0"/>
          <a:ext cx="0" cy="0"/>
          <a:chOff x="0" y="0"/>
          <a:chExt cx="0" cy="0"/>
        </a:xfrm>
      </p:grpSpPr>
      <p:grpSp>
        <p:nvGrpSpPr>
          <p:cNvPr id="222" name="Google Shape;222;p24"/>
          <p:cNvGrpSpPr/>
          <p:nvPr/>
        </p:nvGrpSpPr>
        <p:grpSpPr>
          <a:xfrm>
            <a:off x="0" y="0"/>
            <a:ext cx="9144001" cy="5143500"/>
            <a:chOff x="0" y="0"/>
            <a:chExt cx="9144001" cy="5143500"/>
          </a:xfrm>
        </p:grpSpPr>
        <p:pic>
          <p:nvPicPr>
            <p:cNvPr id="223" name="Google Shape;223;p24"/>
            <p:cNvPicPr preferRelativeResize="0"/>
            <p:nvPr/>
          </p:nvPicPr>
          <p:blipFill>
            <a:blip r:embed="rId2">
              <a:alphaModFix/>
            </a:blip>
            <a:stretch>
              <a:fillRect/>
            </a:stretch>
          </p:blipFill>
          <p:spPr>
            <a:xfrm flipH="1" rot="10800000">
              <a:off x="0" y="0"/>
              <a:ext cx="4727801" cy="2256875"/>
            </a:xfrm>
            <a:prstGeom prst="rect">
              <a:avLst/>
            </a:prstGeom>
            <a:noFill/>
            <a:ln>
              <a:noFill/>
            </a:ln>
          </p:spPr>
        </p:pic>
        <p:pic>
          <p:nvPicPr>
            <p:cNvPr id="224" name="Google Shape;224;p24"/>
            <p:cNvPicPr preferRelativeResize="0"/>
            <p:nvPr/>
          </p:nvPicPr>
          <p:blipFill>
            <a:blip r:embed="rId3">
              <a:alphaModFix/>
            </a:blip>
            <a:stretch>
              <a:fillRect/>
            </a:stretch>
          </p:blipFill>
          <p:spPr>
            <a:xfrm flipH="1" rot="10800000">
              <a:off x="5738810" y="0"/>
              <a:ext cx="3405191" cy="5143500"/>
            </a:xfrm>
            <a:prstGeom prst="rect">
              <a:avLst/>
            </a:prstGeom>
            <a:noFill/>
            <a:ln>
              <a:noFill/>
            </a:ln>
          </p:spPr>
        </p:pic>
      </p:grpSp>
      <p:grpSp>
        <p:nvGrpSpPr>
          <p:cNvPr id="225" name="Google Shape;225;p24"/>
          <p:cNvGrpSpPr/>
          <p:nvPr/>
        </p:nvGrpSpPr>
        <p:grpSpPr>
          <a:xfrm rot="756538">
            <a:off x="-1069833" y="-1842572"/>
            <a:ext cx="4574157" cy="3479412"/>
            <a:chOff x="1522650" y="1117750"/>
            <a:chExt cx="4574075" cy="3479350"/>
          </a:xfrm>
        </p:grpSpPr>
        <p:sp>
          <p:nvSpPr>
            <p:cNvPr id="226" name="Google Shape;226;p2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28" name="Shape 228"/>
        <p:cNvGrpSpPr/>
        <p:nvPr/>
      </p:nvGrpSpPr>
      <p:grpSpPr>
        <a:xfrm>
          <a:off x="0" y="0"/>
          <a:ext cx="0" cy="0"/>
          <a:chOff x="0" y="0"/>
          <a:chExt cx="0" cy="0"/>
        </a:xfrm>
      </p:grpSpPr>
      <p:grpSp>
        <p:nvGrpSpPr>
          <p:cNvPr id="229" name="Google Shape;229;p25"/>
          <p:cNvGrpSpPr/>
          <p:nvPr/>
        </p:nvGrpSpPr>
        <p:grpSpPr>
          <a:xfrm>
            <a:off x="0" y="0"/>
            <a:ext cx="9144001" cy="5143500"/>
            <a:chOff x="0" y="0"/>
            <a:chExt cx="9144001" cy="5143500"/>
          </a:xfrm>
        </p:grpSpPr>
        <p:pic>
          <p:nvPicPr>
            <p:cNvPr id="230" name="Google Shape;230;p25"/>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231" name="Google Shape;231;p25"/>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232" name="Google Shape;232;p25"/>
          <p:cNvGrpSpPr/>
          <p:nvPr/>
        </p:nvGrpSpPr>
        <p:grpSpPr>
          <a:xfrm>
            <a:off x="-1845124" y="-2180828"/>
            <a:ext cx="12652562" cy="9877041"/>
            <a:chOff x="-1845124" y="-2180828"/>
            <a:chExt cx="12652562" cy="9877041"/>
          </a:xfrm>
        </p:grpSpPr>
        <p:grpSp>
          <p:nvGrpSpPr>
            <p:cNvPr id="233" name="Google Shape;233;p25"/>
            <p:cNvGrpSpPr/>
            <p:nvPr/>
          </p:nvGrpSpPr>
          <p:grpSpPr>
            <a:xfrm>
              <a:off x="-1845124" y="-2180828"/>
              <a:ext cx="4574075" cy="3479350"/>
              <a:chOff x="1522650" y="1117750"/>
              <a:chExt cx="4574075" cy="3479350"/>
            </a:xfrm>
          </p:grpSpPr>
          <p:sp>
            <p:nvSpPr>
              <p:cNvPr id="234" name="Google Shape;234;p2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5"/>
            <p:cNvGrpSpPr/>
            <p:nvPr/>
          </p:nvGrpSpPr>
          <p:grpSpPr>
            <a:xfrm flipH="1" rot="-10539848">
              <a:off x="6108563" y="4049075"/>
              <a:ext cx="4573901" cy="3479217"/>
              <a:chOff x="1522650" y="1117750"/>
              <a:chExt cx="4574075" cy="3479350"/>
            </a:xfrm>
          </p:grpSpPr>
          <p:sp>
            <p:nvSpPr>
              <p:cNvPr id="237" name="Google Shape;237;p2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grpSp>
        <p:nvGrpSpPr>
          <p:cNvPr id="17" name="Google Shape;17;p4"/>
          <p:cNvGrpSpPr/>
          <p:nvPr/>
        </p:nvGrpSpPr>
        <p:grpSpPr>
          <a:xfrm>
            <a:off x="0" y="0"/>
            <a:ext cx="9144001" cy="5143500"/>
            <a:chOff x="0" y="0"/>
            <a:chExt cx="9144001" cy="5143500"/>
          </a:xfrm>
        </p:grpSpPr>
        <p:pic>
          <p:nvPicPr>
            <p:cNvPr id="18" name="Google Shape;18;p4"/>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9" name="Google Shape;19;p4"/>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sp>
        <p:nvSpPr>
          <p:cNvPr id="20" name="Google Shape;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720000" y="1090229"/>
            <a:ext cx="7704000" cy="348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2" name="Google Shape;22;p4"/>
          <p:cNvGrpSpPr/>
          <p:nvPr/>
        </p:nvGrpSpPr>
        <p:grpSpPr>
          <a:xfrm rot="10800000">
            <a:off x="6704226" y="3811697"/>
            <a:ext cx="4574075" cy="3479350"/>
            <a:chOff x="1522650" y="1117750"/>
            <a:chExt cx="4574075" cy="3479350"/>
          </a:xfrm>
        </p:grpSpPr>
        <p:sp>
          <p:nvSpPr>
            <p:cNvPr id="23" name="Google Shape;23;p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subTitle"/>
          </p:nvPr>
        </p:nvSpPr>
        <p:spPr>
          <a:xfrm>
            <a:off x="4911639" y="2679824"/>
            <a:ext cx="2424300" cy="15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 name="Google Shape;28;p5"/>
          <p:cNvSpPr txBox="1"/>
          <p:nvPr>
            <p:ph idx="2" type="subTitle"/>
          </p:nvPr>
        </p:nvSpPr>
        <p:spPr>
          <a:xfrm>
            <a:off x="1808050" y="2679824"/>
            <a:ext cx="2424300" cy="15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 name="Google Shape;29;p5"/>
          <p:cNvSpPr txBox="1"/>
          <p:nvPr>
            <p:ph idx="3" type="subTitle"/>
          </p:nvPr>
        </p:nvSpPr>
        <p:spPr>
          <a:xfrm>
            <a:off x="1808050" y="2244217"/>
            <a:ext cx="2424300" cy="449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 name="Google Shape;30;p5"/>
          <p:cNvSpPr txBox="1"/>
          <p:nvPr>
            <p:ph idx="4" type="subTitle"/>
          </p:nvPr>
        </p:nvSpPr>
        <p:spPr>
          <a:xfrm>
            <a:off x="4911639" y="2244217"/>
            <a:ext cx="2424300" cy="449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1" name="Google Shape;31;p5"/>
          <p:cNvGrpSpPr/>
          <p:nvPr/>
        </p:nvGrpSpPr>
        <p:grpSpPr>
          <a:xfrm>
            <a:off x="0" y="4"/>
            <a:ext cx="9144004" cy="5143496"/>
            <a:chOff x="0" y="4"/>
            <a:chExt cx="9144004" cy="5143496"/>
          </a:xfrm>
        </p:grpSpPr>
        <p:pic>
          <p:nvPicPr>
            <p:cNvPr id="32" name="Google Shape;32;p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3" name="Google Shape;33;p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4" name="Google Shape;34;p5"/>
          <p:cNvGrpSpPr/>
          <p:nvPr/>
        </p:nvGrpSpPr>
        <p:grpSpPr>
          <a:xfrm flipH="1" rot="-10539848">
            <a:off x="6108563" y="4049075"/>
            <a:ext cx="4573901" cy="3479217"/>
            <a:chOff x="1522650" y="1117750"/>
            <a:chExt cx="4574075" cy="3479350"/>
          </a:xfrm>
        </p:grpSpPr>
        <p:sp>
          <p:nvSpPr>
            <p:cNvPr id="35" name="Google Shape;35;p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9" name="Google Shape;39;p6"/>
          <p:cNvGrpSpPr/>
          <p:nvPr/>
        </p:nvGrpSpPr>
        <p:grpSpPr>
          <a:xfrm>
            <a:off x="0" y="4"/>
            <a:ext cx="9144004" cy="5143496"/>
            <a:chOff x="0" y="4"/>
            <a:chExt cx="9144004" cy="5143496"/>
          </a:xfrm>
        </p:grpSpPr>
        <p:pic>
          <p:nvPicPr>
            <p:cNvPr id="40" name="Google Shape;40;p6"/>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41" name="Google Shape;41;p6"/>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42" name="Google Shape;42;p6"/>
          <p:cNvGrpSpPr/>
          <p:nvPr/>
        </p:nvGrpSpPr>
        <p:grpSpPr>
          <a:xfrm flipH="1" rot="-10539848">
            <a:off x="6108563" y="4049075"/>
            <a:ext cx="4573901" cy="3479217"/>
            <a:chOff x="1522650" y="1117750"/>
            <a:chExt cx="4574075" cy="3479350"/>
          </a:xfrm>
        </p:grpSpPr>
        <p:sp>
          <p:nvSpPr>
            <p:cNvPr id="43" name="Google Shape;43;p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txBox="1"/>
          <p:nvPr>
            <p:ph type="title"/>
          </p:nvPr>
        </p:nvSpPr>
        <p:spPr>
          <a:xfrm>
            <a:off x="811975" y="829350"/>
            <a:ext cx="3993300" cy="989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7"/>
          <p:cNvSpPr txBox="1"/>
          <p:nvPr>
            <p:ph idx="1" type="subTitle"/>
          </p:nvPr>
        </p:nvSpPr>
        <p:spPr>
          <a:xfrm>
            <a:off x="811975" y="1878550"/>
            <a:ext cx="39933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Open Sans"/>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48" name="Google Shape;48;p7"/>
          <p:cNvSpPr/>
          <p:nvPr>
            <p:ph idx="2" type="pic"/>
          </p:nvPr>
        </p:nvSpPr>
        <p:spPr>
          <a:xfrm>
            <a:off x="5088475" y="770400"/>
            <a:ext cx="3081600" cy="3602700"/>
          </a:xfrm>
          <a:prstGeom prst="roundRect">
            <a:avLst>
              <a:gd fmla="val 16667" name="adj"/>
            </a:avLst>
          </a:prstGeom>
          <a:noFill/>
          <a:ln>
            <a:noFill/>
          </a:ln>
        </p:spPr>
      </p:sp>
      <p:grpSp>
        <p:nvGrpSpPr>
          <p:cNvPr id="49" name="Google Shape;49;p7"/>
          <p:cNvGrpSpPr/>
          <p:nvPr/>
        </p:nvGrpSpPr>
        <p:grpSpPr>
          <a:xfrm>
            <a:off x="0" y="0"/>
            <a:ext cx="9144001" cy="5143500"/>
            <a:chOff x="0" y="0"/>
            <a:chExt cx="9144001" cy="5143500"/>
          </a:xfrm>
        </p:grpSpPr>
        <p:pic>
          <p:nvPicPr>
            <p:cNvPr id="50" name="Google Shape;50;p7"/>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51" name="Google Shape;51;p7"/>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52" name="Google Shape;52;p7"/>
          <p:cNvGrpSpPr/>
          <p:nvPr/>
        </p:nvGrpSpPr>
        <p:grpSpPr>
          <a:xfrm rot="10800000">
            <a:off x="6704226" y="3811697"/>
            <a:ext cx="4574075" cy="3479350"/>
            <a:chOff x="1522650" y="1117750"/>
            <a:chExt cx="4574075" cy="3479350"/>
          </a:xfrm>
        </p:grpSpPr>
        <p:sp>
          <p:nvSpPr>
            <p:cNvPr id="53" name="Google Shape;53;p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10" y="0"/>
            <a:ext cx="9143991" cy="5143500"/>
            <a:chOff x="10" y="0"/>
            <a:chExt cx="9143991" cy="5143500"/>
          </a:xfrm>
        </p:grpSpPr>
        <p:pic>
          <p:nvPicPr>
            <p:cNvPr id="57" name="Google Shape;57;p8"/>
            <p:cNvPicPr preferRelativeResize="0"/>
            <p:nvPr/>
          </p:nvPicPr>
          <p:blipFill>
            <a:blip r:embed="rId2">
              <a:alphaModFix/>
            </a:blip>
            <a:stretch>
              <a:fillRect/>
            </a:stretch>
          </p:blipFill>
          <p:spPr>
            <a:xfrm flipH="1">
              <a:off x="10" y="0"/>
              <a:ext cx="3405191" cy="5143500"/>
            </a:xfrm>
            <a:prstGeom prst="rect">
              <a:avLst/>
            </a:prstGeom>
            <a:noFill/>
            <a:ln>
              <a:noFill/>
            </a:ln>
          </p:spPr>
        </p:pic>
        <p:pic>
          <p:nvPicPr>
            <p:cNvPr id="58" name="Google Shape;58;p8"/>
            <p:cNvPicPr preferRelativeResize="0"/>
            <p:nvPr/>
          </p:nvPicPr>
          <p:blipFill>
            <a:blip r:embed="rId3">
              <a:alphaModFix/>
            </a:blip>
            <a:stretch>
              <a:fillRect/>
            </a:stretch>
          </p:blipFill>
          <p:spPr>
            <a:xfrm flipH="1">
              <a:off x="4416200" y="2886625"/>
              <a:ext cx="4727801" cy="2256875"/>
            </a:xfrm>
            <a:prstGeom prst="rect">
              <a:avLst/>
            </a:prstGeom>
            <a:noFill/>
            <a:ln>
              <a:noFill/>
            </a:ln>
          </p:spPr>
        </p:pic>
      </p:grpSp>
      <p:grpSp>
        <p:nvGrpSpPr>
          <p:cNvPr id="59" name="Google Shape;59;p8"/>
          <p:cNvGrpSpPr/>
          <p:nvPr/>
        </p:nvGrpSpPr>
        <p:grpSpPr>
          <a:xfrm rot="756538">
            <a:off x="5159567" y="-1927047"/>
            <a:ext cx="4574157" cy="3479412"/>
            <a:chOff x="1522650" y="1117750"/>
            <a:chExt cx="4574075" cy="3479350"/>
          </a:xfrm>
        </p:grpSpPr>
        <p:sp>
          <p:nvSpPr>
            <p:cNvPr id="60" name="Google Shape;60;p8"/>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8"/>
          <p:cNvSpPr txBox="1"/>
          <p:nvPr>
            <p:ph type="title"/>
          </p:nvPr>
        </p:nvSpPr>
        <p:spPr>
          <a:xfrm>
            <a:off x="3830000" y="1716400"/>
            <a:ext cx="4508100" cy="2529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grpSp>
        <p:nvGrpSpPr>
          <p:cNvPr id="64" name="Google Shape;64;p9"/>
          <p:cNvGrpSpPr/>
          <p:nvPr/>
        </p:nvGrpSpPr>
        <p:grpSpPr>
          <a:xfrm rot="756538">
            <a:off x="-714808" y="-2409347"/>
            <a:ext cx="4574157" cy="3479412"/>
            <a:chOff x="1522650" y="1117750"/>
            <a:chExt cx="4574075" cy="3479350"/>
          </a:xfrm>
        </p:grpSpPr>
        <p:sp>
          <p:nvSpPr>
            <p:cNvPr id="65" name="Google Shape;65;p9"/>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9"/>
          <p:cNvGrpSpPr/>
          <p:nvPr/>
        </p:nvGrpSpPr>
        <p:grpSpPr>
          <a:xfrm>
            <a:off x="0" y="0"/>
            <a:ext cx="9144001" cy="5143500"/>
            <a:chOff x="0" y="0"/>
            <a:chExt cx="9144001" cy="5143500"/>
          </a:xfrm>
        </p:grpSpPr>
        <p:pic>
          <p:nvPicPr>
            <p:cNvPr id="68" name="Google Shape;68;p9"/>
            <p:cNvPicPr preferRelativeResize="0"/>
            <p:nvPr/>
          </p:nvPicPr>
          <p:blipFill>
            <a:blip r:embed="rId2">
              <a:alphaModFix/>
            </a:blip>
            <a:stretch>
              <a:fillRect/>
            </a:stretch>
          </p:blipFill>
          <p:spPr>
            <a:xfrm flipH="1" rot="10800000">
              <a:off x="5738810" y="0"/>
              <a:ext cx="3405191" cy="5143500"/>
            </a:xfrm>
            <a:prstGeom prst="rect">
              <a:avLst/>
            </a:prstGeom>
            <a:noFill/>
            <a:ln>
              <a:noFill/>
            </a:ln>
          </p:spPr>
        </p:pic>
        <p:pic>
          <p:nvPicPr>
            <p:cNvPr id="69" name="Google Shape;69;p9"/>
            <p:cNvPicPr preferRelativeResize="0"/>
            <p:nvPr/>
          </p:nvPicPr>
          <p:blipFill>
            <a:blip r:embed="rId3">
              <a:alphaModFix/>
            </a:blip>
            <a:stretch>
              <a:fillRect/>
            </a:stretch>
          </p:blipFill>
          <p:spPr>
            <a:xfrm flipH="1" rot="10800000">
              <a:off x="0" y="0"/>
              <a:ext cx="4727801" cy="2256875"/>
            </a:xfrm>
            <a:prstGeom prst="rect">
              <a:avLst/>
            </a:prstGeom>
            <a:noFill/>
            <a:ln>
              <a:noFill/>
            </a:ln>
          </p:spPr>
        </p:pic>
      </p:grpSp>
      <p:sp>
        <p:nvSpPr>
          <p:cNvPr id="70" name="Google Shape;70;p9"/>
          <p:cNvSpPr txBox="1"/>
          <p:nvPr>
            <p:ph type="title"/>
          </p:nvPr>
        </p:nvSpPr>
        <p:spPr>
          <a:xfrm>
            <a:off x="713225" y="1528900"/>
            <a:ext cx="4872900" cy="1964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sz="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1" name="Google Shape;71;p9"/>
          <p:cNvSpPr txBox="1"/>
          <p:nvPr>
            <p:ph idx="1" type="subTitle"/>
          </p:nvPr>
        </p:nvSpPr>
        <p:spPr>
          <a:xfrm>
            <a:off x="713225" y="3640050"/>
            <a:ext cx="4872900" cy="45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p:nvPr>
            <p:ph idx="2" type="pic"/>
          </p:nvPr>
        </p:nvSpPr>
        <p:spPr>
          <a:xfrm>
            <a:off x="0" y="0"/>
            <a:ext cx="9144000" cy="5143500"/>
          </a:xfrm>
          <a:prstGeom prst="rect">
            <a:avLst/>
          </a:prstGeom>
          <a:noFill/>
          <a:ln>
            <a:noFill/>
          </a:ln>
        </p:spPr>
      </p:sp>
      <p:sp>
        <p:nvSpPr>
          <p:cNvPr id="74" name="Google Shape;74;p10"/>
          <p:cNvSpPr txBox="1"/>
          <p:nvPr>
            <p:ph type="title"/>
          </p:nvPr>
        </p:nvSpPr>
        <p:spPr>
          <a:xfrm>
            <a:off x="720000" y="4014450"/>
            <a:ext cx="5713200" cy="572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5" name="Google Shape;75;p10"/>
          <p:cNvGrpSpPr/>
          <p:nvPr/>
        </p:nvGrpSpPr>
        <p:grpSpPr>
          <a:xfrm>
            <a:off x="0" y="4"/>
            <a:ext cx="9144004" cy="5143496"/>
            <a:chOff x="0" y="4"/>
            <a:chExt cx="9144004" cy="5143496"/>
          </a:xfrm>
        </p:grpSpPr>
        <p:pic>
          <p:nvPicPr>
            <p:cNvPr id="76" name="Google Shape;76;p1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77" name="Google Shape;77;p1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78" name="Google Shape;78;p10"/>
          <p:cNvGrpSpPr/>
          <p:nvPr/>
        </p:nvGrpSpPr>
        <p:grpSpPr>
          <a:xfrm>
            <a:off x="-896231" y="-2525369"/>
            <a:ext cx="11703669" cy="10221582"/>
            <a:chOff x="-896231" y="-2525369"/>
            <a:chExt cx="11703669" cy="10221582"/>
          </a:xfrm>
        </p:grpSpPr>
        <p:grpSp>
          <p:nvGrpSpPr>
            <p:cNvPr id="79" name="Google Shape;79;p10"/>
            <p:cNvGrpSpPr/>
            <p:nvPr/>
          </p:nvGrpSpPr>
          <p:grpSpPr>
            <a:xfrm flipH="1" rot="-10539848">
              <a:off x="6108563" y="4049075"/>
              <a:ext cx="4573901" cy="3479217"/>
              <a:chOff x="1522650" y="1117750"/>
              <a:chExt cx="4574075" cy="3479350"/>
            </a:xfrm>
          </p:grpSpPr>
          <p:sp>
            <p:nvSpPr>
              <p:cNvPr id="80" name="Google Shape;80;p1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0"/>
            <p:cNvGrpSpPr/>
            <p:nvPr/>
          </p:nvGrpSpPr>
          <p:grpSpPr>
            <a:xfrm>
              <a:off x="-896231" y="-2525369"/>
              <a:ext cx="4573618" cy="3479002"/>
              <a:chOff x="1522650" y="1117750"/>
              <a:chExt cx="4574075" cy="3479350"/>
            </a:xfrm>
          </p:grpSpPr>
          <p:sp>
            <p:nvSpPr>
              <p:cNvPr id="83" name="Google Shape;83;p1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indent="-304800" lvl="1" marL="9144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indent="-304800" lvl="2" marL="13716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indent="-304800" lvl="3" marL="1828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indent="-304800" lvl="4" marL="22860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indent="-304800" lvl="5" marL="27432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indent="-304800" lvl="6" marL="32004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indent="-304800" lvl="7" marL="36576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indent="-304800" lvl="8" marL="411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pSp>
        <p:nvGrpSpPr>
          <p:cNvPr id="243" name="Google Shape;243;p26"/>
          <p:cNvGrpSpPr/>
          <p:nvPr/>
        </p:nvGrpSpPr>
        <p:grpSpPr>
          <a:xfrm rot="756538">
            <a:off x="-943408" y="-1494947"/>
            <a:ext cx="4574157" cy="3479412"/>
            <a:chOff x="1522650" y="1117750"/>
            <a:chExt cx="4574075" cy="3479350"/>
          </a:xfrm>
        </p:grpSpPr>
        <p:sp>
          <p:nvSpPr>
            <p:cNvPr id="244" name="Google Shape;244;p2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6" name="Google Shape;246;p26"/>
          <p:cNvPicPr preferRelativeResize="0"/>
          <p:nvPr/>
        </p:nvPicPr>
        <p:blipFill>
          <a:blip r:embed="rId3">
            <a:alphaModFix/>
          </a:blip>
          <a:stretch>
            <a:fillRect/>
          </a:stretch>
        </p:blipFill>
        <p:spPr>
          <a:xfrm flipH="1" rot="10800000">
            <a:off x="5738810" y="0"/>
            <a:ext cx="3405191" cy="5143500"/>
          </a:xfrm>
          <a:prstGeom prst="rect">
            <a:avLst/>
          </a:prstGeom>
          <a:noFill/>
          <a:ln>
            <a:noFill/>
          </a:ln>
        </p:spPr>
      </p:pic>
      <p:sp>
        <p:nvSpPr>
          <p:cNvPr id="247" name="Google Shape;247;p26"/>
          <p:cNvSpPr txBox="1"/>
          <p:nvPr>
            <p:ph type="ctrTitle"/>
          </p:nvPr>
        </p:nvSpPr>
        <p:spPr>
          <a:xfrm>
            <a:off x="713225" y="2205375"/>
            <a:ext cx="5257800" cy="16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5243 Project 3</a:t>
            </a:r>
            <a:endParaRPr>
              <a:solidFill>
                <a:schemeClr val="dk1"/>
              </a:solidFill>
            </a:endParaRPr>
          </a:p>
          <a:p>
            <a:pPr indent="0" lvl="0" marL="0" rtl="0" algn="l">
              <a:spcBef>
                <a:spcPts val="0"/>
              </a:spcBef>
              <a:spcAft>
                <a:spcPts val="0"/>
              </a:spcAft>
              <a:buNone/>
            </a:pPr>
            <a:r>
              <a:rPr lang="en">
                <a:solidFill>
                  <a:schemeClr val="dk1"/>
                </a:solidFill>
              </a:rPr>
              <a:t>Group 7 </a:t>
            </a:r>
            <a:endParaRPr>
              <a:solidFill>
                <a:schemeClr val="dk1"/>
              </a:solidFill>
            </a:endParaRPr>
          </a:p>
        </p:txBody>
      </p:sp>
      <p:sp>
        <p:nvSpPr>
          <p:cNvPr id="248" name="Google Shape;248;p26"/>
          <p:cNvSpPr txBox="1"/>
          <p:nvPr>
            <p:ph idx="1" type="subTitle"/>
          </p:nvPr>
        </p:nvSpPr>
        <p:spPr>
          <a:xfrm>
            <a:off x="713225" y="3885650"/>
            <a:ext cx="4641600" cy="350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000000"/>
                </a:solidFill>
                <a:latin typeface="Space Grotesk"/>
                <a:ea typeface="Space Grotesk"/>
                <a:cs typeface="Space Grotesk"/>
                <a:sym typeface="Space Grotesk"/>
              </a:rPr>
              <a:t>Angel Wang, Bessie Wang, Zan Li, Hannah Gao, Yichuan Lin</a:t>
            </a:r>
            <a:endParaRPr>
              <a:latin typeface="Space Grotesk"/>
              <a:ea typeface="Space Grotesk"/>
              <a:cs typeface="Space Grotesk"/>
              <a:sym typeface="Space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5"/>
          <p:cNvSpPr txBox="1"/>
          <p:nvPr>
            <p:ph type="title"/>
          </p:nvPr>
        </p:nvSpPr>
        <p:spPr>
          <a:xfrm>
            <a:off x="1200575" y="3199875"/>
            <a:ext cx="68454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Models for ML researchers</a:t>
            </a:r>
            <a:endParaRPr sz="3000"/>
          </a:p>
        </p:txBody>
      </p:sp>
      <p:sp>
        <p:nvSpPr>
          <p:cNvPr id="332" name="Google Shape;332;p35"/>
          <p:cNvSpPr txBox="1"/>
          <p:nvPr>
            <p:ph idx="1" type="subTitle"/>
          </p:nvPr>
        </p:nvSpPr>
        <p:spPr>
          <a:xfrm>
            <a:off x="1200575" y="3867384"/>
            <a:ext cx="27393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SVR, NNR, RNN</a:t>
            </a:r>
            <a:endParaRPr/>
          </a:p>
        </p:txBody>
      </p:sp>
      <p:sp>
        <p:nvSpPr>
          <p:cNvPr id="333" name="Google Shape;333;p35"/>
          <p:cNvSpPr txBox="1"/>
          <p:nvPr>
            <p:ph idx="2" type="title"/>
          </p:nvPr>
        </p:nvSpPr>
        <p:spPr>
          <a:xfrm>
            <a:off x="1200575" y="977950"/>
            <a:ext cx="6845400" cy="66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Easy access for future users</a:t>
            </a:r>
            <a:endParaRPr sz="3000"/>
          </a:p>
        </p:txBody>
      </p:sp>
      <p:sp>
        <p:nvSpPr>
          <p:cNvPr id="334" name="Google Shape;334;p35"/>
          <p:cNvSpPr txBox="1"/>
          <p:nvPr>
            <p:ph idx="3" type="subTitle"/>
          </p:nvPr>
        </p:nvSpPr>
        <p:spPr>
          <a:xfrm>
            <a:off x="1200575" y="1669425"/>
            <a:ext cx="3731700" cy="3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Quickstart Cloud-notebooks &amp; R</a:t>
            </a:r>
            <a:endParaRPr/>
          </a:p>
          <a:p>
            <a:pPr indent="0" lvl="0" marL="0" rtl="0" algn="l">
              <a:spcBef>
                <a:spcPts val="0"/>
              </a:spcBef>
              <a:spcAft>
                <a:spcPts val="0"/>
              </a:spcAft>
              <a:buNone/>
            </a:pPr>
            <a:r>
              <a:rPr lang="en"/>
              <a:t>Loading data directly from Hugging Face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36"/>
          <p:cNvPicPr preferRelativeResize="0"/>
          <p:nvPr/>
        </p:nvPicPr>
        <p:blipFill>
          <a:blip r:embed="rId3">
            <a:alphaModFix/>
          </a:blip>
          <a:stretch>
            <a:fillRect/>
          </a:stretch>
        </p:blipFill>
        <p:spPr>
          <a:xfrm flipH="1" rot="10800000">
            <a:off x="5738810" y="0"/>
            <a:ext cx="3405191" cy="5143500"/>
          </a:xfrm>
          <a:prstGeom prst="rect">
            <a:avLst/>
          </a:prstGeom>
          <a:noFill/>
          <a:ln>
            <a:noFill/>
          </a:ln>
        </p:spPr>
      </p:pic>
      <p:sp>
        <p:nvSpPr>
          <p:cNvPr id="340" name="Google Shape;340;p36"/>
          <p:cNvSpPr txBox="1"/>
          <p:nvPr>
            <p:ph type="title"/>
          </p:nvPr>
        </p:nvSpPr>
        <p:spPr>
          <a:xfrm>
            <a:off x="887750" y="1303163"/>
            <a:ext cx="3281700" cy="9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Q&amp;A</a:t>
            </a:r>
            <a:endParaRPr/>
          </a:p>
        </p:txBody>
      </p:sp>
      <p:grpSp>
        <p:nvGrpSpPr>
          <p:cNvPr id="341" name="Google Shape;341;p36"/>
          <p:cNvGrpSpPr/>
          <p:nvPr/>
        </p:nvGrpSpPr>
        <p:grpSpPr>
          <a:xfrm flipH="1" rot="4659980">
            <a:off x="3840892" y="3123036"/>
            <a:ext cx="4573980" cy="3479278"/>
            <a:chOff x="1522650" y="1117750"/>
            <a:chExt cx="4574075" cy="3479350"/>
          </a:xfrm>
        </p:grpSpPr>
        <p:sp>
          <p:nvSpPr>
            <p:cNvPr id="342" name="Google Shape;342;p3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idx="4" type="subTitle"/>
          </p:nvPr>
        </p:nvSpPr>
        <p:spPr>
          <a:xfrm>
            <a:off x="4911639" y="2244217"/>
            <a:ext cx="2424300" cy="4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did</a:t>
            </a:r>
            <a:endParaRPr/>
          </a:p>
        </p:txBody>
      </p:sp>
      <p:sp>
        <p:nvSpPr>
          <p:cNvPr id="254" name="Google Shape;254;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t>
            </a:r>
            <a:r>
              <a:rPr lang="en"/>
              <a:t>Objectives</a:t>
            </a:r>
            <a:endParaRPr/>
          </a:p>
        </p:txBody>
      </p:sp>
      <p:sp>
        <p:nvSpPr>
          <p:cNvPr id="255" name="Google Shape;255;p27"/>
          <p:cNvSpPr txBox="1"/>
          <p:nvPr>
            <p:ph idx="1" type="subTitle"/>
          </p:nvPr>
        </p:nvSpPr>
        <p:spPr>
          <a:xfrm>
            <a:off x="4911639" y="2679824"/>
            <a:ext cx="2424300" cy="15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 quick start for R users</a:t>
            </a:r>
            <a:endParaRPr/>
          </a:p>
          <a:p>
            <a:pPr indent="0" lvl="0" marL="0" rtl="0" algn="l">
              <a:spcBef>
                <a:spcPts val="0"/>
              </a:spcBef>
              <a:spcAft>
                <a:spcPts val="0"/>
              </a:spcAft>
              <a:buNone/>
            </a:pPr>
            <a:r>
              <a:rPr lang="en"/>
              <a:t>2. Cloud-based notebooks: Google Colab &amp; Google Drive</a:t>
            </a:r>
            <a:endParaRPr/>
          </a:p>
          <a:p>
            <a:pPr indent="0" lvl="0" marL="0" rtl="0" algn="l">
              <a:spcBef>
                <a:spcPts val="0"/>
              </a:spcBef>
              <a:spcAft>
                <a:spcPts val="0"/>
              </a:spcAft>
              <a:buNone/>
            </a:pPr>
            <a:r>
              <a:rPr lang="en"/>
              <a:t>3. Data loader: Generate filelist from Hugging Face</a:t>
            </a:r>
            <a:endParaRPr/>
          </a:p>
          <a:p>
            <a:pPr indent="0" lvl="0" marL="0" rtl="0" algn="l">
              <a:spcBef>
                <a:spcPts val="0"/>
              </a:spcBef>
              <a:spcAft>
                <a:spcPts val="0"/>
              </a:spcAft>
              <a:buNone/>
            </a:pPr>
            <a:r>
              <a:rPr lang="en"/>
              <a:t>4. Leveraging advanced ML models:</a:t>
            </a:r>
            <a:endParaRPr/>
          </a:p>
          <a:p>
            <a:pPr indent="-120650" lvl="0" marL="285750" marR="0" rtl="0" algn="l">
              <a:lnSpc>
                <a:spcPct val="100000"/>
              </a:lnSpc>
              <a:spcBef>
                <a:spcPts val="0"/>
              </a:spcBef>
              <a:spcAft>
                <a:spcPts val="0"/>
              </a:spcAft>
              <a:buSzPts val="1000"/>
              <a:buChar char="●"/>
            </a:pPr>
            <a:r>
              <a:rPr lang="en" sz="1000"/>
              <a:t>Support Vector Regression</a:t>
            </a:r>
            <a:endParaRPr sz="1000"/>
          </a:p>
          <a:p>
            <a:pPr indent="-120650" lvl="0" marL="285750" marR="0" rtl="0" algn="l">
              <a:lnSpc>
                <a:spcPct val="100000"/>
              </a:lnSpc>
              <a:spcBef>
                <a:spcPts val="0"/>
              </a:spcBef>
              <a:spcAft>
                <a:spcPts val="0"/>
              </a:spcAft>
              <a:buSzPts val="1000"/>
              <a:buChar char="●"/>
            </a:pPr>
            <a:r>
              <a:rPr lang="en" sz="1000"/>
              <a:t>Neural Network Regression</a:t>
            </a:r>
            <a:endParaRPr sz="1000"/>
          </a:p>
          <a:p>
            <a:pPr indent="-120650" lvl="0" marL="285750" marR="0" rtl="0" algn="l">
              <a:lnSpc>
                <a:spcPct val="100000"/>
              </a:lnSpc>
              <a:spcBef>
                <a:spcPts val="0"/>
              </a:spcBef>
              <a:spcAft>
                <a:spcPts val="0"/>
              </a:spcAft>
              <a:buSzPts val="1000"/>
              <a:buChar char="●"/>
            </a:pPr>
            <a:r>
              <a:rPr lang="en" sz="1000"/>
              <a:t>Recurrent Neural Network</a:t>
            </a:r>
            <a:endParaRPr sz="1000"/>
          </a:p>
        </p:txBody>
      </p:sp>
      <p:sp>
        <p:nvSpPr>
          <p:cNvPr id="256" name="Google Shape;256;p27"/>
          <p:cNvSpPr txBox="1"/>
          <p:nvPr>
            <p:ph idx="2" type="subTitle"/>
          </p:nvPr>
        </p:nvSpPr>
        <p:spPr>
          <a:xfrm>
            <a:off x="1808050" y="2679824"/>
            <a:ext cx="2424300" cy="15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Establish a quicker and more convenient quickstart notebook for users using different platforms to access Climsim.</a:t>
            </a:r>
            <a:endParaRPr/>
          </a:p>
          <a:p>
            <a:pPr indent="0" lvl="0" marL="0" rtl="0" algn="l">
              <a:spcBef>
                <a:spcPts val="0"/>
              </a:spcBef>
              <a:spcAft>
                <a:spcPts val="0"/>
              </a:spcAft>
              <a:buNone/>
            </a:pPr>
            <a:r>
              <a:rPr lang="en"/>
              <a:t>2. Seek different models to allow developers to optimize models for more accurate outputs in Climsim.</a:t>
            </a:r>
            <a:endParaRPr/>
          </a:p>
          <a:p>
            <a:pPr indent="0" lvl="0" marL="0" rtl="0" algn="l">
              <a:spcBef>
                <a:spcPts val="0"/>
              </a:spcBef>
              <a:spcAft>
                <a:spcPts val="0"/>
              </a:spcAft>
              <a:buNone/>
            </a:pPr>
            <a:r>
              <a:t/>
            </a:r>
            <a:endParaRPr/>
          </a:p>
        </p:txBody>
      </p:sp>
      <p:sp>
        <p:nvSpPr>
          <p:cNvPr id="257" name="Google Shape;257;p27"/>
          <p:cNvSpPr txBox="1"/>
          <p:nvPr>
            <p:ph idx="3" type="subTitle"/>
          </p:nvPr>
        </p:nvSpPr>
        <p:spPr>
          <a:xfrm>
            <a:off x="1808050" y="2244217"/>
            <a:ext cx="2424300" cy="4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aim</a:t>
            </a:r>
            <a:endParaRPr/>
          </a:p>
        </p:txBody>
      </p:sp>
      <p:sp>
        <p:nvSpPr>
          <p:cNvPr id="258" name="Google Shape;258;p27"/>
          <p:cNvSpPr/>
          <p:nvPr/>
        </p:nvSpPr>
        <p:spPr>
          <a:xfrm>
            <a:off x="5001124" y="1646465"/>
            <a:ext cx="310898" cy="365762"/>
          </a:xfrm>
          <a:custGeom>
            <a:rect b="b" l="l" r="r" t="t"/>
            <a:pathLst>
              <a:path extrusionOk="0" h="12004" w="10555">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27"/>
          <p:cNvGrpSpPr/>
          <p:nvPr/>
        </p:nvGrpSpPr>
        <p:grpSpPr>
          <a:xfrm>
            <a:off x="1906064" y="1684177"/>
            <a:ext cx="329193" cy="329185"/>
            <a:chOff x="-3852025" y="2764950"/>
            <a:chExt cx="291450" cy="293000"/>
          </a:xfrm>
        </p:grpSpPr>
        <p:sp>
          <p:nvSpPr>
            <p:cNvPr id="260" name="Google Shape;260;p27"/>
            <p:cNvSpPr/>
            <p:nvPr/>
          </p:nvSpPr>
          <p:spPr>
            <a:xfrm>
              <a:off x="-3852025" y="2764950"/>
              <a:ext cx="291450" cy="293000"/>
            </a:xfrm>
            <a:custGeom>
              <a:rect b="b" l="l" r="r" t="t"/>
              <a:pathLst>
                <a:path extrusionOk="0" h="11720" w="11658">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707100" y="2937425"/>
              <a:ext cx="103200" cy="67775"/>
            </a:xfrm>
            <a:custGeom>
              <a:rect b="b" l="l" r="r" t="t"/>
              <a:pathLst>
                <a:path extrusionOk="0" h="2711" w="4128">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we tested</a:t>
            </a:r>
            <a:endParaRPr/>
          </a:p>
        </p:txBody>
      </p:sp>
      <p:sp>
        <p:nvSpPr>
          <p:cNvPr id="267" name="Google Shape;267;p28"/>
          <p:cNvSpPr txBox="1"/>
          <p:nvPr>
            <p:ph idx="2" type="subTitle"/>
          </p:nvPr>
        </p:nvSpPr>
        <p:spPr>
          <a:xfrm>
            <a:off x="1375950" y="1700800"/>
            <a:ext cx="1905600" cy="2299800"/>
          </a:xfrm>
          <a:prstGeom prst="rect">
            <a:avLst/>
          </a:prstGeom>
        </p:spPr>
        <p:txBody>
          <a:bodyPr anchorCtr="0" anchor="t" bIns="91425" lIns="91425" spcFirstLastPara="1" rIns="91425" wrap="square" tIns="91425">
            <a:noAutofit/>
          </a:bodyPr>
          <a:lstStyle/>
          <a:p>
            <a:pPr indent="-133350" lvl="0" marL="171450" rtl="0" algn="l">
              <a:spcBef>
                <a:spcPts val="0"/>
              </a:spcBef>
              <a:spcAft>
                <a:spcPts val="0"/>
              </a:spcAft>
              <a:buSzPts val="1200"/>
              <a:buChar char="●"/>
            </a:pPr>
            <a:r>
              <a:rPr lang="en"/>
              <a:t>SVR stands for Support Vector Regression</a:t>
            </a:r>
            <a:endParaRPr/>
          </a:p>
          <a:p>
            <a:pPr indent="0" lvl="0" marL="0" rtl="0" algn="l">
              <a:spcBef>
                <a:spcPts val="0"/>
              </a:spcBef>
              <a:spcAft>
                <a:spcPts val="0"/>
              </a:spcAft>
              <a:buNone/>
            </a:pPr>
            <a:r>
              <a:t/>
            </a:r>
            <a:endParaRPr/>
          </a:p>
          <a:p>
            <a:pPr indent="-133350" lvl="0" marL="171450" rtl="0" algn="l">
              <a:spcBef>
                <a:spcPts val="0"/>
              </a:spcBef>
              <a:spcAft>
                <a:spcPts val="0"/>
              </a:spcAft>
              <a:buSzPts val="1200"/>
              <a:buChar char="●"/>
            </a:pPr>
            <a:r>
              <a:rPr lang="en"/>
              <a:t>It is a variation of the Support Vector Machine (SVM) algorithm, and is designed for predicting continuous values, making it suitable for regression tasks</a:t>
            </a:r>
            <a:endParaRPr/>
          </a:p>
          <a:p>
            <a:pPr indent="0" lvl="0" marL="0" rtl="0" algn="l">
              <a:spcBef>
                <a:spcPts val="0"/>
              </a:spcBef>
              <a:spcAft>
                <a:spcPts val="0"/>
              </a:spcAft>
              <a:buNone/>
            </a:pPr>
            <a:r>
              <a:t/>
            </a:r>
            <a:endParaRPr/>
          </a:p>
          <a:p>
            <a:pPr indent="-133350" lvl="0" marL="171450" rtl="0" algn="l">
              <a:spcBef>
                <a:spcPts val="0"/>
              </a:spcBef>
              <a:spcAft>
                <a:spcPts val="0"/>
              </a:spcAft>
              <a:buSzPts val="1200"/>
              <a:buChar char="●"/>
            </a:pPr>
            <a:r>
              <a:rPr lang="en"/>
              <a:t>Original subsampled data</a:t>
            </a:r>
            <a:endParaRPr/>
          </a:p>
          <a:p>
            <a:pPr indent="0" lvl="0" marL="0" rtl="0" algn="l">
              <a:spcBef>
                <a:spcPts val="0"/>
              </a:spcBef>
              <a:spcAft>
                <a:spcPts val="0"/>
              </a:spcAft>
              <a:buNone/>
            </a:pPr>
            <a:r>
              <a:t/>
            </a:r>
            <a:endParaRPr/>
          </a:p>
        </p:txBody>
      </p:sp>
      <p:sp>
        <p:nvSpPr>
          <p:cNvPr id="268" name="Google Shape;268;p28"/>
          <p:cNvSpPr txBox="1"/>
          <p:nvPr>
            <p:ph idx="3" type="subTitle"/>
          </p:nvPr>
        </p:nvSpPr>
        <p:spPr>
          <a:xfrm>
            <a:off x="1653975" y="1251100"/>
            <a:ext cx="1388400" cy="4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SVR model</a:t>
            </a:r>
            <a:endParaRPr/>
          </a:p>
        </p:txBody>
      </p:sp>
      <p:sp>
        <p:nvSpPr>
          <p:cNvPr id="269" name="Google Shape;269;p28"/>
          <p:cNvSpPr txBox="1"/>
          <p:nvPr>
            <p:ph idx="2" type="subTitle"/>
          </p:nvPr>
        </p:nvSpPr>
        <p:spPr>
          <a:xfrm>
            <a:off x="3718525" y="1637925"/>
            <a:ext cx="1905600" cy="2299800"/>
          </a:xfrm>
          <a:prstGeom prst="rect">
            <a:avLst/>
          </a:prstGeom>
        </p:spPr>
        <p:txBody>
          <a:bodyPr anchorCtr="0" anchor="t" bIns="91425" lIns="91425" spcFirstLastPara="1" rIns="91425" wrap="square" tIns="91425">
            <a:noAutofit/>
          </a:bodyPr>
          <a:lstStyle/>
          <a:p>
            <a:pPr indent="-133350" lvl="0" marL="171450" rtl="0" algn="l">
              <a:spcBef>
                <a:spcPts val="0"/>
              </a:spcBef>
              <a:spcAft>
                <a:spcPts val="0"/>
              </a:spcAft>
              <a:buSzPts val="1200"/>
              <a:buChar char="●"/>
            </a:pPr>
            <a:r>
              <a:rPr lang="en"/>
              <a:t>NNR</a:t>
            </a:r>
            <a:r>
              <a:rPr lang="en"/>
              <a:t> stands for </a:t>
            </a:r>
            <a:r>
              <a:rPr lang="en"/>
              <a:t>Neural Network Regression</a:t>
            </a:r>
            <a:endParaRPr/>
          </a:p>
          <a:p>
            <a:pPr indent="0" lvl="0" marL="0" rtl="0" algn="l">
              <a:spcBef>
                <a:spcPts val="0"/>
              </a:spcBef>
              <a:spcAft>
                <a:spcPts val="0"/>
              </a:spcAft>
              <a:buNone/>
            </a:pPr>
            <a:r>
              <a:t/>
            </a:r>
            <a:endParaRPr/>
          </a:p>
          <a:p>
            <a:pPr indent="-133350" lvl="0" marL="171450" rtl="0" algn="l">
              <a:spcBef>
                <a:spcPts val="0"/>
              </a:spcBef>
              <a:spcAft>
                <a:spcPts val="0"/>
              </a:spcAft>
              <a:buSzPts val="1200"/>
              <a:buChar char="●"/>
            </a:pPr>
            <a:r>
              <a:rPr lang="en"/>
              <a:t>Neural Network Regression models offer the flexibility to capture complex and non-linear relationships in climate data</a:t>
            </a:r>
            <a:endParaRPr/>
          </a:p>
          <a:p>
            <a:pPr indent="0" lvl="0" marL="0" rtl="0" algn="l">
              <a:spcBef>
                <a:spcPts val="0"/>
              </a:spcBef>
              <a:spcAft>
                <a:spcPts val="0"/>
              </a:spcAft>
              <a:buNone/>
            </a:pPr>
            <a:r>
              <a:t/>
            </a:r>
            <a:endParaRPr/>
          </a:p>
          <a:p>
            <a:pPr indent="-133350" lvl="0" marL="171450" rtl="0" algn="l">
              <a:spcBef>
                <a:spcPts val="0"/>
              </a:spcBef>
              <a:spcAft>
                <a:spcPts val="0"/>
              </a:spcAft>
              <a:buSzPts val="1200"/>
              <a:buChar char="●"/>
            </a:pPr>
            <a:r>
              <a:rPr lang="en"/>
              <a:t>Original subsampled data </a:t>
            </a:r>
            <a:endParaRPr/>
          </a:p>
        </p:txBody>
      </p:sp>
      <p:sp>
        <p:nvSpPr>
          <p:cNvPr id="270" name="Google Shape;270;p28"/>
          <p:cNvSpPr txBox="1"/>
          <p:nvPr>
            <p:ph idx="3" type="subTitle"/>
          </p:nvPr>
        </p:nvSpPr>
        <p:spPr>
          <a:xfrm>
            <a:off x="3849300" y="1251088"/>
            <a:ext cx="1546200" cy="4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NNR M</a:t>
            </a:r>
            <a:r>
              <a:rPr lang="en"/>
              <a:t>odel</a:t>
            </a:r>
            <a:endParaRPr/>
          </a:p>
        </p:txBody>
      </p:sp>
      <p:sp>
        <p:nvSpPr>
          <p:cNvPr id="271" name="Google Shape;271;p28"/>
          <p:cNvSpPr txBox="1"/>
          <p:nvPr>
            <p:ph idx="3" type="subTitle"/>
          </p:nvPr>
        </p:nvSpPr>
        <p:spPr>
          <a:xfrm>
            <a:off x="6142950" y="1251088"/>
            <a:ext cx="1546200" cy="4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RNN</a:t>
            </a:r>
            <a:r>
              <a:rPr lang="en"/>
              <a:t> Model</a:t>
            </a:r>
            <a:endParaRPr/>
          </a:p>
        </p:txBody>
      </p:sp>
      <p:sp>
        <p:nvSpPr>
          <p:cNvPr id="272" name="Google Shape;272;p28"/>
          <p:cNvSpPr txBox="1"/>
          <p:nvPr>
            <p:ph idx="2" type="subTitle"/>
          </p:nvPr>
        </p:nvSpPr>
        <p:spPr>
          <a:xfrm>
            <a:off x="5963250" y="1659400"/>
            <a:ext cx="1905600" cy="2382600"/>
          </a:xfrm>
          <a:prstGeom prst="rect">
            <a:avLst/>
          </a:prstGeom>
        </p:spPr>
        <p:txBody>
          <a:bodyPr anchorCtr="0" anchor="t" bIns="91425" lIns="91425" spcFirstLastPara="1" rIns="91425" wrap="square" tIns="91425">
            <a:noAutofit/>
          </a:bodyPr>
          <a:lstStyle/>
          <a:p>
            <a:pPr indent="-133350" lvl="0" marL="171450" rtl="0" algn="l">
              <a:spcBef>
                <a:spcPts val="0"/>
              </a:spcBef>
              <a:spcAft>
                <a:spcPts val="0"/>
              </a:spcAft>
              <a:buSzPts val="1200"/>
              <a:buChar char="●"/>
            </a:pPr>
            <a:r>
              <a:rPr lang="en"/>
              <a:t>RNN</a:t>
            </a:r>
            <a:r>
              <a:rPr lang="en"/>
              <a:t> stands for Recurrent Neural Network</a:t>
            </a:r>
            <a:endParaRPr/>
          </a:p>
          <a:p>
            <a:pPr indent="0" lvl="0" marL="0" rtl="0" algn="l">
              <a:spcBef>
                <a:spcPts val="0"/>
              </a:spcBef>
              <a:spcAft>
                <a:spcPts val="0"/>
              </a:spcAft>
              <a:buNone/>
            </a:pPr>
            <a:r>
              <a:t/>
            </a:r>
            <a:endParaRPr/>
          </a:p>
          <a:p>
            <a:pPr indent="-133350" lvl="0" marL="171450" rtl="0" algn="l">
              <a:spcBef>
                <a:spcPts val="0"/>
              </a:spcBef>
              <a:spcAft>
                <a:spcPts val="0"/>
              </a:spcAft>
              <a:buSzPts val="1200"/>
              <a:buChar char="●"/>
            </a:pPr>
            <a:r>
              <a:rPr lang="en"/>
              <a:t>Neural Network Regression models process sequential data, such as time </a:t>
            </a:r>
            <a:r>
              <a:rPr lang="en"/>
              <a:t>series</a:t>
            </a:r>
            <a:endParaRPr/>
          </a:p>
          <a:p>
            <a:pPr indent="0" lvl="0" marL="0" rtl="0" algn="l">
              <a:spcBef>
                <a:spcPts val="0"/>
              </a:spcBef>
              <a:spcAft>
                <a:spcPts val="0"/>
              </a:spcAft>
              <a:buNone/>
            </a:pPr>
            <a:r>
              <a:t/>
            </a:r>
            <a:endParaRPr/>
          </a:p>
          <a:p>
            <a:pPr indent="-133350" lvl="0" marL="171450" rtl="0" algn="l">
              <a:spcBef>
                <a:spcPts val="0"/>
              </a:spcBef>
              <a:spcAft>
                <a:spcPts val="0"/>
              </a:spcAft>
              <a:buSzPts val="1200"/>
              <a:buChar char="●"/>
            </a:pPr>
            <a:r>
              <a:rPr lang="en"/>
              <a:t>Self-sampled data: 1 day’s data for train, 1 day’s data for validation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chose these models?</a:t>
            </a:r>
            <a:endParaRPr/>
          </a:p>
        </p:txBody>
      </p:sp>
      <p:sp>
        <p:nvSpPr>
          <p:cNvPr id="278" name="Google Shape;278;p29"/>
          <p:cNvSpPr txBox="1"/>
          <p:nvPr>
            <p:ph idx="2" type="subTitle"/>
          </p:nvPr>
        </p:nvSpPr>
        <p:spPr>
          <a:xfrm>
            <a:off x="823500" y="1352450"/>
            <a:ext cx="7600500" cy="9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Regression </a:t>
            </a:r>
            <a:r>
              <a:rPr lang="en"/>
              <a:t>is known for its </a:t>
            </a:r>
            <a:r>
              <a:rPr b="1" lang="en"/>
              <a:t>robustness against outliers and noise</a:t>
            </a:r>
            <a:r>
              <a:rPr lang="en"/>
              <a:t> in the data, which can be common in climate datasets due to measurement errors or extreme events.</a:t>
            </a:r>
            <a:endParaRPr/>
          </a:p>
          <a:p>
            <a:pPr indent="0" lvl="0" marL="0" rtl="0" algn="l">
              <a:spcBef>
                <a:spcPts val="0"/>
              </a:spcBef>
              <a:spcAft>
                <a:spcPts val="0"/>
              </a:spcAft>
              <a:buNone/>
            </a:pPr>
            <a:r>
              <a:rPr lang="en"/>
              <a:t>When the relationship between climate variables is complex and non-linear, SVR with non-linear kernels (e.g., radial basis function, polynomial) can </a:t>
            </a:r>
            <a:r>
              <a:rPr b="1" lang="en"/>
              <a:t>capture</a:t>
            </a:r>
            <a:r>
              <a:rPr lang="en"/>
              <a:t> these </a:t>
            </a:r>
            <a:r>
              <a:rPr b="1" lang="en"/>
              <a:t>non-linear patterns</a:t>
            </a:r>
            <a:r>
              <a:rPr lang="en"/>
              <a:t> effectively.</a:t>
            </a:r>
            <a:endParaRPr/>
          </a:p>
        </p:txBody>
      </p:sp>
      <p:sp>
        <p:nvSpPr>
          <p:cNvPr id="279" name="Google Shape;279;p29"/>
          <p:cNvSpPr txBox="1"/>
          <p:nvPr>
            <p:ph idx="4" type="subTitle"/>
          </p:nvPr>
        </p:nvSpPr>
        <p:spPr>
          <a:xfrm>
            <a:off x="823489" y="1017729"/>
            <a:ext cx="2424300" cy="4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SVR?</a:t>
            </a:r>
            <a:endParaRPr/>
          </a:p>
        </p:txBody>
      </p:sp>
      <p:sp>
        <p:nvSpPr>
          <p:cNvPr id="280" name="Google Shape;280;p29"/>
          <p:cNvSpPr txBox="1"/>
          <p:nvPr>
            <p:ph idx="2" type="subTitle"/>
          </p:nvPr>
        </p:nvSpPr>
        <p:spPr>
          <a:xfrm>
            <a:off x="823500" y="2587775"/>
            <a:ext cx="7600500" cy="9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working with large and diverse climate datasets, deep neural networks can learn intricate patterns and relationships in the data, often leading to improved performance.</a:t>
            </a:r>
            <a:endParaRPr/>
          </a:p>
          <a:p>
            <a:pPr indent="0" lvl="0" marL="0" rtl="0" algn="l">
              <a:spcBef>
                <a:spcPts val="0"/>
              </a:spcBef>
              <a:spcAft>
                <a:spcPts val="0"/>
              </a:spcAft>
              <a:buNone/>
            </a:pPr>
            <a:r>
              <a:rPr lang="en"/>
              <a:t>Deep neural networks can </a:t>
            </a:r>
            <a:r>
              <a:rPr b="1" lang="en"/>
              <a:t>scale to handle massive datasets</a:t>
            </a:r>
            <a:r>
              <a:rPr lang="en"/>
              <a:t>, making them suitable for high-resolution climate simulations and modeling.</a:t>
            </a:r>
            <a:endParaRPr/>
          </a:p>
        </p:txBody>
      </p:sp>
      <p:sp>
        <p:nvSpPr>
          <p:cNvPr id="281" name="Google Shape;281;p29"/>
          <p:cNvSpPr txBox="1"/>
          <p:nvPr>
            <p:ph idx="4" type="subTitle"/>
          </p:nvPr>
        </p:nvSpPr>
        <p:spPr>
          <a:xfrm>
            <a:off x="823489" y="2245654"/>
            <a:ext cx="2424300" cy="4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NNR?</a:t>
            </a:r>
            <a:endParaRPr/>
          </a:p>
        </p:txBody>
      </p:sp>
      <p:sp>
        <p:nvSpPr>
          <p:cNvPr id="282" name="Google Shape;282;p29"/>
          <p:cNvSpPr txBox="1"/>
          <p:nvPr>
            <p:ph idx="4" type="subTitle"/>
          </p:nvPr>
        </p:nvSpPr>
        <p:spPr>
          <a:xfrm>
            <a:off x="823489" y="3473579"/>
            <a:ext cx="2424300" cy="4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RNN?</a:t>
            </a:r>
            <a:endParaRPr/>
          </a:p>
        </p:txBody>
      </p:sp>
      <p:sp>
        <p:nvSpPr>
          <p:cNvPr id="283" name="Google Shape;283;p29"/>
          <p:cNvSpPr txBox="1"/>
          <p:nvPr>
            <p:ph idx="2" type="subTitle"/>
          </p:nvPr>
        </p:nvSpPr>
        <p:spPr>
          <a:xfrm>
            <a:off x="823500" y="3877175"/>
            <a:ext cx="76005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original ClimSim paper utilized a Convolutional Neural Network (CNN), which is good at handling spatial data but assumes data points are independent and identically distributed (i.i.d.). </a:t>
            </a:r>
            <a:endParaRPr/>
          </a:p>
          <a:p>
            <a:pPr indent="0" lvl="0" marL="0" rtl="0" algn="l">
              <a:spcBef>
                <a:spcPts val="0"/>
              </a:spcBef>
              <a:spcAft>
                <a:spcPts val="0"/>
              </a:spcAft>
              <a:buNone/>
            </a:pPr>
            <a:r>
              <a:rPr lang="en"/>
              <a:t>Since climate data is characterized by </a:t>
            </a:r>
            <a:r>
              <a:rPr b="1" lang="en"/>
              <a:t>temporal and sequential dependencies</a:t>
            </a:r>
            <a:r>
              <a:rPr lang="en"/>
              <a:t>, we opted for a Recurrent Neural Network, which is designed to process sequential data and can learn dependencies across time steps.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SVR model &amp; NNR model</a:t>
            </a:r>
            <a:endParaRPr/>
          </a:p>
        </p:txBody>
      </p:sp>
      <p:sp>
        <p:nvSpPr>
          <p:cNvPr id="289" name="Google Shape;289;p30"/>
          <p:cNvSpPr txBox="1"/>
          <p:nvPr>
            <p:ph idx="4" type="subTitle"/>
          </p:nvPr>
        </p:nvSpPr>
        <p:spPr>
          <a:xfrm>
            <a:off x="1243953" y="4332850"/>
            <a:ext cx="2431200" cy="35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300"/>
              <a:t>Graph using input data</a:t>
            </a:r>
            <a:endParaRPr sz="1300"/>
          </a:p>
        </p:txBody>
      </p:sp>
      <p:pic>
        <p:nvPicPr>
          <p:cNvPr id="290" name="Google Shape;290;p30"/>
          <p:cNvPicPr preferRelativeResize="0"/>
          <p:nvPr/>
        </p:nvPicPr>
        <p:blipFill rotWithShape="1">
          <a:blip r:embed="rId3">
            <a:alphaModFix/>
          </a:blip>
          <a:srcRect b="0" l="0" r="0" t="0"/>
          <a:stretch/>
        </p:blipFill>
        <p:spPr>
          <a:xfrm>
            <a:off x="1192483" y="1209001"/>
            <a:ext cx="2726675" cy="3123848"/>
          </a:xfrm>
          <a:prstGeom prst="rect">
            <a:avLst/>
          </a:prstGeom>
          <a:noFill/>
          <a:ln>
            <a:noFill/>
          </a:ln>
        </p:spPr>
      </p:pic>
      <p:pic>
        <p:nvPicPr>
          <p:cNvPr id="291" name="Google Shape;291;p30"/>
          <p:cNvPicPr preferRelativeResize="0"/>
          <p:nvPr/>
        </p:nvPicPr>
        <p:blipFill rotWithShape="1">
          <a:blip r:embed="rId4">
            <a:alphaModFix/>
          </a:blip>
          <a:srcRect b="0" l="0" r="0" t="0"/>
          <a:stretch/>
        </p:blipFill>
        <p:spPr>
          <a:xfrm>
            <a:off x="4987213" y="1209000"/>
            <a:ext cx="2726675" cy="3123844"/>
          </a:xfrm>
          <a:prstGeom prst="rect">
            <a:avLst/>
          </a:prstGeom>
          <a:noFill/>
          <a:ln>
            <a:noFill/>
          </a:ln>
        </p:spPr>
      </p:pic>
      <p:sp>
        <p:nvSpPr>
          <p:cNvPr id="292" name="Google Shape;292;p30"/>
          <p:cNvSpPr txBox="1"/>
          <p:nvPr>
            <p:ph idx="4" type="subTitle"/>
          </p:nvPr>
        </p:nvSpPr>
        <p:spPr>
          <a:xfrm>
            <a:off x="5339289" y="4332850"/>
            <a:ext cx="2260200" cy="35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300"/>
              <a:t>Graph using scoring data</a:t>
            </a:r>
            <a:endParaRPr sz="1300"/>
          </a:p>
        </p:txBody>
      </p:sp>
      <p:sp>
        <p:nvSpPr>
          <p:cNvPr id="293" name="Google Shape;293;p30"/>
          <p:cNvSpPr txBox="1"/>
          <p:nvPr/>
        </p:nvSpPr>
        <p:spPr>
          <a:xfrm>
            <a:off x="1243950" y="4738150"/>
            <a:ext cx="23862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Cairo"/>
                <a:ea typeface="Cairo"/>
                <a:cs typeface="Cairo"/>
                <a:sym typeface="Cairo"/>
              </a:rPr>
              <a:t>* using the subsampled  data from original quickstart_notebook.iqynb</a:t>
            </a:r>
            <a:endParaRPr sz="500">
              <a:latin typeface="Cairo"/>
              <a:ea typeface="Cairo"/>
              <a:cs typeface="Cairo"/>
              <a:sym typeface="Cai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Recurrent Neural Network (RNN)</a:t>
            </a:r>
            <a:endParaRPr/>
          </a:p>
        </p:txBody>
      </p:sp>
      <p:pic>
        <p:nvPicPr>
          <p:cNvPr id="299" name="Google Shape;299;p31"/>
          <p:cNvPicPr preferRelativeResize="0"/>
          <p:nvPr/>
        </p:nvPicPr>
        <p:blipFill rotWithShape="1">
          <a:blip r:embed="rId3">
            <a:alphaModFix/>
          </a:blip>
          <a:srcRect b="2288" l="786" r="2059" t="6520"/>
          <a:stretch/>
        </p:blipFill>
        <p:spPr>
          <a:xfrm>
            <a:off x="1096925" y="1073050"/>
            <a:ext cx="6950150" cy="391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Recurrent Neural Network (RNN)</a:t>
            </a:r>
            <a:endParaRPr/>
          </a:p>
        </p:txBody>
      </p:sp>
      <p:pic>
        <p:nvPicPr>
          <p:cNvPr id="305" name="Google Shape;305;p32"/>
          <p:cNvPicPr preferRelativeResize="0"/>
          <p:nvPr/>
        </p:nvPicPr>
        <p:blipFill>
          <a:blip r:embed="rId3">
            <a:alphaModFix/>
          </a:blip>
          <a:stretch>
            <a:fillRect/>
          </a:stretch>
        </p:blipFill>
        <p:spPr>
          <a:xfrm>
            <a:off x="908250" y="1529625"/>
            <a:ext cx="3232001" cy="2470875"/>
          </a:xfrm>
          <a:prstGeom prst="rect">
            <a:avLst/>
          </a:prstGeom>
          <a:noFill/>
          <a:ln>
            <a:noFill/>
          </a:ln>
        </p:spPr>
      </p:pic>
      <p:pic>
        <p:nvPicPr>
          <p:cNvPr id="306" name="Google Shape;306;p32"/>
          <p:cNvPicPr preferRelativeResize="0"/>
          <p:nvPr/>
        </p:nvPicPr>
        <p:blipFill>
          <a:blip r:embed="rId4">
            <a:alphaModFix/>
          </a:blip>
          <a:stretch>
            <a:fillRect/>
          </a:stretch>
        </p:blipFill>
        <p:spPr>
          <a:xfrm>
            <a:off x="4265000" y="1330150"/>
            <a:ext cx="4491848" cy="267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Loader</a:t>
            </a:r>
            <a:endParaRPr/>
          </a:p>
        </p:txBody>
      </p:sp>
      <p:sp>
        <p:nvSpPr>
          <p:cNvPr id="312" name="Google Shape;312;p33"/>
          <p:cNvSpPr txBox="1"/>
          <p:nvPr>
            <p:ph idx="1" type="subTitle"/>
          </p:nvPr>
        </p:nvSpPr>
        <p:spPr>
          <a:xfrm>
            <a:off x="1137901" y="1743275"/>
            <a:ext cx="5679900" cy="1207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Regular Expression to generate fileslist</a:t>
            </a:r>
            <a:endParaRPr sz="1400"/>
          </a:p>
          <a:p>
            <a:pPr indent="-317500" lvl="0" marL="457200" rtl="0" algn="l">
              <a:spcBef>
                <a:spcPts val="0"/>
              </a:spcBef>
              <a:spcAft>
                <a:spcPts val="0"/>
              </a:spcAft>
              <a:buSzPts val="1400"/>
              <a:buChar char="●"/>
            </a:pPr>
            <a:r>
              <a:rPr lang="en" sz="1400"/>
              <a:t>Loop to construct URL</a:t>
            </a:r>
            <a:endParaRPr sz="1400"/>
          </a:p>
        </p:txBody>
      </p:sp>
      <p:sp>
        <p:nvSpPr>
          <p:cNvPr id="313" name="Google Shape;313;p33"/>
          <p:cNvSpPr txBox="1"/>
          <p:nvPr>
            <p:ph idx="4" type="subTitle"/>
          </p:nvPr>
        </p:nvSpPr>
        <p:spPr>
          <a:xfrm>
            <a:off x="1133200" y="3359300"/>
            <a:ext cx="3218700" cy="1207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Save_as_npy</a:t>
            </a:r>
            <a:endParaRPr sz="1400"/>
          </a:p>
          <a:p>
            <a:pPr indent="-317500" lvl="0" marL="457200" rtl="0" algn="l">
              <a:spcBef>
                <a:spcPts val="0"/>
              </a:spcBef>
              <a:spcAft>
                <a:spcPts val="0"/>
              </a:spcAft>
              <a:buSzPts val="1400"/>
              <a:buChar char="●"/>
            </a:pPr>
            <a:r>
              <a:rPr lang="en" sz="1400"/>
              <a:t>Target_variables</a:t>
            </a:r>
            <a:endParaRPr sz="1400"/>
          </a:p>
        </p:txBody>
      </p:sp>
      <p:sp>
        <p:nvSpPr>
          <p:cNvPr id="314" name="Google Shape;314;p33"/>
          <p:cNvSpPr txBox="1"/>
          <p:nvPr>
            <p:ph idx="5" type="subTitle"/>
          </p:nvPr>
        </p:nvSpPr>
        <p:spPr>
          <a:xfrm>
            <a:off x="1225675" y="1331675"/>
            <a:ext cx="4172400" cy="4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Loading data from Hugging Face</a:t>
            </a:r>
            <a:endParaRPr/>
          </a:p>
        </p:txBody>
      </p:sp>
      <p:sp>
        <p:nvSpPr>
          <p:cNvPr id="315" name="Google Shape;315;p33"/>
          <p:cNvSpPr txBox="1"/>
          <p:nvPr>
            <p:ph idx="8" type="subTitle"/>
          </p:nvPr>
        </p:nvSpPr>
        <p:spPr>
          <a:xfrm>
            <a:off x="1225674" y="2949375"/>
            <a:ext cx="3218700" cy="4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316" name="Google Shape;316;p33"/>
          <p:cNvSpPr/>
          <p:nvPr/>
        </p:nvSpPr>
        <p:spPr>
          <a:xfrm>
            <a:off x="804027" y="1425509"/>
            <a:ext cx="329170" cy="311403"/>
          </a:xfrm>
          <a:custGeom>
            <a:rect b="b" l="l" r="r" t="t"/>
            <a:pathLst>
              <a:path extrusionOk="0" h="18118" w="19326">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317" name="Google Shape;317;p33"/>
          <p:cNvGrpSpPr/>
          <p:nvPr/>
        </p:nvGrpSpPr>
        <p:grpSpPr>
          <a:xfrm>
            <a:off x="799314" y="2990593"/>
            <a:ext cx="338591" cy="329186"/>
            <a:chOff x="-31889075" y="2658950"/>
            <a:chExt cx="302475" cy="290775"/>
          </a:xfrm>
        </p:grpSpPr>
        <p:sp>
          <p:nvSpPr>
            <p:cNvPr id="318" name="Google Shape;318;p33"/>
            <p:cNvSpPr/>
            <p:nvPr/>
          </p:nvSpPr>
          <p:spPr>
            <a:xfrm>
              <a:off x="-31889075" y="2658950"/>
              <a:ext cx="302475" cy="290775"/>
            </a:xfrm>
            <a:custGeom>
              <a:rect b="b" l="l" r="r" t="t"/>
              <a:pathLst>
                <a:path extrusionOk="0" h="11631" w="12099">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a:off x="-31838650" y="2838200"/>
              <a:ext cx="70100" cy="68550"/>
            </a:xfrm>
            <a:custGeom>
              <a:rect b="b" l="l" r="r" t="t"/>
              <a:pathLst>
                <a:path extrusionOk="0" h="2742" w="2804">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Quickstart for Users</a:t>
            </a:r>
            <a:endParaRPr/>
          </a:p>
        </p:txBody>
      </p:sp>
      <p:sp>
        <p:nvSpPr>
          <p:cNvPr id="325" name="Google Shape;325;p34"/>
          <p:cNvSpPr txBox="1"/>
          <p:nvPr>
            <p:ph idx="1" type="subTitle"/>
          </p:nvPr>
        </p:nvSpPr>
        <p:spPr>
          <a:xfrm>
            <a:off x="306675" y="1081800"/>
            <a:ext cx="6646200" cy="3675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t>R</a:t>
            </a:r>
            <a:endParaRPr b="1"/>
          </a:p>
          <a:p>
            <a:pPr indent="-304800" lvl="1" marL="914400" rtl="0" algn="l">
              <a:lnSpc>
                <a:spcPct val="115000"/>
              </a:lnSpc>
              <a:spcBef>
                <a:spcPts val="0"/>
              </a:spcBef>
              <a:spcAft>
                <a:spcPts val="0"/>
              </a:spcAft>
              <a:buSzPts val="1200"/>
              <a:buChar char="○"/>
            </a:pPr>
            <a:r>
              <a:rPr lang="en" sz="1000"/>
              <a:t>Rewriting functions such as “load_npy_file” and “output_weighting” </a:t>
            </a:r>
            <a:endParaRPr sz="1000"/>
          </a:p>
          <a:p>
            <a:pPr indent="-304800" lvl="1" marL="914400" rtl="0" algn="l">
              <a:lnSpc>
                <a:spcPct val="115000"/>
              </a:lnSpc>
              <a:spcBef>
                <a:spcPts val="0"/>
              </a:spcBef>
              <a:spcAft>
                <a:spcPts val="0"/>
              </a:spcAft>
              <a:buSzPts val="1200"/>
              <a:buChar char="○"/>
            </a:pPr>
            <a:r>
              <a:rPr lang="en" sz="1000"/>
              <a:t>by library the reticulate package and create a default python environment</a:t>
            </a:r>
            <a:endParaRPr sz="1000"/>
          </a:p>
          <a:p>
            <a:pPr indent="0" lvl="0" marL="457200" rtl="0" algn="l">
              <a:spcBef>
                <a:spcPts val="1500"/>
              </a:spcBef>
              <a:spcAft>
                <a:spcPts val="0"/>
              </a:spcAft>
              <a:buNone/>
            </a:pPr>
            <a:r>
              <a:t/>
            </a:r>
            <a:endParaRPr b="1"/>
          </a:p>
          <a:p>
            <a:pPr indent="-304800" lvl="0" marL="457200" rtl="0" algn="l">
              <a:spcBef>
                <a:spcPts val="0"/>
              </a:spcBef>
              <a:spcAft>
                <a:spcPts val="0"/>
              </a:spcAft>
              <a:buSzPts val="1200"/>
              <a:buChar char="●"/>
            </a:pPr>
            <a:r>
              <a:rPr b="1" lang="en"/>
              <a:t>Google Colab</a:t>
            </a:r>
            <a:endParaRPr b="1"/>
          </a:p>
          <a:p>
            <a:pPr indent="-292100" lvl="1" marL="914400" rtl="0" algn="l">
              <a:spcBef>
                <a:spcPts val="0"/>
              </a:spcBef>
              <a:spcAft>
                <a:spcPts val="0"/>
              </a:spcAft>
              <a:buSzPts val="1000"/>
              <a:buChar char="○"/>
            </a:pPr>
            <a:r>
              <a:rPr lang="en" sz="1000"/>
              <a:t>Mount Google Drive to provide data access:</a:t>
            </a:r>
            <a:endParaRPr sz="1000"/>
          </a:p>
          <a:p>
            <a:pPr indent="-292100" lvl="2" marL="1371600" rtl="0" algn="l">
              <a:lnSpc>
                <a:spcPct val="100000"/>
              </a:lnSpc>
              <a:spcBef>
                <a:spcPts val="0"/>
              </a:spcBef>
              <a:spcAft>
                <a:spcPts val="0"/>
              </a:spcAft>
              <a:buSzPts val="1000"/>
              <a:buChar char="■"/>
            </a:pPr>
            <a:r>
              <a:rPr lang="en" sz="1000">
                <a:solidFill>
                  <a:srgbClr val="AF00DB"/>
                </a:solidFill>
                <a:highlight>
                  <a:srgbClr val="F7F7F7"/>
                </a:highlight>
                <a:latin typeface="Courier New"/>
                <a:ea typeface="Courier New"/>
                <a:cs typeface="Courier New"/>
                <a:sym typeface="Courier New"/>
              </a:rPr>
              <a:t>from</a:t>
            </a:r>
            <a:r>
              <a:rPr lang="en" sz="1000">
                <a:solidFill>
                  <a:srgbClr val="000000"/>
                </a:solidFill>
                <a:highlight>
                  <a:srgbClr val="F7F7F7"/>
                </a:highlight>
                <a:latin typeface="Courier New"/>
                <a:ea typeface="Courier New"/>
                <a:cs typeface="Courier New"/>
                <a:sym typeface="Courier New"/>
              </a:rPr>
              <a:t> google.colab </a:t>
            </a:r>
            <a:r>
              <a:rPr lang="en" sz="1000">
                <a:solidFill>
                  <a:srgbClr val="AF00DB"/>
                </a:solidFill>
                <a:highlight>
                  <a:srgbClr val="F7F7F7"/>
                </a:highlight>
                <a:latin typeface="Courier New"/>
                <a:ea typeface="Courier New"/>
                <a:cs typeface="Courier New"/>
                <a:sym typeface="Courier New"/>
              </a:rPr>
              <a:t>import</a:t>
            </a:r>
            <a:r>
              <a:rPr lang="en" sz="1000">
                <a:solidFill>
                  <a:srgbClr val="000000"/>
                </a:solidFill>
                <a:highlight>
                  <a:srgbClr val="F7F7F7"/>
                </a:highlight>
                <a:latin typeface="Courier New"/>
                <a:ea typeface="Courier New"/>
                <a:cs typeface="Courier New"/>
                <a:sym typeface="Courier New"/>
              </a:rPr>
              <a:t> drive</a:t>
            </a:r>
            <a:endParaRPr sz="1000">
              <a:solidFill>
                <a:srgbClr val="000000"/>
              </a:solidFill>
              <a:highlight>
                <a:srgbClr val="F7F7F7"/>
              </a:highlight>
              <a:latin typeface="Courier New"/>
              <a:ea typeface="Courier New"/>
              <a:cs typeface="Courier New"/>
              <a:sym typeface="Courier New"/>
            </a:endParaRPr>
          </a:p>
          <a:p>
            <a:pPr indent="-292100" lvl="2" marL="1371600" rtl="0" algn="l">
              <a:lnSpc>
                <a:spcPct val="100000"/>
              </a:lnSpc>
              <a:spcBef>
                <a:spcPts val="0"/>
              </a:spcBef>
              <a:spcAft>
                <a:spcPts val="0"/>
              </a:spcAft>
              <a:buSzPts val="1000"/>
              <a:buChar char="■"/>
            </a:pPr>
            <a:r>
              <a:rPr lang="en" sz="1000">
                <a:solidFill>
                  <a:srgbClr val="000000"/>
                </a:solidFill>
                <a:highlight>
                  <a:srgbClr val="F7F7F7"/>
                </a:highlight>
                <a:latin typeface="Courier New"/>
                <a:ea typeface="Courier New"/>
                <a:cs typeface="Courier New"/>
                <a:sym typeface="Courier New"/>
              </a:rPr>
              <a:t>drive.mount(</a:t>
            </a:r>
            <a:r>
              <a:rPr lang="en" sz="1000">
                <a:solidFill>
                  <a:srgbClr val="A31515"/>
                </a:solidFill>
                <a:highlight>
                  <a:srgbClr val="F7F7F7"/>
                </a:highlight>
                <a:latin typeface="Courier New"/>
                <a:ea typeface="Courier New"/>
                <a:cs typeface="Courier New"/>
                <a:sym typeface="Courier New"/>
              </a:rPr>
              <a:t>'/content/drive'</a:t>
            </a:r>
            <a:r>
              <a:rPr lang="en" sz="1000">
                <a:solidFill>
                  <a:srgbClr val="000000"/>
                </a:solidFill>
                <a:highlight>
                  <a:srgbClr val="F7F7F7"/>
                </a:highlight>
                <a:latin typeface="Courier New"/>
                <a:ea typeface="Courier New"/>
                <a:cs typeface="Courier New"/>
                <a:sym typeface="Courier New"/>
              </a:rPr>
              <a:t>)</a:t>
            </a:r>
            <a:endParaRPr sz="1000">
              <a:solidFill>
                <a:srgbClr val="000000"/>
              </a:solidFill>
              <a:highlight>
                <a:srgbClr val="F7F7F7"/>
              </a:highlight>
              <a:latin typeface="Courier New"/>
              <a:ea typeface="Courier New"/>
              <a:cs typeface="Courier New"/>
              <a:sym typeface="Courier New"/>
            </a:endParaRPr>
          </a:p>
          <a:p>
            <a:pPr indent="-292100" lvl="2" marL="1371600" rtl="0" algn="l">
              <a:lnSpc>
                <a:spcPct val="100000"/>
              </a:lnSpc>
              <a:spcBef>
                <a:spcPts val="0"/>
              </a:spcBef>
              <a:spcAft>
                <a:spcPts val="0"/>
              </a:spcAft>
              <a:buSzPts val="1000"/>
              <a:buChar char="■"/>
            </a:pPr>
            <a:r>
              <a:rPr lang="en" sz="1000">
                <a:solidFill>
                  <a:srgbClr val="000000"/>
                </a:solidFill>
                <a:highlight>
                  <a:srgbClr val="F7F7F7"/>
                </a:highlight>
                <a:latin typeface="Courier New"/>
                <a:ea typeface="Courier New"/>
                <a:cs typeface="Courier New"/>
                <a:sym typeface="Courier New"/>
              </a:rPr>
              <a:t>data_path= </a:t>
            </a:r>
            <a:r>
              <a:rPr lang="en" sz="1000">
                <a:solidFill>
                  <a:srgbClr val="A31515"/>
                </a:solidFill>
                <a:highlight>
                  <a:srgbClr val="F7F7F7"/>
                </a:highlight>
                <a:latin typeface="Courier New"/>
                <a:ea typeface="Courier New"/>
                <a:cs typeface="Courier New"/>
                <a:sym typeface="Courier New"/>
              </a:rPr>
              <a:t>'/content/drive/MyDrive/Climsim/'</a:t>
            </a:r>
            <a:endParaRPr sz="1000">
              <a:solidFill>
                <a:srgbClr val="A31515"/>
              </a:solidFill>
              <a:highlight>
                <a:srgbClr val="F7F7F7"/>
              </a:highlight>
              <a:latin typeface="Courier New"/>
              <a:ea typeface="Courier New"/>
              <a:cs typeface="Courier New"/>
              <a:sym typeface="Courier New"/>
            </a:endParaRPr>
          </a:p>
          <a:p>
            <a:pPr indent="0" lvl="0" marL="914400" rtl="0" algn="l">
              <a:lnSpc>
                <a:spcPct val="135714"/>
              </a:lnSpc>
              <a:spcBef>
                <a:spcPts val="0"/>
              </a:spcBef>
              <a:spcAft>
                <a:spcPts val="0"/>
              </a:spcAft>
              <a:buNone/>
            </a:pPr>
            <a:r>
              <a:t/>
            </a:r>
            <a:endParaRPr sz="1000">
              <a:solidFill>
                <a:srgbClr val="A31515"/>
              </a:solidFill>
              <a:highlight>
                <a:srgbClr val="F7F7F7"/>
              </a:highlight>
              <a:latin typeface="Courier New"/>
              <a:ea typeface="Courier New"/>
              <a:cs typeface="Courier New"/>
              <a:sym typeface="Courier New"/>
            </a:endParaRPr>
          </a:p>
          <a:p>
            <a:pPr indent="-292100" lvl="1" marL="914400" rtl="0" algn="l">
              <a:spcBef>
                <a:spcPts val="0"/>
              </a:spcBef>
              <a:spcAft>
                <a:spcPts val="0"/>
              </a:spcAft>
              <a:buSzPts val="1000"/>
              <a:buChar char="○"/>
            </a:pPr>
            <a:r>
              <a:rPr lang="en" sz="1000"/>
              <a:t>Github LFS</a:t>
            </a:r>
            <a:endParaRPr sz="1000"/>
          </a:p>
          <a:p>
            <a:pPr indent="-292100" lvl="2" marL="1371600" marR="0" rtl="0" algn="l">
              <a:lnSpc>
                <a:spcPct val="100000"/>
              </a:lnSpc>
              <a:spcBef>
                <a:spcPts val="0"/>
              </a:spcBef>
              <a:spcAft>
                <a:spcPts val="0"/>
              </a:spcAft>
              <a:buSzPts val="1000"/>
              <a:buChar char="■"/>
            </a:pPr>
            <a:r>
              <a:rPr lang="en" sz="1000">
                <a:solidFill>
                  <a:srgbClr val="000000"/>
                </a:solidFill>
                <a:highlight>
                  <a:srgbClr val="F7F7F7"/>
                </a:highlight>
                <a:latin typeface="Courier New"/>
                <a:ea typeface="Courier New"/>
                <a:cs typeface="Courier New"/>
                <a:sym typeface="Courier New"/>
              </a:rPr>
              <a:t>!curl -s https://packagecloud.io/install/repositories/github/git-lfs/script.deb.sh | sudo bash</a:t>
            </a:r>
            <a:endParaRPr sz="1000">
              <a:solidFill>
                <a:srgbClr val="000000"/>
              </a:solidFill>
              <a:highlight>
                <a:srgbClr val="F7F7F7"/>
              </a:highlight>
              <a:latin typeface="Courier New"/>
              <a:ea typeface="Courier New"/>
              <a:cs typeface="Courier New"/>
              <a:sym typeface="Courier New"/>
            </a:endParaRPr>
          </a:p>
          <a:p>
            <a:pPr indent="-292100" lvl="2" marL="1371600" marR="0" rtl="0" algn="l">
              <a:lnSpc>
                <a:spcPct val="100000"/>
              </a:lnSpc>
              <a:spcBef>
                <a:spcPts val="0"/>
              </a:spcBef>
              <a:spcAft>
                <a:spcPts val="0"/>
              </a:spcAft>
              <a:buSzPts val="1000"/>
              <a:buChar char="■"/>
            </a:pPr>
            <a:r>
              <a:rPr lang="en" sz="1000">
                <a:solidFill>
                  <a:srgbClr val="000000"/>
                </a:solidFill>
                <a:highlight>
                  <a:srgbClr val="F7F7F7"/>
                </a:highlight>
                <a:latin typeface="Courier New"/>
                <a:ea typeface="Courier New"/>
                <a:cs typeface="Courier New"/>
                <a:sym typeface="Courier New"/>
              </a:rPr>
              <a:t>!sudo apt-get install git-lfs</a:t>
            </a:r>
            <a:endParaRPr sz="1000">
              <a:solidFill>
                <a:srgbClr val="000000"/>
              </a:solidFill>
              <a:highlight>
                <a:srgbClr val="F7F7F7"/>
              </a:highlight>
              <a:latin typeface="Courier New"/>
              <a:ea typeface="Courier New"/>
              <a:cs typeface="Courier New"/>
              <a:sym typeface="Courier New"/>
            </a:endParaRPr>
          </a:p>
          <a:p>
            <a:pPr indent="-292100" lvl="2" marL="1371600" marR="0" rtl="0" algn="l">
              <a:lnSpc>
                <a:spcPct val="100000"/>
              </a:lnSpc>
              <a:spcBef>
                <a:spcPts val="0"/>
              </a:spcBef>
              <a:spcAft>
                <a:spcPts val="0"/>
              </a:spcAft>
              <a:buSzPts val="1000"/>
              <a:buChar char="■"/>
            </a:pPr>
            <a:r>
              <a:rPr lang="en" sz="1000">
                <a:solidFill>
                  <a:srgbClr val="000000"/>
                </a:solidFill>
                <a:highlight>
                  <a:srgbClr val="F7F7F7"/>
                </a:highlight>
                <a:latin typeface="Courier New"/>
                <a:ea typeface="Courier New"/>
                <a:cs typeface="Courier New"/>
                <a:sym typeface="Courier New"/>
              </a:rPr>
              <a:t>!git lfs install</a:t>
            </a:r>
            <a:endParaRPr sz="1000">
              <a:solidFill>
                <a:srgbClr val="000000"/>
              </a:solidFill>
              <a:highlight>
                <a:srgbClr val="F7F7F7"/>
              </a:highlight>
              <a:latin typeface="Courier New"/>
              <a:ea typeface="Courier New"/>
              <a:cs typeface="Courier New"/>
              <a:sym typeface="Courier New"/>
            </a:endParaRPr>
          </a:p>
          <a:p>
            <a:pPr indent="-292100" lvl="2" marL="1371600" marR="0" rtl="0" algn="l">
              <a:lnSpc>
                <a:spcPct val="100000"/>
              </a:lnSpc>
              <a:spcBef>
                <a:spcPts val="0"/>
              </a:spcBef>
              <a:spcAft>
                <a:spcPts val="0"/>
              </a:spcAft>
              <a:buSzPts val="1000"/>
              <a:buChar char="■"/>
            </a:pPr>
            <a:r>
              <a:rPr lang="en" sz="1000">
                <a:solidFill>
                  <a:srgbClr val="000000"/>
                </a:solidFill>
                <a:highlight>
                  <a:srgbClr val="F7F7F7"/>
                </a:highlight>
                <a:latin typeface="Courier New"/>
                <a:ea typeface="Courier New"/>
                <a:cs typeface="Courier New"/>
                <a:sym typeface="Courier New"/>
              </a:rPr>
              <a:t>!git clone https://huggingface.co/datasets/LEAP/subsampled_low_res</a:t>
            </a:r>
            <a:endParaRPr sz="1000"/>
          </a:p>
        </p:txBody>
      </p:sp>
      <p:pic>
        <p:nvPicPr>
          <p:cNvPr id="326" name="Google Shape;326;p34"/>
          <p:cNvPicPr preferRelativeResize="0"/>
          <p:nvPr/>
        </p:nvPicPr>
        <p:blipFill>
          <a:blip r:embed="rId3">
            <a:alphaModFix/>
          </a:blip>
          <a:stretch>
            <a:fillRect/>
          </a:stretch>
        </p:blipFill>
        <p:spPr>
          <a:xfrm>
            <a:off x="5214143" y="1017725"/>
            <a:ext cx="3471821" cy="17340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