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03" r:id="rId3"/>
    <p:sldId id="315" r:id="rId4"/>
    <p:sldId id="317" r:id="rId5"/>
    <p:sldId id="305" r:id="rId6"/>
    <p:sldId id="330" r:id="rId7"/>
    <p:sldId id="318" r:id="rId8"/>
    <p:sldId id="329" r:id="rId9"/>
    <p:sldId id="319" r:id="rId10"/>
    <p:sldId id="320" r:id="rId11"/>
    <p:sldId id="321" r:id="rId12"/>
    <p:sldId id="322" r:id="rId13"/>
    <p:sldId id="324" r:id="rId14"/>
    <p:sldId id="326" r:id="rId15"/>
    <p:sldId id="327" r:id="rId16"/>
    <p:sldId id="323" r:id="rId17"/>
    <p:sldId id="331" r:id="rId18"/>
    <p:sldId id="334" r:id="rId19"/>
    <p:sldId id="332" r:id="rId20"/>
    <p:sldId id="33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/>
    <p:restoredTop sz="88844" autoAdjust="0"/>
  </p:normalViewPr>
  <p:slideViewPr>
    <p:cSldViewPr>
      <p:cViewPr varScale="1">
        <p:scale>
          <a:sx n="113" d="100"/>
          <a:sy n="113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6C6F07-CC15-7B48-BCB3-1F5D2CF8E1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7DB1A-2124-BD48-AFA8-223E5F90CAAA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13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834FBC-B6EB-C142-BAF5-4679A12FDC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C380DA-6721-6B42-80ED-0B7D580A9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E4CE18-0111-8843-9F84-7EE64A6B6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63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911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1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5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94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6D0A24-6BA9-F946-A9C8-04E01019E7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10B8D9-4943-F442-9062-AB90ECAA3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C835F1-8D50-5D4D-B526-D2F3775AAD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3F79B2-5AB7-E54D-AD8B-E3BE192F8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42CC4C-78B6-DE42-9AD8-E552201B84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82DA73-1872-214A-B01D-93F56DC54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D9C96E-3392-2E4E-B632-F5D182E31E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D662D8-D350-684A-B94F-0FAE59797B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FFDE78-B294-9E45-A9CD-4FD41AE40C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ngelxuanchang.github.io/nlp-cla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iazza.com/sfu.ca/spring2020/cmpt82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://www.morganclaypool.com/doi/10.2200/S00762ED1V01Y201703HLT0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olorado.edu/~martin" TargetMode="External"/><Relationship Id="rId4" Type="http://schemas.openxmlformats.org/officeDocument/2006/relationships/hyperlink" Target="http://www.stanford.edu/~jurafsk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iazza.com/sfu.ca/spring2020/cmpt8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://www.crashblossom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CMPT 825</a:t>
            </a:r>
            <a:br>
              <a:rPr lang="en-US" dirty="0"/>
            </a:br>
            <a:r>
              <a:rPr lang="en-US" dirty="0"/>
              <a:t>Natural Language Processing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/>
          <a:lstStyle/>
          <a:p>
            <a:r>
              <a:rPr lang="en-US" b="1" dirty="0"/>
              <a:t>Angel Xuan Chang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linkClick r:id="rId3"/>
              </a:rPr>
              <a:t>angelxuanchang.github.io/nlp-class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34FA2-0F47-694D-8D64-7483ACCF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497960"/>
            <a:ext cx="64008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r" eaLnBrk="1" hangingPunct="1"/>
            <a:r>
              <a:rPr lang="en-US" sz="2000" b="1" kern="0" dirty="0">
                <a:solidFill>
                  <a:schemeClr val="bg2"/>
                </a:solidFill>
              </a:rPr>
              <a:t>Adapted from material by Anoop Sarkar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5560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Different levels of language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43195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800" b="1" dirty="0"/>
              <a:t>Syntax</a:t>
            </a:r>
            <a:r>
              <a:rPr lang="en-GB" sz="2800" dirty="0"/>
              <a:t>: sentence formation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2000" dirty="0"/>
              <a:t>e.g. The clown who the musician hits watches the ballerina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GB" sz="2800" b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800" b="1" dirty="0"/>
              <a:t>Semantics</a:t>
            </a:r>
            <a:r>
              <a:rPr lang="en-GB" sz="2800" dirty="0"/>
              <a:t>: meaning (from syntax to logical formulas)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2000" dirty="0"/>
              <a:t>e.g.  Everyone is not here =&gt; what does this mean? Nobody / Not everyone is here.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GB" sz="2800" b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800" b="1" dirty="0"/>
              <a:t>Pragmatics</a:t>
            </a:r>
            <a:r>
              <a:rPr lang="en-GB" sz="2800" dirty="0"/>
              <a:t>: meaning that is not part of compositional meaning,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2000" dirty="0"/>
              <a:t>e.g. “The ham sandwich wants a beer”</a:t>
            </a:r>
          </a:p>
        </p:txBody>
      </p:sp>
    </p:spTree>
    <p:extLst>
      <p:ext uri="{BB962C8B-B14F-4D97-AF65-F5344CB8AC3E}">
        <p14:creationId xmlns:p14="http://schemas.microsoft.com/office/powerpoint/2010/main" val="1626974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79512" y="762962"/>
            <a:ext cx="3883199" cy="2954625"/>
          </a:xfrm>
          <a:prstGeom prst="wedgeRoundRectCallout">
            <a:avLst>
              <a:gd name="adj1" fmla="val -19033"/>
              <a:gd name="adj2" fmla="val 67147"/>
              <a:gd name="adj3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/>
              <a:t>Imagine an "</a:t>
            </a:r>
            <a:r>
              <a:rPr lang="en-GB" sz="2000" b="1" dirty="0"/>
              <a:t>Imitation Game</a:t>
            </a:r>
            <a:r>
              <a:rPr lang="en-GB" sz="2000" dirty="0"/>
              <a:t>," in which a man and a woman go into separate rooms and guests try to tell them apart by writing a series of questions and reading the typewritten answers sent back. In this game both the man and the woman aim to convince the guests that they are the other.</a:t>
            </a:r>
          </a:p>
        </p:txBody>
      </p:sp>
      <p:sp>
        <p:nvSpPr>
          <p:cNvPr id="74" name="Shape 74"/>
          <p:cNvSpPr/>
          <p:nvPr/>
        </p:nvSpPr>
        <p:spPr>
          <a:xfrm>
            <a:off x="3635896" y="4221088"/>
            <a:ext cx="5028300" cy="2339072"/>
          </a:xfrm>
          <a:prstGeom prst="wedgeRoundRectCallout">
            <a:avLst>
              <a:gd name="adj1" fmla="val -68483"/>
              <a:gd name="adj2" fmla="val -9405"/>
              <a:gd name="adj3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solidFill>
                  <a:schemeClr val="dk1"/>
                </a:solidFill>
              </a:rPr>
              <a:t>We now ask the question, </a:t>
            </a:r>
            <a:r>
              <a:rPr lang="en-GB" sz="2000" b="1" dirty="0">
                <a:solidFill>
                  <a:schemeClr val="dk1"/>
                </a:solidFill>
              </a:rPr>
              <a:t>"What will happen when a machine takes the part of A in this game?"</a:t>
            </a:r>
            <a:r>
              <a:rPr lang="en-GB" sz="2000" dirty="0">
                <a:solidFill>
                  <a:schemeClr val="dk1"/>
                </a:solidFill>
              </a:rPr>
              <a:t> Will the interrogator decide wrongly as often when the game is played like this as he does when the game is played between a man and a woman? These questions replace our original, </a:t>
            </a:r>
            <a:r>
              <a:rPr lang="en-GB" sz="2000" b="1" dirty="0">
                <a:solidFill>
                  <a:schemeClr val="dk1"/>
                </a:solidFill>
              </a:rPr>
              <a:t>"Can machines think?"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83568" y="6021288"/>
            <a:ext cx="1691680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Alan Turing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65104"/>
            <a:ext cx="1432417" cy="18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76672"/>
            <a:ext cx="279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54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5560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Winograd Schema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67544" y="1417833"/>
            <a:ext cx="8208912" cy="1661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dirty="0"/>
              <a:t>The town councillors refused to give the angry demonstrators a permit because they feared violence.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Who feared violence?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211960" y="2564904"/>
            <a:ext cx="4450552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Answer 0: the town councillors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211960" y="3212976"/>
            <a:ext cx="446449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Answer 1: the angry demonstrators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7544" y="4138167"/>
            <a:ext cx="8208911" cy="1661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The town councillors refused to give the angry demonstrators a permit because they advocated violence.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Who advocated violence?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211960" y="5157192"/>
            <a:ext cx="4017640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Answer 0: the town councillors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211960" y="5805264"/>
            <a:ext cx="4535640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Answer 1: the angry demonstrators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554826" y="3960733"/>
            <a:ext cx="79538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5292080" y="10804"/>
            <a:ext cx="3672408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(H. Levesque, AAAI 2011)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779912" y="2708920"/>
            <a:ext cx="36004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779912" y="5949280"/>
            <a:ext cx="36004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937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2BBEAF-225D-5F49-9B6D-F27A26D37D80}"/>
              </a:ext>
            </a:extLst>
          </p:cNvPr>
          <p:cNvSpPr txBox="1"/>
          <p:nvPr/>
        </p:nvSpPr>
        <p:spPr>
          <a:xfrm>
            <a:off x="1187624" y="2852936"/>
            <a:ext cx="719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Some examples of NLP achievements</a:t>
            </a:r>
          </a:p>
        </p:txBody>
      </p:sp>
    </p:spTree>
    <p:extLst>
      <p:ext uri="{BB962C8B-B14F-4D97-AF65-F5344CB8AC3E}">
        <p14:creationId xmlns:p14="http://schemas.microsoft.com/office/powerpoint/2010/main" val="292644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71A-DF11-584D-B65B-5B65A1D7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plays Jeopardy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EB776-FA64-A44C-ABB8-5374B4CD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32938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5F0F-1952-E74F-BDDC-A1247318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Speech Translation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A565C-5A89-D84D-801D-8239C86621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5" y="1988840"/>
            <a:ext cx="3312368" cy="1681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B68F3D-3BC9-094A-9332-E2719425BA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1752600"/>
            <a:ext cx="2303466" cy="1832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EF8AC-CFE2-2A48-B85A-EA1DCD07C3C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4106" y="4310650"/>
            <a:ext cx="3629707" cy="204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77D64-6C94-0646-B8F2-905E46B33164}"/>
              </a:ext>
            </a:extLst>
          </p:cNvPr>
          <p:cNvSpPr txBox="1"/>
          <p:nvPr/>
        </p:nvSpPr>
        <p:spPr>
          <a:xfrm>
            <a:off x="676799" y="37594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 Lecture Translator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D4573-7C4C-7C41-A81A-3734C8A5E2A0}"/>
              </a:ext>
            </a:extLst>
          </p:cNvPr>
          <p:cNvSpPr txBox="1"/>
          <p:nvPr/>
        </p:nvSpPr>
        <p:spPr>
          <a:xfrm>
            <a:off x="5028094" y="366986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NICT Speech Translator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5B47E-746F-C64F-BED3-E562600C71B7}"/>
              </a:ext>
            </a:extLst>
          </p:cNvPr>
          <p:cNvSpPr txBox="1"/>
          <p:nvPr/>
        </p:nvSpPr>
        <p:spPr>
          <a:xfrm>
            <a:off x="3563888" y="6323120"/>
            <a:ext cx="23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Skype Translator</a:t>
            </a:r>
          </a:p>
        </p:txBody>
      </p:sp>
    </p:spTree>
    <p:extLst>
      <p:ext uri="{BB962C8B-B14F-4D97-AF65-F5344CB8AC3E}">
        <p14:creationId xmlns:p14="http://schemas.microsoft.com/office/powerpoint/2010/main" val="135103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Topics in NLP research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67544" y="908720"/>
            <a:ext cx="3994500" cy="57246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Dialogue and Interactive Systems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Discourse and Pragmatics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Generation and Summarization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Information Extraction and Question Answering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Information Retrieval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Language Resources and Evaluation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Language and Vision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Linguistic and Psycholinguistic Aspects of CL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Machine Learning for NLP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716016" y="908720"/>
            <a:ext cx="3994500" cy="57246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Machine Translation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NLP for Web, Social Media and Social Sciences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NLP-enabled Technology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Phonology, Morphology and Word Segmentation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Semantics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Sentiment Analysis and Opinion Mining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Spoken Language Processing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Tagging, Chunking, Syntax and Parsing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/>
              <a:t>Text Categorization and Topic Models</a:t>
            </a:r>
          </a:p>
        </p:txBody>
      </p:sp>
    </p:spTree>
    <p:extLst>
      <p:ext uri="{BB962C8B-B14F-4D97-AF65-F5344CB8AC3E}">
        <p14:creationId xmlns:p14="http://schemas.microsoft.com/office/powerpoint/2010/main" val="14988471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1E45-3D76-2645-9E27-A9FBFD8A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A787E-BB47-0D44-83CC-D08D1361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class communication will be on Piazza</a:t>
            </a:r>
          </a:p>
          <a:p>
            <a:endParaRPr lang="en-US" sz="2800" dirty="0"/>
          </a:p>
          <a:p>
            <a:r>
              <a:rPr lang="en-US" sz="2800" dirty="0"/>
              <a:t>Sign up at </a:t>
            </a:r>
            <a:r>
              <a:rPr lang="en-US" sz="2800" dirty="0">
                <a:hlinkClick r:id="rId2"/>
              </a:rPr>
              <a:t>piazza.com/sfu.ca/spring2020/cmpt825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Angel’s office hours:</a:t>
            </a:r>
            <a:br>
              <a:rPr lang="en-US" sz="2800" dirty="0"/>
            </a:br>
            <a:r>
              <a:rPr lang="en-US" sz="2800" dirty="0"/>
              <a:t>Thu 9:30am to 10:30am TASC1 8031</a:t>
            </a:r>
          </a:p>
          <a:p>
            <a:endParaRPr lang="en-US" sz="2800" dirty="0"/>
          </a:p>
          <a:p>
            <a:r>
              <a:rPr lang="en-US" sz="2800" dirty="0"/>
              <a:t>TA office hours: TBA this week</a:t>
            </a:r>
          </a:p>
        </p:txBody>
      </p:sp>
    </p:spTree>
    <p:extLst>
      <p:ext uri="{BB962C8B-B14F-4D97-AF65-F5344CB8AC3E}">
        <p14:creationId xmlns:p14="http://schemas.microsoft.com/office/powerpoint/2010/main" val="182834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17D-69C9-EC4E-AE97-D064350D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508F-2420-C540-A146-8A33B8A4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 dirty="0"/>
              <a:t>Prerequisites</a:t>
            </a:r>
          </a:p>
          <a:p>
            <a:pPr lvl="1"/>
            <a:r>
              <a:rPr lang="en-US" sz="2000" dirty="0"/>
              <a:t>Experience with python </a:t>
            </a:r>
          </a:p>
          <a:p>
            <a:pPr lvl="1"/>
            <a:r>
              <a:rPr lang="en-US" sz="2000" dirty="0"/>
              <a:t>Familiarity with machine learning</a:t>
            </a:r>
          </a:p>
          <a:p>
            <a:pPr lvl="1"/>
            <a:r>
              <a:rPr lang="en-US" sz="2000" dirty="0"/>
              <a:t>Math fundamentals: probability, statistics, linear algebra, calculus</a:t>
            </a:r>
          </a:p>
          <a:p>
            <a:r>
              <a:rPr lang="en-US" sz="2400" dirty="0"/>
              <a:t>There is no official textbook for the course, but if you would like to read further about NLP, here are some good reference books:</a:t>
            </a:r>
          </a:p>
          <a:p>
            <a:pPr lvl="1"/>
            <a:r>
              <a:rPr lang="en-US" sz="2000" dirty="0">
                <a:hlinkClick r:id="rId2"/>
              </a:rPr>
              <a:t>Neural Network methods for Natural Language Processing</a:t>
            </a:r>
            <a:r>
              <a:rPr lang="en-US" sz="2000" dirty="0"/>
              <a:t> by Yoav Goldberg.</a:t>
            </a:r>
          </a:p>
          <a:p>
            <a:pPr lvl="1"/>
            <a:r>
              <a:rPr lang="en-US" sz="2000" dirty="0">
                <a:hlinkClick r:id="rId3"/>
              </a:rPr>
              <a:t>Speech and Language Processing</a:t>
            </a:r>
            <a:r>
              <a:rPr lang="en-US" sz="2000" dirty="0"/>
              <a:t> by </a:t>
            </a:r>
            <a:r>
              <a:rPr lang="en-US" sz="2000" dirty="0">
                <a:hlinkClick r:id="rId4"/>
              </a:rPr>
              <a:t>Daniel Jurafsky</a:t>
            </a:r>
            <a:r>
              <a:rPr lang="en-US" sz="2000" dirty="0"/>
              <a:t> and </a:t>
            </a:r>
            <a:r>
              <a:rPr lang="en-US" sz="2000" dirty="0">
                <a:hlinkClick r:id="rId5"/>
              </a:rPr>
              <a:t>James Martin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86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6DFD-309A-9D47-BBFC-959E40D2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US" dirty="0"/>
              <a:t>Course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A109-E4A3-3C43-A4A3-506CAC38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r>
              <a:rPr lang="en-US" sz="2400" dirty="0"/>
              <a:t>Programming setup homework: HW0 due on Jan 16, 2020 (2%)</a:t>
            </a:r>
          </a:p>
          <a:p>
            <a:r>
              <a:rPr lang="en-US" sz="2400" dirty="0"/>
              <a:t>Four programming </a:t>
            </a:r>
            <a:r>
              <a:rPr lang="en-US" sz="2400" dirty="0" err="1"/>
              <a:t>homeworks</a:t>
            </a:r>
            <a:r>
              <a:rPr lang="en-US" sz="2400" dirty="0"/>
              <a:t>. Due dates: HW1 on Jan 30, 2020, HW2 on Feb 13, 2020, HW3 on Mar 5, 2020, HW4 on Mar 19, 2020 (10% each)</a:t>
            </a:r>
          </a:p>
          <a:p>
            <a:r>
              <a:rPr lang="en-US" sz="2400" dirty="0"/>
              <a:t>In class midterm: Feb 20, 2020 (25%)</a:t>
            </a:r>
          </a:p>
          <a:p>
            <a:r>
              <a:rPr lang="en-US" sz="2400" dirty="0"/>
              <a:t>Participation: Helping other students on the discussion board in a positive way (5%)</a:t>
            </a:r>
          </a:p>
          <a:p>
            <a:r>
              <a:rPr lang="en-US" sz="2400" dirty="0"/>
              <a:t>Final Project Proposal: Due on Mar 12, 2020 (5%)</a:t>
            </a:r>
          </a:p>
          <a:p>
            <a:r>
              <a:rPr lang="en-US" sz="2400" dirty="0"/>
              <a:t>Final Project Milestone: Due on Mar 26, 2020 (5%)</a:t>
            </a:r>
          </a:p>
          <a:p>
            <a:r>
              <a:rPr lang="en-US" sz="2400" dirty="0"/>
              <a:t>Final Project: Due on Apr 14, 2020 (18%)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66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4321616" cy="95410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Programming Languages </a:t>
            </a:r>
          </a:p>
          <a:p>
            <a:r>
              <a:rPr lang="en-US" dirty="0"/>
              <a:t>C, C++, Java, Python,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352800"/>
            <a:ext cx="5935790" cy="95410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Natural Languages </a:t>
            </a:r>
          </a:p>
          <a:p>
            <a:r>
              <a:rPr lang="en-US" dirty="0"/>
              <a:t>French, English, Korean, Chinese, </a:t>
            </a:r>
            <a:r>
              <a:rPr lang="en-US" dirty="0" err="1"/>
              <a:t>Tagalog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838200"/>
            <a:ext cx="33778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 unambiguous</a:t>
            </a:r>
          </a:p>
          <a:p>
            <a:pPr>
              <a:buFont typeface="Arial"/>
              <a:buChar char="•"/>
            </a:pPr>
            <a:r>
              <a:rPr lang="en-US" dirty="0"/>
              <a:t> fixed</a:t>
            </a:r>
          </a:p>
          <a:p>
            <a:pPr>
              <a:buFont typeface="Arial"/>
              <a:buChar char="•"/>
            </a:pPr>
            <a:r>
              <a:rPr lang="en-US" dirty="0"/>
              <a:t> designed</a:t>
            </a:r>
          </a:p>
          <a:p>
            <a:pPr>
              <a:buFont typeface="Arial"/>
              <a:buChar char="•"/>
            </a:pPr>
            <a:r>
              <a:rPr lang="en-US" dirty="0"/>
              <a:t> learnable?</a:t>
            </a:r>
          </a:p>
          <a:p>
            <a:pPr>
              <a:buFont typeface="Arial"/>
              <a:buChar char="•"/>
            </a:pPr>
            <a:r>
              <a:rPr lang="en-US" dirty="0"/>
              <a:t> known simple semantics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4572000"/>
            <a:ext cx="26981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 ambiguous</a:t>
            </a:r>
          </a:p>
          <a:p>
            <a:pPr>
              <a:buFont typeface="Arial"/>
              <a:buChar char="•"/>
            </a:pPr>
            <a:r>
              <a:rPr lang="en-US" dirty="0"/>
              <a:t> evolving</a:t>
            </a:r>
          </a:p>
          <a:p>
            <a:pPr>
              <a:buFont typeface="Arial"/>
              <a:buChar char="•"/>
            </a:pPr>
            <a:r>
              <a:rPr lang="en-US" dirty="0"/>
              <a:t> transmitted</a:t>
            </a:r>
          </a:p>
          <a:p>
            <a:pPr>
              <a:buFont typeface="Arial"/>
              <a:buChar char="•"/>
            </a:pPr>
            <a:r>
              <a:rPr lang="en-US" dirty="0"/>
              <a:t> learnable</a:t>
            </a:r>
          </a:p>
          <a:p>
            <a:pPr>
              <a:buFont typeface="Arial"/>
              <a:buChar char="•"/>
            </a:pPr>
            <a:r>
              <a:rPr lang="en-US" dirty="0"/>
              <a:t> complex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208A-83CD-9241-95A7-447E2A66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6EF1-4E4E-FA4C-B96C-0A684AA0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on NLP tasks</a:t>
            </a:r>
          </a:p>
          <a:p>
            <a:endParaRPr lang="en-US" dirty="0"/>
          </a:p>
          <a:p>
            <a:r>
              <a:rPr lang="en-US" dirty="0"/>
              <a:t>Before next time: make sure you sign up on piazza: </a:t>
            </a:r>
            <a:r>
              <a:rPr lang="en-US" dirty="0">
                <a:hlinkClick r:id="rId2"/>
              </a:rPr>
              <a:t>piazza.com/sfu.ca/spring2020/cmpt825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7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996952"/>
            <a:ext cx="673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is NLP computationally hard?</a:t>
            </a:r>
          </a:p>
        </p:txBody>
      </p:sp>
    </p:spTree>
    <p:extLst>
      <p:ext uri="{BB962C8B-B14F-4D97-AF65-F5344CB8AC3E}">
        <p14:creationId xmlns:p14="http://schemas.microsoft.com/office/powerpoint/2010/main" val="30187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323528" y="1484784"/>
            <a:ext cx="3024336" cy="2614256"/>
            <a:chOff x="323528" y="1484784"/>
            <a:chExt cx="3024336" cy="2614256"/>
          </a:xfrm>
        </p:grpSpPr>
        <p:pic>
          <p:nvPicPr>
            <p:cNvPr id="4" name="Picture 3" descr="nounphrases10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528" y="1988840"/>
              <a:ext cx="3024336" cy="2110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5536" y="1484784"/>
              <a:ext cx="2882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 noun phrase types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347864" y="1556792"/>
            <a:ext cx="3038061" cy="4509120"/>
            <a:chOff x="3347864" y="1556792"/>
            <a:chExt cx="3038061" cy="4509120"/>
          </a:xfrm>
        </p:grpSpPr>
        <p:sp>
          <p:nvSpPr>
            <p:cNvPr id="6" name="TextBox 5"/>
            <p:cNvSpPr txBox="1"/>
            <p:nvPr/>
          </p:nvSpPr>
          <p:spPr>
            <a:xfrm>
              <a:off x="3347864" y="1556792"/>
              <a:ext cx="3038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 noun phrase types</a:t>
              </a:r>
            </a:p>
          </p:txBody>
        </p:sp>
        <p:pic>
          <p:nvPicPr>
            <p:cNvPr id="7" name="Picture 6" descr="nounphrases100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9872" y="2204864"/>
              <a:ext cx="2466391" cy="3861048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3455797" y="1484784"/>
            <a:ext cx="3634964" cy="5248019"/>
            <a:chOff x="3455797" y="1484784"/>
            <a:chExt cx="3634964" cy="5248019"/>
          </a:xfrm>
        </p:grpSpPr>
        <p:pic>
          <p:nvPicPr>
            <p:cNvPr id="8" name="Picture 7" descr="nounphrases1000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8224" y="1484784"/>
              <a:ext cx="502537" cy="524801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55797" y="6251624"/>
              <a:ext cx="3194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 noun phrase types</a:t>
              </a: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7956376" y="0"/>
            <a:ext cx="965720" cy="6858000"/>
            <a:chOff x="7956376" y="0"/>
            <a:chExt cx="965720" cy="6858000"/>
          </a:xfrm>
        </p:grpSpPr>
        <p:pic>
          <p:nvPicPr>
            <p:cNvPr id="13" name="Picture 12" descr="nounphrases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56376" y="0"/>
              <a:ext cx="415636" cy="6858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rot="5400000">
              <a:off x="7248276" y="3247624"/>
              <a:ext cx="2885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6K noun phrase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52742" y="891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$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6238" y="89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3805" y="22145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monthly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0614" y="2214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40528" y="999127"/>
            <a:ext cx="3588304" cy="594252"/>
            <a:chOff x="1140528" y="727481"/>
            <a:chExt cx="3588304" cy="594252"/>
          </a:xfrm>
        </p:grpSpPr>
        <p:sp>
          <p:nvSpPr>
            <p:cNvPr id="25" name="TextBox 24"/>
            <p:cNvSpPr txBox="1"/>
            <p:nvPr/>
          </p:nvSpPr>
          <p:spPr>
            <a:xfrm>
              <a:off x="1140528" y="727481"/>
              <a:ext cx="3926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$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6372" y="727481"/>
              <a:ext cx="6559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3805" y="727481"/>
              <a:ext cx="4463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JJ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14374" y="736957"/>
              <a:ext cx="7144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NN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4869160"/>
            <a:ext cx="237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Language is complex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1303" y="1055635"/>
            <a:ext cx="25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noun phrase 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DC150A-0EDF-C34C-BF21-176595A8CB5D}"/>
              </a:ext>
            </a:extLst>
          </p:cNvPr>
          <p:cNvSpPr txBox="1"/>
          <p:nvPr/>
        </p:nvSpPr>
        <p:spPr>
          <a:xfrm>
            <a:off x="1152742" y="50274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2B7BC-498D-0C43-9630-77DB922428A4}"/>
              </a:ext>
            </a:extLst>
          </p:cNvPr>
          <p:cNvSpPr txBox="1"/>
          <p:nvPr/>
        </p:nvSpPr>
        <p:spPr>
          <a:xfrm>
            <a:off x="1696238" y="5027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3BB21-46E6-A044-BC25-5FAF4D23F346}"/>
              </a:ext>
            </a:extLst>
          </p:cNvPr>
          <p:cNvSpPr txBox="1"/>
          <p:nvPr/>
        </p:nvSpPr>
        <p:spPr>
          <a:xfrm>
            <a:off x="2513805" y="515981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pershare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2B092F-801B-FD49-9504-39311DFDB018}"/>
              </a:ext>
            </a:extLst>
          </p:cNvPr>
          <p:cNvSpPr txBox="1"/>
          <p:nvPr/>
        </p:nvSpPr>
        <p:spPr>
          <a:xfrm>
            <a:off x="4040614" y="515981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9136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" grpId="0"/>
      <p:bldP spid="1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D8E1-DAFC-6B4C-BA39-E866ED6460A8}" type="datetime1">
              <a:rPr lang="en-US"/>
              <a:pPr/>
              <a:t>1/6/20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920E-1EE0-7742-91D5-A070B11C602D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is ambiguous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Lung cancer in women mushrooms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Mushrooms is noun or a verb?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Ban on nude dancing on governor's desk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Similar to “if-then-else” ambiguity</a:t>
            </a:r>
          </a:p>
          <a:p>
            <a:r>
              <a:rPr lang="en-US" sz="2800" dirty="0"/>
              <a:t>Island Monks Fly in Satellite to Watch Pope Funeral </a:t>
            </a:r>
          </a:p>
          <a:p>
            <a:pPr lvl="1"/>
            <a:r>
              <a:rPr lang="en-US" sz="2400" dirty="0"/>
              <a:t>“</a:t>
            </a:r>
            <a:r>
              <a:rPr lang="en-US" sz="2400" dirty="0">
                <a:solidFill>
                  <a:schemeClr val="accent2"/>
                </a:solidFill>
              </a:rPr>
              <a:t>fly in</a:t>
            </a:r>
            <a:r>
              <a:rPr lang="en-US" sz="2400" dirty="0"/>
              <a:t>” vs. “</a:t>
            </a:r>
            <a:r>
              <a:rPr lang="en-US" sz="2400" dirty="0">
                <a:solidFill>
                  <a:schemeClr val="accent2"/>
                </a:solidFill>
              </a:rPr>
              <a:t>fly [</a:t>
            </a:r>
            <a:r>
              <a:rPr lang="en-US" sz="2400" baseline="-25000" dirty="0">
                <a:solidFill>
                  <a:schemeClr val="accent2"/>
                </a:solidFill>
              </a:rPr>
              <a:t>OBJ</a:t>
            </a:r>
            <a:r>
              <a:rPr lang="en-US" sz="2400" dirty="0">
                <a:solidFill>
                  <a:schemeClr val="accent2"/>
                </a:solidFill>
              </a:rPr>
              <a:t> in Satellite]</a:t>
            </a:r>
            <a:r>
              <a:rPr lang="en-US" sz="2400" dirty="0"/>
              <a:t>” hidden segmentation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British Left Waffles on Falkland Islands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it </a:t>
            </a:r>
            <a:r>
              <a:rPr lang="en-US" sz="2000" dirty="0">
                <a:solidFill>
                  <a:schemeClr val="accent2"/>
                </a:solidFill>
              </a:rPr>
              <a:t>British/</a:t>
            </a:r>
            <a:r>
              <a:rPr lang="en-US" sz="2000" dirty="0"/>
              <a:t>Noun </a:t>
            </a:r>
            <a:r>
              <a:rPr lang="en-US" sz="2000" dirty="0">
                <a:solidFill>
                  <a:schemeClr val="accent2"/>
                </a:solidFill>
              </a:rPr>
              <a:t>Left/</a:t>
            </a:r>
            <a:r>
              <a:rPr lang="en-US" sz="2000" dirty="0">
                <a:solidFill>
                  <a:srgbClr val="000000"/>
                </a:solidFill>
              </a:rPr>
              <a:t>Verb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2"/>
                </a:solidFill>
              </a:rPr>
              <a:t>British Left/</a:t>
            </a:r>
            <a:r>
              <a:rPr lang="en-US" sz="2000" dirty="0">
                <a:solidFill>
                  <a:srgbClr val="000000"/>
                </a:solidFill>
              </a:rPr>
              <a:t>NP </a:t>
            </a:r>
            <a:r>
              <a:rPr lang="en-US" sz="2000" dirty="0">
                <a:solidFill>
                  <a:schemeClr val="accent2"/>
                </a:solidFill>
              </a:rPr>
              <a:t>Waffles/</a:t>
            </a:r>
            <a:r>
              <a:rPr lang="en-US" sz="2000" dirty="0">
                <a:solidFill>
                  <a:srgbClr val="000000"/>
                </a:solidFill>
              </a:rPr>
              <a:t>Verb</a:t>
            </a:r>
            <a:r>
              <a:rPr lang="en-US" sz="2000" dirty="0"/>
              <a:t>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D8E1-DAFC-6B4C-BA39-E866ED6460A8}" type="datetime1">
              <a:rPr lang="en-US"/>
              <a:pPr/>
              <a:t>1/6/20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920E-1EE0-7742-91D5-A070B11C602D}" type="slidenum">
              <a:rPr lang="en-US"/>
              <a:pPr/>
              <a:t>6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is diverse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Many ways of saying the same thing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“Siri, play music”, “Siri, please play a song”, …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Both at word and sentence level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“music” vs “song” vs “tune”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“play something nice”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9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is Parsed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Google's Computer Might Betters Translation Tool</a:t>
            </a:r>
          </a:p>
          <a:p>
            <a:pPr lvl="1"/>
            <a:r>
              <a:rPr lang="en-US" dirty="0"/>
              <a:t>New York Times March 8, 2010</a:t>
            </a:r>
          </a:p>
          <a:p>
            <a:r>
              <a:rPr lang="en-US" dirty="0"/>
              <a:t>Number of Lothian patients made ill by drinking rockets</a:t>
            </a:r>
          </a:p>
          <a:p>
            <a:pPr lvl="1"/>
            <a:r>
              <a:rPr lang="en-US" dirty="0"/>
              <a:t>Edinburgh Evening News, March 4, 2010</a:t>
            </a:r>
          </a:p>
          <a:p>
            <a:r>
              <a:rPr lang="en-US" dirty="0"/>
              <a:t>Violinist linked to JAL crash blossoms</a:t>
            </a:r>
          </a:p>
          <a:p>
            <a:pPr lvl="1"/>
            <a:r>
              <a:rPr lang="en-US" i="1" dirty="0"/>
              <a:t>http://</a:t>
            </a:r>
            <a:r>
              <a:rPr lang="en-US" i="1" dirty="0" err="1"/>
              <a:t>languagelog.ldc.upenn.edu/nll/?p</a:t>
            </a:r>
            <a:r>
              <a:rPr lang="en-US" i="1" dirty="0"/>
              <a:t>=1693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2DDD-1D57-4740-AA8D-9D26301EFBF1}" type="datetime1">
              <a:rPr lang="en-US" smtClean="0"/>
              <a:pPr/>
              <a:t>1/6/20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E75F-3115-104D-88D8-7BBA179791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27984" y="188640"/>
            <a:ext cx="427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 more see </a:t>
            </a:r>
            <a:r>
              <a:rPr lang="en-US" dirty="0" err="1">
                <a:hlinkClick r:id="rId2"/>
              </a:rPr>
              <a:t>crashblossoms.com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46BB7-0360-9A4C-81F6-E2F037BA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707" y="2078415"/>
            <a:ext cx="696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NLP = Natural Language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AB5DF-320C-A140-9AB2-EDEF98C2383A}"/>
              </a:ext>
            </a:extLst>
          </p:cNvPr>
          <p:cNvSpPr txBox="1"/>
          <p:nvPr/>
        </p:nvSpPr>
        <p:spPr>
          <a:xfrm>
            <a:off x="1547663" y="4365104"/>
            <a:ext cx="615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 = Computational Linguistics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32EF-1228-6C40-8D24-7142395E02F4}"/>
              </a:ext>
            </a:extLst>
          </p:cNvPr>
          <p:cNvSpPr txBox="1"/>
          <p:nvPr/>
        </p:nvSpPr>
        <p:spPr>
          <a:xfrm>
            <a:off x="2195736" y="808310"/>
            <a:ext cx="447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the difference?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12FBD5F9-5BFE-4A4D-804B-CDFB026BB57C}"/>
              </a:ext>
            </a:extLst>
          </p:cNvPr>
          <p:cNvSpPr/>
          <p:nvPr/>
        </p:nvSpPr>
        <p:spPr bwMode="auto">
          <a:xfrm>
            <a:off x="5364088" y="2724746"/>
            <a:ext cx="2592288" cy="864096"/>
          </a:xfrm>
          <a:prstGeom prst="wedgeRectCallout">
            <a:avLst>
              <a:gd name="adj1" fmla="val -98161"/>
              <a:gd name="adj2" fmla="val -599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Building useful systems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0E00FCD-244D-2148-84C1-DB6884111051}"/>
              </a:ext>
            </a:extLst>
          </p:cNvPr>
          <p:cNvSpPr/>
          <p:nvPr/>
        </p:nvSpPr>
        <p:spPr bwMode="auto">
          <a:xfrm>
            <a:off x="5364088" y="5061720"/>
            <a:ext cx="2592288" cy="864096"/>
          </a:xfrm>
          <a:prstGeom prst="wedgeRectCallout">
            <a:avLst>
              <a:gd name="adj1" fmla="val -98161"/>
              <a:gd name="adj2" fmla="val -599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Understanding human language</a:t>
            </a:r>
          </a:p>
        </p:txBody>
      </p:sp>
    </p:spTree>
    <p:extLst>
      <p:ext uri="{BB962C8B-B14F-4D97-AF65-F5344CB8AC3E}">
        <p14:creationId xmlns:p14="http://schemas.microsoft.com/office/powerpoint/2010/main" val="22247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5560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Different levels of language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12417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800" b="1" dirty="0"/>
              <a:t>Phonetics</a:t>
            </a:r>
            <a:r>
              <a:rPr lang="en-GB" sz="2800" dirty="0"/>
              <a:t>: acoustic and perceptual elements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GB" sz="2800" b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800" b="1" dirty="0"/>
              <a:t>Phonology</a:t>
            </a:r>
            <a:r>
              <a:rPr lang="en-GB" sz="2800" dirty="0"/>
              <a:t>: basic sounds (phonemes) and rules for combination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2000" dirty="0"/>
              <a:t>e.g. syllable constraints in Japanese. E.g. English loanword for “dog” in Japanese is “</a:t>
            </a:r>
            <a:r>
              <a:rPr lang="en-GB" sz="2000" dirty="0" err="1"/>
              <a:t>doggu</a:t>
            </a:r>
            <a:r>
              <a:rPr lang="en-GB" sz="2000" dirty="0"/>
              <a:t>”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GB" sz="2800" b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800" b="1" dirty="0"/>
              <a:t>Morphology</a:t>
            </a:r>
            <a:r>
              <a:rPr lang="en-GB" sz="2800" dirty="0"/>
              <a:t>: how morphemes combine to form words, relationship of phonemes to meaning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2000" dirty="0"/>
              <a:t>e.g. delight-</a:t>
            </a:r>
            <a:r>
              <a:rPr lang="en-GB" sz="2000" dirty="0" err="1"/>
              <a:t>ed</a:t>
            </a:r>
            <a:r>
              <a:rPr lang="en-GB" sz="2000" dirty="0"/>
              <a:t> vs. de-light-</a:t>
            </a:r>
            <a:r>
              <a:rPr lang="en-GB" sz="2000" dirty="0" err="1"/>
              <a:t>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63378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1019</Words>
  <Application>Microsoft Macintosh PowerPoint</Application>
  <PresentationFormat>On-screen Show (4:3)</PresentationFormat>
  <Paragraphs>157</Paragraphs>
  <Slides>20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</vt:lpstr>
      <vt:lpstr>Blank Presentation</vt:lpstr>
      <vt:lpstr>CMPT 825 Natural Language Processing</vt:lpstr>
      <vt:lpstr>PowerPoint Presentation</vt:lpstr>
      <vt:lpstr>PowerPoint Presentation</vt:lpstr>
      <vt:lpstr>PowerPoint Presentation</vt:lpstr>
      <vt:lpstr>Language is ambiguous</vt:lpstr>
      <vt:lpstr>Language is diverse</vt:lpstr>
      <vt:lpstr>Language is Parsed</vt:lpstr>
      <vt:lpstr>PowerPoint Presentation</vt:lpstr>
      <vt:lpstr>Different levels of language</vt:lpstr>
      <vt:lpstr>Different levels of language</vt:lpstr>
      <vt:lpstr>PowerPoint Presentation</vt:lpstr>
      <vt:lpstr>Winograd Schema</vt:lpstr>
      <vt:lpstr>PowerPoint Presentation</vt:lpstr>
      <vt:lpstr>IBM Watson plays Jeopardy</vt:lpstr>
      <vt:lpstr>Speech to Speech Translation</vt:lpstr>
      <vt:lpstr>Topics in NLP research</vt:lpstr>
      <vt:lpstr>Course Logistics</vt:lpstr>
      <vt:lpstr>Course Logistics</vt:lpstr>
      <vt:lpstr>Course Grading</vt:lpstr>
      <vt:lpstr>Next time</vt:lpstr>
    </vt:vector>
  </TitlesOfParts>
  <Company>Simon Fraser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at SFU</dc:title>
  <dc:creator>Anoop Sarkar</dc:creator>
  <cp:lastModifiedBy>Manolis Savva</cp:lastModifiedBy>
  <cp:revision>187</cp:revision>
  <cp:lastPrinted>2019-09-03T21:14:41Z</cp:lastPrinted>
  <dcterms:created xsi:type="dcterms:W3CDTF">2012-01-09T21:49:19Z</dcterms:created>
  <dcterms:modified xsi:type="dcterms:W3CDTF">2020-01-07T04:01:24Z</dcterms:modified>
</cp:coreProperties>
</file>