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2" r:id="rId3"/>
    <p:sldId id="283" r:id="rId4"/>
    <p:sldId id="261" r:id="rId5"/>
    <p:sldId id="264" r:id="rId6"/>
    <p:sldId id="265" r:id="rId7"/>
    <p:sldId id="266" r:id="rId8"/>
    <p:sldId id="276" r:id="rId9"/>
    <p:sldId id="281" r:id="rId10"/>
    <p:sldId id="269" r:id="rId11"/>
    <p:sldId id="271" r:id="rId12"/>
    <p:sldId id="273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599" autoAdjust="0"/>
  </p:normalViewPr>
  <p:slideViewPr>
    <p:cSldViewPr>
      <p:cViewPr varScale="1">
        <p:scale>
          <a:sx n="74" d="100"/>
          <a:sy n="74" d="100"/>
        </p:scale>
        <p:origin x="-1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4E291-42BE-4A96-A42D-0533D1CAC951}" type="datetimeFigureOut">
              <a:rPr lang="en-AU" smtClean="0"/>
              <a:pPr/>
              <a:t>16-09-07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5C62D-920C-4F6A-A6EE-7485F8F1287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97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Hi I</a:t>
            </a:r>
            <a:r>
              <a:rPr lang="en-AU" baseline="0" dirty="0" smtClean="0"/>
              <a:t> am </a:t>
            </a:r>
            <a:r>
              <a:rPr lang="en-AU" baseline="0" dirty="0" err="1" smtClean="0"/>
              <a:t>Maryam</a:t>
            </a:r>
            <a:r>
              <a:rPr lang="en-AU" baseline="0" dirty="0" smtClean="0"/>
              <a:t> </a:t>
            </a:r>
            <a:r>
              <a:rPr lang="en-AU" baseline="0" dirty="0" err="1" smtClean="0"/>
              <a:t>Siahbani</a:t>
            </a:r>
            <a:r>
              <a:rPr lang="en-AU" baseline="0" dirty="0" smtClean="0"/>
              <a:t>, </a:t>
            </a:r>
            <a:r>
              <a:rPr lang="en-AU" baseline="0" dirty="0" err="1" smtClean="0"/>
              <a:t>phd</a:t>
            </a:r>
            <a:r>
              <a:rPr lang="en-AU" baseline="0" dirty="0" smtClean="0"/>
              <a:t> student at </a:t>
            </a:r>
            <a:r>
              <a:rPr lang="en-AU" baseline="0" dirty="0" err="1" smtClean="0"/>
              <a:t>natlang</a:t>
            </a:r>
            <a:r>
              <a:rPr lang="en-AU" baseline="0" dirty="0" smtClean="0"/>
              <a:t> lab in SFU. </a:t>
            </a:r>
          </a:p>
          <a:p>
            <a:r>
              <a:rPr lang="en-AU" baseline="0" dirty="0" smtClean="0"/>
              <a:t>I am </a:t>
            </a:r>
            <a:r>
              <a:rPr lang="en-AU" baseline="0" dirty="0" err="1" smtClean="0"/>
              <a:t>gonna</a:t>
            </a:r>
            <a:r>
              <a:rPr lang="en-AU" baseline="0" dirty="0" smtClean="0"/>
              <a:t> talk about “Visualization using an ontology based on semantic roles”. </a:t>
            </a:r>
          </a:p>
          <a:p>
            <a:r>
              <a:rPr lang="en-AU" baseline="0" dirty="0" smtClean="0"/>
              <a:t>The content of this presentation is mainly from our paper in AKBC 2013.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5C62D-920C-4F6A-A6EE-7485F8F1287A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It is hard to visualize abstract concepts.</a:t>
            </a:r>
          </a:p>
          <a:p>
            <a:r>
              <a:rPr lang="en-AU" dirty="0" smtClean="0"/>
              <a:t>To visualize an engine we can simply use an</a:t>
            </a:r>
            <a:r>
              <a:rPr lang="en-AU" baseline="0" dirty="0" smtClean="0"/>
              <a:t> image.</a:t>
            </a:r>
          </a:p>
          <a:p>
            <a:r>
              <a:rPr lang="en-AU" baseline="0" dirty="0" smtClean="0"/>
              <a:t>“the engine caught fire”</a:t>
            </a:r>
          </a:p>
          <a:p>
            <a:r>
              <a:rPr lang="en-AU" baseline="0" dirty="0" smtClean="0"/>
              <a:t>How about this statement: “Passengers believed the engine caught fire.”  or this: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5C62D-920C-4F6A-A6EE-7485F8F1287A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First, let’s have a look</a:t>
            </a:r>
            <a:r>
              <a:rPr lang="en-AU" baseline="0" dirty="0" smtClean="0"/>
              <a:t> at main issues we face to in visualizing text. An excellent resource on text visualization research is Marti Hearst’s lecture notes.</a:t>
            </a:r>
          </a:p>
          <a:p>
            <a:pPr>
              <a:buFontTx/>
              <a:buChar char="-"/>
            </a:pPr>
            <a:r>
              <a:rPr lang="en-AU" baseline="0" dirty="0" smtClean="0"/>
              <a:t>Text is very high dimensional data (you can extract millions of features from words in text)</a:t>
            </a:r>
          </a:p>
          <a:p>
            <a:pPr>
              <a:buFontTx/>
              <a:buChar char="-"/>
            </a:pPr>
            <a:r>
              <a:rPr lang="en-AU" baseline="0" dirty="0" smtClean="0"/>
              <a:t> Language is inherently ambiguous and hard to understand</a:t>
            </a:r>
          </a:p>
          <a:p>
            <a:pPr>
              <a:buFontTx/>
              <a:buChar char="-"/>
            </a:pPr>
            <a:r>
              <a:rPr lang="en-AU" baseline="0" dirty="0" smtClean="0"/>
              <a:t> text may contain many abstract concepts</a:t>
            </a:r>
          </a:p>
          <a:p>
            <a:pPr>
              <a:buFontTx/>
              <a:buChar char="-"/>
            </a:pPr>
            <a:r>
              <a:rPr lang="en-AU" baseline="0" dirty="0" smtClean="0"/>
              <a:t> it is not pre-attentive,</a:t>
            </a:r>
          </a:p>
          <a:p>
            <a:pPr>
              <a:buFontTx/>
              <a:buChar char="-"/>
            </a:pPr>
            <a:r>
              <a:rPr lang="en-AU" baseline="0" dirty="0" smtClean="0"/>
              <a:t> unordered!!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5C62D-920C-4F6A-A6EE-7485F8F1287A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order to obtain such view from text, we apply semantic parsing.</a:t>
            </a:r>
          </a:p>
          <a:p>
            <a:r>
              <a:rPr lang="en-A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extracts detailed facts about events and we used them to explore new visualizations.</a:t>
            </a:r>
          </a:p>
          <a:p>
            <a:r>
              <a:rPr lang="en-A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predicate-centred view of events provided by semantic parsing helps to build structures in the form of who did what to whom, when and how.</a:t>
            </a:r>
          </a:p>
          <a:p>
            <a:endParaRPr lang="en-A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we placed obtained information in spatial, temporal and social entities into a low dimensional space.</a:t>
            </a:r>
          </a:p>
          <a:p>
            <a:endParaRPr lang="en-AU" dirty="0" smtClean="0"/>
          </a:p>
          <a:p>
            <a:r>
              <a:rPr lang="en-A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use data sets that are smaller than the "macro-reading" approach but still large enough that human readers would not be able to conveniently read through the entire material. Thus, our system enables a sense-making process [13] for users that wish to navigate information encoded as natural language in a particular data set.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5C62D-920C-4F6A-A6EE-7485F8F1287A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Let’s see how we create the ontology .</a:t>
            </a:r>
          </a:p>
          <a:p>
            <a:r>
              <a:rPr lang="en-A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apply SRL to extract</a:t>
            </a:r>
          </a:p>
          <a:p>
            <a:r>
              <a:rPr lang="en-A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 micro-reading approach and in contrast to macro reading methods which needs a lot of data to extract common-sense knowledge</a:t>
            </a:r>
          </a:p>
          <a:p>
            <a:r>
              <a:rPr lang="en-A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extracts facts using “micro-reading" of text in contrast to approaches that extract common-sense knowledge using “macro-reading“ methods.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5C62D-920C-4F6A-A6EE-7485F8F1287A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SRL is the task of identifying semantic arguments of a verb (we call it predicate) and defining their roles and </a:t>
            </a:r>
            <a:r>
              <a:rPr lang="en-A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labeled</a:t>
            </a:r>
            <a:r>
              <a:rPr lang="en-A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them.</a:t>
            </a:r>
          </a:p>
          <a:p>
            <a:endParaRPr lang="en-A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approach particularly works well in domains like Wikipedia which is about events, very few events and sentiment is no an issue.</a:t>
            </a:r>
          </a:p>
          <a:p>
            <a:r>
              <a:rPr lang="en-A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events ideally describe who did what to whom, when and where which is retrieved using the sentence predicate-argument structure.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5C62D-920C-4F6A-A6EE-7485F8F1287A}" type="slidenum">
              <a:rPr lang="en-AU" smtClean="0"/>
              <a:pPr/>
              <a:t>7</a:t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5C62D-920C-4F6A-A6EE-7485F8F1287A}" type="slidenum">
              <a:rPr lang="en-AU" smtClean="0"/>
              <a:pPr/>
              <a:t>10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60E-585C-436C-B62E-17714371E818}" type="datetimeFigureOut">
              <a:rPr lang="en-AU" smtClean="0"/>
              <a:pPr/>
              <a:t>16-09-07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C298-A5FD-4320-882D-A7D995E7E32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60E-585C-436C-B62E-17714371E818}" type="datetimeFigureOut">
              <a:rPr lang="en-AU" smtClean="0"/>
              <a:pPr/>
              <a:t>16-09-07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C298-A5FD-4320-882D-A7D995E7E32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60E-585C-436C-B62E-17714371E818}" type="datetimeFigureOut">
              <a:rPr lang="en-AU" smtClean="0"/>
              <a:pPr/>
              <a:t>16-09-07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C298-A5FD-4320-882D-A7D995E7E32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60E-585C-436C-B62E-17714371E818}" type="datetimeFigureOut">
              <a:rPr lang="en-AU" smtClean="0"/>
              <a:pPr/>
              <a:t>16-09-07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C298-A5FD-4320-882D-A7D995E7E32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60E-585C-436C-B62E-17714371E818}" type="datetimeFigureOut">
              <a:rPr lang="en-AU" smtClean="0"/>
              <a:pPr/>
              <a:t>16-09-07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C298-A5FD-4320-882D-A7D995E7E32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60E-585C-436C-B62E-17714371E818}" type="datetimeFigureOut">
              <a:rPr lang="en-AU" smtClean="0"/>
              <a:pPr/>
              <a:t>16-09-07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C298-A5FD-4320-882D-A7D995E7E32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60E-585C-436C-B62E-17714371E818}" type="datetimeFigureOut">
              <a:rPr lang="en-AU" smtClean="0"/>
              <a:pPr/>
              <a:t>16-09-07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C298-A5FD-4320-882D-A7D995E7E32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60E-585C-436C-B62E-17714371E818}" type="datetimeFigureOut">
              <a:rPr lang="en-AU" smtClean="0"/>
              <a:pPr/>
              <a:t>16-09-07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C298-A5FD-4320-882D-A7D995E7E32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60E-585C-436C-B62E-17714371E818}" type="datetimeFigureOut">
              <a:rPr lang="en-AU" smtClean="0"/>
              <a:pPr/>
              <a:t>16-09-07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C298-A5FD-4320-882D-A7D995E7E32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60E-585C-436C-B62E-17714371E818}" type="datetimeFigureOut">
              <a:rPr lang="en-AU" smtClean="0"/>
              <a:pPr/>
              <a:t>16-09-07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C298-A5FD-4320-882D-A7D995E7E32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B60E-585C-436C-B62E-17714371E818}" type="datetimeFigureOut">
              <a:rPr lang="en-AU" smtClean="0"/>
              <a:pPr/>
              <a:t>16-09-07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C298-A5FD-4320-882D-A7D995E7E32C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8B60E-585C-436C-B62E-17714371E818}" type="datetimeFigureOut">
              <a:rPr lang="en-AU" smtClean="0"/>
              <a:pPr/>
              <a:t>16-09-07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0C298-A5FD-4320-882D-A7D995E7E32C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natlang.cs.sfu.ca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800200"/>
          </a:xfrm>
        </p:spPr>
        <p:txBody>
          <a:bodyPr>
            <a:normAutofit/>
          </a:bodyPr>
          <a:lstStyle/>
          <a:p>
            <a:r>
              <a:rPr lang="en-AU" b="1" dirty="0" smtClean="0"/>
              <a:t>NLP and Text Visualization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9368" y="4509120"/>
            <a:ext cx="6400800" cy="1752600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SFU Natural Language Lab</a:t>
            </a:r>
          </a:p>
          <a:p>
            <a:r>
              <a:rPr lang="en-AU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http://natlang.cs.sfu.ca/</a:t>
            </a:r>
            <a:endParaRPr lang="en-A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562" y="332656"/>
            <a:ext cx="2634413" cy="194421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048" y="548680"/>
            <a:ext cx="7418983" cy="282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2151691" y="1432378"/>
            <a:ext cx="588528" cy="3132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Left Brace 6"/>
          <p:cNvSpPr/>
          <p:nvPr/>
        </p:nvSpPr>
        <p:spPr>
          <a:xfrm>
            <a:off x="2014216" y="2810566"/>
            <a:ext cx="117706" cy="563804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467545" y="2838522"/>
            <a:ext cx="1512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0070C0"/>
                </a:solidFill>
              </a:rPr>
              <a:t>Descriptions</a:t>
            </a:r>
            <a:endParaRPr lang="en-AU" sz="2000" b="1" dirty="0">
              <a:solidFill>
                <a:srgbClr val="0070C0"/>
              </a:solidFill>
            </a:endParaRPr>
          </a:p>
        </p:txBody>
      </p:sp>
      <p:cxnSp>
        <p:nvCxnSpPr>
          <p:cNvPr id="9" name="Shape 17"/>
          <p:cNvCxnSpPr>
            <a:stCxn id="8" idx="2"/>
          </p:cNvCxnSpPr>
          <p:nvPr/>
        </p:nvCxnSpPr>
        <p:spPr>
          <a:xfrm rot="16200000" flipH="1">
            <a:off x="1588750" y="2873510"/>
            <a:ext cx="817929" cy="1548171"/>
          </a:xfrm>
          <a:prstGeom prst="bentConnector2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71800" y="3774626"/>
            <a:ext cx="20706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00B050"/>
                </a:solidFill>
              </a:rPr>
              <a:t>Entity Extraction </a:t>
            </a:r>
            <a:r>
              <a:rPr lang="en-AU" sz="2000" b="1" dirty="0" smtClean="0">
                <a:solidFill>
                  <a:srgbClr val="00B050"/>
                </a:solidFill>
              </a:rPr>
              <a:t>    </a:t>
            </a:r>
          </a:p>
          <a:p>
            <a:r>
              <a:rPr lang="en-AU" sz="2000" b="1" dirty="0">
                <a:solidFill>
                  <a:srgbClr val="00B050"/>
                </a:solidFill>
              </a:rPr>
              <a:t> </a:t>
            </a:r>
            <a:r>
              <a:rPr lang="en-AU" sz="1600" b="1" dirty="0" smtClean="0">
                <a:solidFill>
                  <a:srgbClr val="00B050"/>
                </a:solidFill>
              </a:rPr>
              <a:t>(</a:t>
            </a:r>
            <a:r>
              <a:rPr lang="en-AU" sz="2000" b="1" dirty="0" smtClean="0">
                <a:solidFill>
                  <a:srgbClr val="00B050"/>
                </a:solidFill>
              </a:rPr>
              <a:t>NER </a:t>
            </a:r>
            <a:r>
              <a:rPr lang="en-AU" sz="1600" b="1" dirty="0" smtClean="0">
                <a:solidFill>
                  <a:srgbClr val="00B050"/>
                </a:solidFill>
              </a:rPr>
              <a:t>&amp; hyperlinks)</a:t>
            </a:r>
            <a:endParaRPr lang="en-AU" sz="16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4048" y="3735826"/>
            <a:ext cx="102511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Locations</a:t>
            </a:r>
            <a:endParaRPr lang="en-AU" sz="16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4048" y="4710730"/>
            <a:ext cx="88110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00B050"/>
                </a:solidFill>
              </a:rPr>
              <a:t>Persons</a:t>
            </a:r>
            <a:endParaRPr lang="en-AU" sz="1600" b="1" dirty="0">
              <a:solidFill>
                <a:srgbClr val="00B050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>
            <a:off x="4788024" y="3884892"/>
            <a:ext cx="216024" cy="969854"/>
          </a:xfrm>
          <a:prstGeom prst="leftBrace">
            <a:avLst>
              <a:gd name="adj1" fmla="val 84205"/>
              <a:gd name="adj2" fmla="val 25789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7094402" y="3749803"/>
            <a:ext cx="95518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chemeClr val="accent4">
                    <a:lumMod val="75000"/>
                  </a:schemeClr>
                </a:solidFill>
              </a:rPr>
              <a:t>Country</a:t>
            </a:r>
            <a:endParaRPr lang="en-AU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7306" y="3414586"/>
            <a:ext cx="167388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accent4">
                    <a:lumMod val="75000"/>
                  </a:schemeClr>
                </a:solidFill>
              </a:rPr>
              <a:t>Google reverse</a:t>
            </a:r>
          </a:p>
          <a:p>
            <a:pPr algn="ctr"/>
            <a:r>
              <a:rPr lang="en-AU" sz="1400" b="1" dirty="0" smtClean="0">
                <a:solidFill>
                  <a:schemeClr val="accent4">
                    <a:lumMod val="75000"/>
                  </a:schemeClr>
                </a:solidFill>
              </a:rPr>
              <a:t>geo-coding</a:t>
            </a:r>
            <a:endParaRPr lang="en-AU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Shape 33"/>
          <p:cNvCxnSpPr/>
          <p:nvPr/>
        </p:nvCxnSpPr>
        <p:spPr>
          <a:xfrm rot="16200000" flipH="1">
            <a:off x="177371" y="4257093"/>
            <a:ext cx="2088235" cy="2"/>
          </a:xfrm>
          <a:prstGeom prst="bentConnector3">
            <a:avLst>
              <a:gd name="adj1" fmla="val 47567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2660" y="5517232"/>
            <a:ext cx="5584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chemeClr val="accent6">
                    <a:lumMod val="75000"/>
                  </a:schemeClr>
                </a:solidFill>
              </a:rPr>
              <a:t>SRL</a:t>
            </a:r>
            <a:endParaRPr lang="en-AU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071" y="1263135"/>
            <a:ext cx="7294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FF0000"/>
                </a:solidFill>
              </a:rPr>
              <a:t>Time</a:t>
            </a:r>
            <a:endParaRPr lang="en-AU" sz="2000" b="1" dirty="0">
              <a:solidFill>
                <a:srgbClr val="FF0000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>
            <a:off x="836947" y="5388372"/>
            <a:ext cx="176558" cy="1064964"/>
          </a:xfrm>
          <a:prstGeom prst="leftBrace">
            <a:avLst>
              <a:gd name="adj1" fmla="val 53475"/>
              <a:gd name="adj2" fmla="val 29142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980963" y="5263082"/>
            <a:ext cx="79208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chemeClr val="accent6">
                    <a:lumMod val="75000"/>
                  </a:schemeClr>
                </a:solidFill>
              </a:rPr>
              <a:t>event1</a:t>
            </a:r>
            <a:endParaRPr lang="en-AU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0963" y="5657644"/>
            <a:ext cx="8236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chemeClr val="accent6">
                    <a:lumMod val="75000"/>
                  </a:schemeClr>
                </a:solidFill>
              </a:rPr>
              <a:t>event2</a:t>
            </a:r>
            <a:endParaRPr lang="en-AU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64445" y="5845579"/>
            <a:ext cx="176558" cy="321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64445" y="5978163"/>
            <a:ext cx="176558" cy="321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64445" y="6132028"/>
            <a:ext cx="176558" cy="321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25" name="Left Brace 24"/>
          <p:cNvSpPr/>
          <p:nvPr/>
        </p:nvSpPr>
        <p:spPr>
          <a:xfrm>
            <a:off x="1721295" y="5156519"/>
            <a:ext cx="123764" cy="519938"/>
          </a:xfrm>
          <a:prstGeom prst="leftBrace">
            <a:avLst>
              <a:gd name="adj1" fmla="val 53475"/>
              <a:gd name="adj2" fmla="val 43638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1845059" y="5050006"/>
            <a:ext cx="100288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accent6">
                    <a:lumMod val="75000"/>
                  </a:schemeClr>
                </a:solidFill>
              </a:rPr>
              <a:t>predicate</a:t>
            </a:r>
            <a:endParaRPr lang="en-AU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45059" y="5256633"/>
            <a:ext cx="57083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400" b="1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endParaRPr lang="en-AU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62764" y="5425876"/>
            <a:ext cx="294264" cy="294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AU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62764" y="5532474"/>
            <a:ext cx="294264" cy="294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AU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81163" y="5067768"/>
            <a:ext cx="17963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400" b="1" dirty="0" smtClean="0"/>
              <a:t>Predicate Sense Disambiguation</a:t>
            </a:r>
            <a:endParaRPr lang="en-AU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45646" y="2348880"/>
            <a:ext cx="1978082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  <a:latin typeface="Andalus"/>
                <a:cs typeface="Andalus"/>
              </a:rPr>
              <a:t>~</a:t>
            </a:r>
            <a:r>
              <a:rPr lang="en-AU" b="1" dirty="0" smtClean="0">
                <a:solidFill>
                  <a:schemeClr val="bg1"/>
                </a:solidFill>
              </a:rPr>
              <a:t>41K  descriptions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4" name="Left Brace 33"/>
          <p:cNvSpPr/>
          <p:nvPr/>
        </p:nvSpPr>
        <p:spPr>
          <a:xfrm>
            <a:off x="4221323" y="5385758"/>
            <a:ext cx="176558" cy="504056"/>
          </a:xfrm>
          <a:prstGeom prst="leftBrace">
            <a:avLst>
              <a:gd name="adj1" fmla="val 53475"/>
              <a:gd name="adj2" fmla="val 4363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ight Arrow 34"/>
          <p:cNvSpPr/>
          <p:nvPr/>
        </p:nvSpPr>
        <p:spPr>
          <a:xfrm>
            <a:off x="2877881" y="5542689"/>
            <a:ext cx="1152128" cy="1177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/>
          <p:cNvSpPr txBox="1"/>
          <p:nvPr/>
        </p:nvSpPr>
        <p:spPr>
          <a:xfrm>
            <a:off x="4370571" y="5222671"/>
            <a:ext cx="100288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400" b="1" dirty="0" smtClean="0"/>
              <a:t>roleArg0</a:t>
            </a:r>
            <a:endParaRPr lang="en-AU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370571" y="5463457"/>
            <a:ext cx="9308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400" b="1" dirty="0" smtClean="0"/>
              <a:t>roleArg1</a:t>
            </a:r>
            <a:endParaRPr lang="en-AU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488276" y="5632700"/>
            <a:ext cx="2942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600" b="1" dirty="0" smtClean="0"/>
              <a:t>.</a:t>
            </a:r>
            <a:endParaRPr lang="en-AU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488276" y="5745798"/>
            <a:ext cx="2942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600" b="1" dirty="0" smtClean="0"/>
              <a:t>.</a:t>
            </a:r>
            <a:endParaRPr lang="en-AU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148064" y="4109956"/>
            <a:ext cx="1296144" cy="5287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chemeClr val="bg1"/>
                </a:solidFill>
                <a:latin typeface="Andalus"/>
                <a:cs typeface="Andalus"/>
              </a:rPr>
              <a:t>~</a:t>
            </a:r>
            <a:r>
              <a:rPr lang="en-AU" sz="1400" b="1" dirty="0" smtClean="0">
                <a:solidFill>
                  <a:schemeClr val="bg1"/>
                </a:solidFill>
              </a:rPr>
              <a:t>12K locations</a:t>
            </a:r>
          </a:p>
          <a:p>
            <a:pPr algn="ctr"/>
            <a:r>
              <a:rPr lang="en-AU" sz="1400" b="1" dirty="0" smtClean="0">
                <a:solidFill>
                  <a:schemeClr val="bg1"/>
                </a:solidFill>
                <a:latin typeface="Andalus"/>
                <a:cs typeface="Andalus"/>
              </a:rPr>
              <a:t>~</a:t>
            </a:r>
            <a:r>
              <a:rPr lang="en-AU" sz="1400" b="1" dirty="0" smtClean="0">
                <a:solidFill>
                  <a:schemeClr val="bg1"/>
                </a:solidFill>
              </a:rPr>
              <a:t>12K persons</a:t>
            </a:r>
            <a:endParaRPr lang="en-AU" sz="14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4278682"/>
            <a:ext cx="1296144" cy="8309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 smtClean="0">
                <a:solidFill>
                  <a:schemeClr val="bg1"/>
                </a:solidFill>
              </a:rPr>
              <a:t>kill         2100</a:t>
            </a:r>
          </a:p>
          <a:p>
            <a:pPr algn="ctr"/>
            <a:r>
              <a:rPr lang="en-AU" sz="1600" b="1" dirty="0" smtClean="0">
                <a:solidFill>
                  <a:schemeClr val="bg1"/>
                </a:solidFill>
              </a:rPr>
              <a:t>found    1801</a:t>
            </a:r>
          </a:p>
          <a:p>
            <a:pPr algn="ctr"/>
            <a:r>
              <a:rPr lang="en-AU" sz="1600" b="1" dirty="0" smtClean="0">
                <a:solidFill>
                  <a:schemeClr val="bg1"/>
                </a:solidFill>
              </a:rPr>
              <a:t>defeat   1637 </a:t>
            </a:r>
            <a:endParaRPr lang="en-AU" sz="1600" b="1" dirty="0">
              <a:solidFill>
                <a:schemeClr val="bg1"/>
              </a:solidFill>
            </a:endParaRPr>
          </a:p>
        </p:txBody>
      </p:sp>
      <p:sp>
        <p:nvSpPr>
          <p:cNvPr id="45" name="Right Brace 44"/>
          <p:cNvSpPr/>
          <p:nvPr/>
        </p:nvSpPr>
        <p:spPr>
          <a:xfrm>
            <a:off x="7020272" y="3990650"/>
            <a:ext cx="288032" cy="2174654"/>
          </a:xfrm>
          <a:prstGeom prst="rightBrace">
            <a:avLst>
              <a:gd name="adj1" fmla="val 49384"/>
              <a:gd name="adj2" fmla="val 4863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005338" y="3934408"/>
            <a:ext cx="1080120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164288" y="4638722"/>
            <a:ext cx="2088232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 smtClean="0">
                <a:solidFill>
                  <a:srgbClr val="FF0000"/>
                </a:solidFill>
              </a:rPr>
              <a:t>Knowledge Base</a:t>
            </a:r>
            <a:endParaRPr lang="en-AU" sz="280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4540"/>
            <a:ext cx="8229600" cy="1143000"/>
          </a:xfrm>
        </p:spPr>
        <p:txBody>
          <a:bodyPr/>
          <a:lstStyle/>
          <a:p>
            <a:r>
              <a:rPr lang="en-AU" dirty="0" smtClean="0"/>
              <a:t>Framework</a:t>
            </a:r>
            <a:endParaRPr lang="en-AU" dirty="0"/>
          </a:p>
        </p:txBody>
      </p:sp>
      <p:sp>
        <p:nvSpPr>
          <p:cNvPr id="48" name="TextBox 47"/>
          <p:cNvSpPr txBox="1"/>
          <p:nvPr/>
        </p:nvSpPr>
        <p:spPr>
          <a:xfrm>
            <a:off x="3186915" y="870578"/>
            <a:ext cx="288032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chemeClr val="bg1"/>
                </a:solidFill>
              </a:rPr>
              <a:t>  Wikipedia Human History </a:t>
            </a:r>
            <a:endParaRPr lang="en-AU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/>
      <p:bldP spid="11" grpId="0"/>
      <p:bldP spid="12" grpId="0"/>
      <p:bldP spid="13" grpId="0" animBg="1"/>
      <p:bldP spid="14" grpId="0"/>
      <p:bldP spid="15" grpId="0"/>
      <p:bldP spid="17" grpId="0"/>
      <p:bldP spid="18" grpId="0"/>
      <p:bldP spid="25" grpId="0" animBg="1"/>
      <p:bldP spid="26" grpId="0"/>
      <p:bldP spid="27" grpId="0"/>
      <p:bldP spid="28" grpId="0"/>
      <p:bldP spid="29" grpId="0"/>
      <p:bldP spid="30" grpId="0"/>
      <p:bldP spid="31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2" grpId="0" animBg="1"/>
      <p:bldP spid="43" grpId="0" animBg="1"/>
      <p:bldP spid="45" grpId="0" animBg="1"/>
      <p:bldP spid="47" grpId="0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4850"/>
            <a:ext cx="9144000" cy="70942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{</a:t>
            </a:r>
          </a:p>
          <a:p>
            <a:r>
              <a:rPr lang="en-AU" sz="2400" dirty="0" smtClean="0"/>
              <a:t>     "</a:t>
            </a:r>
            <a:r>
              <a:rPr lang="en-AU" sz="2400" dirty="0"/>
              <a:t>arg0": </a:t>
            </a:r>
            <a:r>
              <a:rPr lang="en-AU" sz="2400" dirty="0" smtClean="0"/>
              <a:t>            "</a:t>
            </a:r>
            <a:r>
              <a:rPr lang="en-AU" sz="2400" dirty="0"/>
              <a:t>Emperor Le </a:t>
            </a:r>
            <a:r>
              <a:rPr lang="en-AU" sz="2400" dirty="0" err="1"/>
              <a:t>Thanh</a:t>
            </a:r>
            <a:r>
              <a:rPr lang="en-AU" sz="2400" dirty="0"/>
              <a:t> Tong",</a:t>
            </a:r>
          </a:p>
          <a:p>
            <a:r>
              <a:rPr lang="en-AU" sz="2400" dirty="0" smtClean="0"/>
              <a:t>     "</a:t>
            </a:r>
            <a:r>
              <a:rPr lang="en-AU" sz="2400" dirty="0"/>
              <a:t>arg1</a:t>
            </a:r>
            <a:r>
              <a:rPr lang="en-AU" sz="2400" dirty="0" smtClean="0"/>
              <a:t>":             "</a:t>
            </a:r>
            <a:r>
              <a:rPr lang="en-AU" sz="2400" dirty="0"/>
              <a:t>the </a:t>
            </a:r>
            <a:r>
              <a:rPr lang="en-AU" sz="2400" dirty="0" err="1"/>
              <a:t>Champa</a:t>
            </a:r>
            <a:r>
              <a:rPr lang="en-AU" sz="2400" dirty="0"/>
              <a:t> Capital",</a:t>
            </a:r>
          </a:p>
          <a:p>
            <a:r>
              <a:rPr lang="en-AU" sz="2400" dirty="0" smtClean="0"/>
              <a:t>     "</a:t>
            </a:r>
            <a:r>
              <a:rPr lang="en-AU" sz="2400" dirty="0"/>
              <a:t>event</a:t>
            </a:r>
            <a:r>
              <a:rPr lang="en-AU" sz="2400" dirty="0" smtClean="0"/>
              <a:t>":           "</a:t>
            </a:r>
            <a:r>
              <a:rPr lang="en-AU" sz="2400" dirty="0"/>
              <a:t>capture",</a:t>
            </a:r>
          </a:p>
          <a:p>
            <a:r>
              <a:rPr lang="en-AU" sz="2400" dirty="0" smtClean="0"/>
              <a:t>     "</a:t>
            </a:r>
            <a:r>
              <a:rPr lang="en-AU" sz="2400" dirty="0"/>
              <a:t>latitude": </a:t>
            </a:r>
            <a:r>
              <a:rPr lang="en-AU" sz="2400" dirty="0" smtClean="0"/>
              <a:t>       21.03</a:t>
            </a:r>
            <a:r>
              <a:rPr lang="en-AU" sz="2400" dirty="0"/>
              <a:t>,</a:t>
            </a:r>
          </a:p>
          <a:p>
            <a:r>
              <a:rPr lang="en-AU" sz="2400" dirty="0" smtClean="0"/>
              <a:t>     "</a:t>
            </a:r>
            <a:r>
              <a:rPr lang="en-AU" sz="2400" dirty="0"/>
              <a:t>longitude</a:t>
            </a:r>
            <a:r>
              <a:rPr lang="en-AU" sz="2400" dirty="0" smtClean="0"/>
              <a:t>":     105.85</a:t>
            </a:r>
            <a:r>
              <a:rPr lang="en-AU" sz="2400" dirty="0"/>
              <a:t>,</a:t>
            </a:r>
          </a:p>
          <a:p>
            <a:r>
              <a:rPr lang="en-AU" sz="2400" dirty="0" smtClean="0"/>
              <a:t>     "</a:t>
            </a:r>
            <a:r>
              <a:rPr lang="en-AU" sz="2400" dirty="0"/>
              <a:t>country": </a:t>
            </a:r>
            <a:r>
              <a:rPr lang="en-AU" sz="2400" dirty="0" smtClean="0"/>
              <a:t>       "</a:t>
            </a:r>
            <a:r>
              <a:rPr lang="en-AU" sz="2400" dirty="0"/>
              <a:t>Vietnam",</a:t>
            </a:r>
          </a:p>
          <a:p>
            <a:r>
              <a:rPr lang="en-AU" sz="2400" dirty="0" smtClean="0"/>
              <a:t>     "</a:t>
            </a:r>
            <a:r>
              <a:rPr lang="en-AU" sz="2400" dirty="0"/>
              <a:t>roleArg0": </a:t>
            </a:r>
            <a:r>
              <a:rPr lang="en-AU" sz="2400" dirty="0" smtClean="0"/>
              <a:t>     "</a:t>
            </a:r>
            <a:r>
              <a:rPr lang="en-AU" sz="2400" dirty="0"/>
              <a:t>getter",</a:t>
            </a:r>
          </a:p>
          <a:p>
            <a:r>
              <a:rPr lang="en-AU" sz="2400" dirty="0" smtClean="0"/>
              <a:t>     "</a:t>
            </a:r>
            <a:r>
              <a:rPr lang="en-AU" sz="2400" dirty="0"/>
              <a:t>roleArg1": </a:t>
            </a:r>
            <a:r>
              <a:rPr lang="en-AU" sz="2400" dirty="0" smtClean="0"/>
              <a:t>     "</a:t>
            </a:r>
            <a:r>
              <a:rPr lang="en-AU" sz="2400" dirty="0"/>
              <a:t>thing gotten",</a:t>
            </a:r>
          </a:p>
          <a:p>
            <a:r>
              <a:rPr lang="en-AU" sz="2400" dirty="0" smtClean="0"/>
              <a:t>     "</a:t>
            </a:r>
            <a:r>
              <a:rPr lang="en-AU" sz="2400" dirty="0"/>
              <a:t>year": </a:t>
            </a:r>
            <a:r>
              <a:rPr lang="en-AU" sz="2400" dirty="0" smtClean="0"/>
              <a:t>             1471</a:t>
            </a:r>
            <a:r>
              <a:rPr lang="en-AU" sz="2400" dirty="0"/>
              <a:t>,</a:t>
            </a:r>
          </a:p>
          <a:p>
            <a:r>
              <a:rPr lang="en-AU" sz="2400" dirty="0" smtClean="0"/>
              <a:t>     "</a:t>
            </a:r>
            <a:r>
              <a:rPr lang="en-AU" sz="2400" dirty="0"/>
              <a:t>person": </a:t>
            </a:r>
            <a:r>
              <a:rPr lang="en-AU" sz="2400" dirty="0" smtClean="0"/>
              <a:t>        "</a:t>
            </a:r>
            <a:r>
              <a:rPr lang="en-AU" sz="2400" dirty="0"/>
              <a:t>Le </a:t>
            </a:r>
            <a:r>
              <a:rPr lang="en-AU" sz="2400" dirty="0" err="1"/>
              <a:t>Thanh</a:t>
            </a:r>
            <a:r>
              <a:rPr lang="en-AU" sz="2400" dirty="0"/>
              <a:t> </a:t>
            </a:r>
            <a:r>
              <a:rPr lang="en-AU" sz="2400" dirty="0" smtClean="0"/>
              <a:t>Tong“,</a:t>
            </a:r>
          </a:p>
          <a:p>
            <a:r>
              <a:rPr lang="en-AU" sz="2400" dirty="0" smtClean="0"/>
              <a:t>     "location":       {"</a:t>
            </a:r>
            <a:r>
              <a:rPr lang="en-AU" sz="2400" dirty="0" err="1" smtClean="0"/>
              <a:t>Champa</a:t>
            </a:r>
            <a:r>
              <a:rPr lang="en-AU" sz="2400" dirty="0" smtClean="0"/>
              <a:t> Capital", “Vietnam“},</a:t>
            </a:r>
          </a:p>
          <a:p>
            <a:r>
              <a:rPr lang="en-AU" sz="2400" dirty="0" smtClean="0"/>
              <a:t>     "description": </a:t>
            </a:r>
            <a:r>
              <a:rPr lang="en-AU" sz="2000" dirty="0" smtClean="0"/>
              <a:t>"</a:t>
            </a:r>
            <a:r>
              <a:rPr lang="en-AU" sz="2300" dirty="0" smtClean="0"/>
              <a:t>March 1 – Emperor Le </a:t>
            </a:r>
            <a:r>
              <a:rPr lang="en-AU" sz="2300" dirty="0" err="1" smtClean="0"/>
              <a:t>Thanh</a:t>
            </a:r>
            <a:r>
              <a:rPr lang="en-AU" sz="2300" dirty="0" smtClean="0"/>
              <a:t> Tong captures the </a:t>
            </a:r>
            <a:r>
              <a:rPr lang="en-AU" sz="2300" dirty="0" err="1" smtClean="0"/>
              <a:t>Champa</a:t>
            </a:r>
            <a:r>
              <a:rPr lang="en-AU" sz="2300" dirty="0" smtClean="0"/>
              <a:t> Capital, establishing new regions in middle Vietnam.”,</a:t>
            </a:r>
          </a:p>
          <a:p>
            <a:endParaRPr lang="en-AU" sz="2400" dirty="0" smtClean="0"/>
          </a:p>
          <a:p>
            <a:r>
              <a:rPr lang="en-AU" sz="2400" dirty="0" smtClean="0"/>
              <a:t>"</a:t>
            </a:r>
            <a:r>
              <a:rPr lang="en-AU" sz="2400" dirty="0" err="1" smtClean="0"/>
              <a:t>Wikipedia_categories</a:t>
            </a:r>
            <a:r>
              <a:rPr lang="en-AU" sz="2400" dirty="0" smtClean="0"/>
              <a:t>": {</a:t>
            </a:r>
          </a:p>
          <a:p>
            <a:r>
              <a:rPr lang="en-AU" sz="2400" dirty="0" smtClean="0"/>
              <a:t>              "Vietnamese poets", "</a:t>
            </a:r>
            <a:r>
              <a:rPr lang="en-AU" sz="2400" dirty="0" err="1" smtClean="0"/>
              <a:t>Lê</a:t>
            </a:r>
            <a:r>
              <a:rPr lang="en-AU" sz="2400" dirty="0" smtClean="0"/>
              <a:t> Dynasty emperors", "Southeast Asian    countries", "15th-century monarchs in Asia",...}</a:t>
            </a:r>
          </a:p>
          <a:p>
            <a:r>
              <a:rPr lang="en-AU" sz="2400" dirty="0" smtClean="0"/>
              <a:t>}</a:t>
            </a:r>
            <a:endParaRPr lang="en-A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56176" y="1321604"/>
            <a:ext cx="2411760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800" b="1" dirty="0" smtClean="0">
                <a:solidFill>
                  <a:schemeClr val="bg1"/>
                </a:solidFill>
                <a:latin typeface="Andalus"/>
                <a:cs typeface="Andalus"/>
              </a:rPr>
              <a:t>~</a:t>
            </a:r>
            <a:r>
              <a:rPr lang="en-AU" sz="2800" b="1" dirty="0" smtClean="0">
                <a:solidFill>
                  <a:schemeClr val="bg1"/>
                </a:solidFill>
              </a:rPr>
              <a:t>83K  events</a:t>
            </a:r>
            <a:endParaRPr lang="en-AU" sz="2800" b="1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509120"/>
            <a:ext cx="467544" cy="18002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ounded Rectangle 9"/>
          <p:cNvSpPr/>
          <p:nvPr/>
        </p:nvSpPr>
        <p:spPr>
          <a:xfrm>
            <a:off x="27115" y="5445224"/>
            <a:ext cx="8712968" cy="10801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323528" y="1124744"/>
            <a:ext cx="309634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6389133" y="4437112"/>
            <a:ext cx="108012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9" grpId="1" animBg="1"/>
      <p:bldP spid="10" grpId="0" animBg="1"/>
      <p:bldP spid="10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Verifying Name Entities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Map to Wikipedia articles</a:t>
            </a:r>
          </a:p>
          <a:p>
            <a:pPr lvl="1"/>
            <a:r>
              <a:rPr lang="en-AU" dirty="0" smtClean="0"/>
              <a:t>Person</a:t>
            </a:r>
          </a:p>
          <a:p>
            <a:pPr lvl="2"/>
            <a:r>
              <a:rPr lang="en-AU" dirty="0" smtClean="0"/>
              <a:t>Wikipedia categories and </a:t>
            </a:r>
            <a:r>
              <a:rPr lang="en-AU" dirty="0" err="1" smtClean="0"/>
              <a:t>infobox</a:t>
            </a:r>
            <a:r>
              <a:rPr lang="en-AU" dirty="0" smtClean="0"/>
              <a:t>: “YEAR births”, “YEAR deaths”, “Kings of*”, “Born”, “Religion”,...</a:t>
            </a:r>
          </a:p>
          <a:p>
            <a:pPr lvl="1"/>
            <a:r>
              <a:rPr lang="en-AU" dirty="0" smtClean="0"/>
              <a:t>Location</a:t>
            </a:r>
          </a:p>
          <a:p>
            <a:pPr lvl="2"/>
            <a:r>
              <a:rPr lang="en-AU" dirty="0" smtClean="0"/>
              <a:t>Latitude &amp; longitude </a:t>
            </a:r>
          </a:p>
          <a:p>
            <a:pPr lvl="1"/>
            <a:r>
              <a:rPr lang="en-AU" dirty="0" smtClean="0"/>
              <a:t>Organization</a:t>
            </a:r>
          </a:p>
          <a:p>
            <a:pPr lvl="2"/>
            <a:r>
              <a:rPr lang="en-AU" dirty="0" smtClean="0"/>
              <a:t>Wikipedia categories and </a:t>
            </a:r>
            <a:r>
              <a:rPr lang="en-AU" dirty="0" err="1" smtClean="0"/>
              <a:t>infobox</a:t>
            </a:r>
            <a:r>
              <a:rPr lang="en-AU" dirty="0" smtClean="0"/>
              <a:t>: “Established in*”, “Companies*”, “Founder”, “Headquarters”, “Employees”, ...</a:t>
            </a:r>
          </a:p>
          <a:p>
            <a:r>
              <a:rPr lang="en-AU" dirty="0" smtClean="0"/>
              <a:t>Ongoing work on machine learning for domain adaptation and Wikipedia Categories</a:t>
            </a:r>
            <a:endParaRPr lang="en-AU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AU" dirty="0" smtClean="0"/>
          </a:p>
          <a:p>
            <a:pPr algn="ctr"/>
            <a:endParaRPr lang="en-AU" dirty="0" smtClean="0"/>
          </a:p>
          <a:p>
            <a:pPr algn="ctr">
              <a:buNone/>
            </a:pPr>
            <a:r>
              <a:rPr lang="en-AU" sz="6000" b="1" dirty="0" smtClean="0"/>
              <a:t>Demo</a:t>
            </a:r>
            <a:endParaRPr lang="en-AU" sz="6000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0542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SUBJECT PUNCHED QUICKLY OXIDIZED  TCEJBUS DEHCNUP YLKCIUQ DEZIDIXO</a:t>
            </a:r>
          </a:p>
          <a:p>
            <a:pPr algn="ctr"/>
            <a:r>
              <a:rPr lang="en-US" sz="2000" dirty="0"/>
              <a:t>CERTAIN QUICKLY PUNCHED METHODS NIATREC YLKCIUQ DEHCNUP SDOHTEM</a:t>
            </a:r>
          </a:p>
          <a:p>
            <a:pPr algn="ctr"/>
            <a:r>
              <a:rPr lang="en-US" sz="2000" dirty="0"/>
              <a:t>SCIENCE ENGLISH  RECORDS COLUMNS  ECNEICS HSILGNE  SDROCER  SNMULOC</a:t>
            </a:r>
          </a:p>
          <a:p>
            <a:pPr algn="ctr"/>
            <a:r>
              <a:rPr lang="en-US" sz="2000" dirty="0"/>
              <a:t>GOVERNS PRECISE EXAMPLE MERCURY SNREVOG ESICERP ELPMAXE YRUCREM</a:t>
            </a:r>
          </a:p>
          <a:p>
            <a:pPr algn="ctr"/>
            <a:r>
              <a:rPr lang="en-US" sz="2000" dirty="0"/>
              <a:t>CERTAIN QUICKLY PUNCHED METHODS NIATREC YLKCIUQ DEHCNUP SDOHTEM</a:t>
            </a:r>
          </a:p>
          <a:p>
            <a:pPr algn="ctr"/>
            <a:r>
              <a:rPr lang="en-US" sz="2000" dirty="0"/>
              <a:t>GOVERNS PRECISE EXAMPLE MERCURY SNREVOG ESICERP ELPMAXE YRUCREM</a:t>
            </a:r>
          </a:p>
          <a:p>
            <a:pPr algn="ctr"/>
            <a:r>
              <a:rPr lang="en-US" sz="2000" dirty="0"/>
              <a:t>SCIENCE ENGLISH  RECORDS COLUMNS  ECNEICS HSILGNE  SDROCER  SNMULOC</a:t>
            </a:r>
          </a:p>
          <a:p>
            <a:pPr algn="ctr"/>
            <a:r>
              <a:rPr lang="en-US" sz="2000" dirty="0"/>
              <a:t>SUBJECT PUNCHED QUICKLY OXIDIZED  TCEJBUS DEHCNUP YLKCIUQ DEZIDIXO</a:t>
            </a:r>
          </a:p>
          <a:p>
            <a:pPr algn="ctr"/>
            <a:r>
              <a:rPr lang="en-US" sz="2000" dirty="0"/>
              <a:t>CERTAIN QUICKLY PUNCHED METHODS NIATREC YLKCIUQ DEHCNUP SDOHTEM</a:t>
            </a:r>
          </a:p>
          <a:p>
            <a:pPr algn="ctr"/>
            <a:r>
              <a:rPr lang="en-US" sz="2000" dirty="0"/>
              <a:t>SCIENCE ENGLISH  RECORDS COLUMNS  ECNEICS HSILGNE  SDROCER  SNMULOC</a:t>
            </a:r>
          </a:p>
        </p:txBody>
      </p:sp>
    </p:spTree>
    <p:extLst>
      <p:ext uri="{BB962C8B-B14F-4D97-AF65-F5344CB8AC3E}">
        <p14:creationId xmlns:p14="http://schemas.microsoft.com/office/powerpoint/2010/main" val="42297268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5668" y="457200"/>
            <a:ext cx="8229600" cy="4525963"/>
          </a:xfrm>
        </p:spPr>
        <p:txBody>
          <a:bodyPr>
            <a:normAutofit/>
          </a:bodyPr>
          <a:lstStyle/>
          <a:p>
            <a:r>
              <a:rPr lang="en-AU" dirty="0" smtClean="0"/>
              <a:t>the engine.</a:t>
            </a:r>
          </a:p>
          <a:p>
            <a:r>
              <a:rPr lang="en-AU" dirty="0" smtClean="0"/>
              <a:t>the engine caught fire.</a:t>
            </a:r>
          </a:p>
          <a:p>
            <a:r>
              <a:rPr lang="en-AU" dirty="0" smtClean="0"/>
              <a:t>Passengers </a:t>
            </a:r>
            <a:r>
              <a:rPr lang="en-AU" b="1" dirty="0" smtClean="0"/>
              <a:t>believed</a:t>
            </a:r>
            <a:r>
              <a:rPr lang="en-AU" dirty="0" smtClean="0"/>
              <a:t> the engine caught fire.</a:t>
            </a:r>
          </a:p>
          <a:p>
            <a:r>
              <a:rPr lang="en-AU" dirty="0"/>
              <a:t>Passengers </a:t>
            </a:r>
            <a:r>
              <a:rPr lang="en-AU" b="1" dirty="0"/>
              <a:t>reported</a:t>
            </a:r>
            <a:r>
              <a:rPr lang="en-AU" dirty="0"/>
              <a:t> they saw streaks of flames out of the engine and </a:t>
            </a:r>
            <a:r>
              <a:rPr lang="en-AU" b="1" dirty="0"/>
              <a:t>believed</a:t>
            </a:r>
            <a:r>
              <a:rPr lang="en-AU" dirty="0"/>
              <a:t> the engine had caught fire.</a:t>
            </a:r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4254082"/>
            <a:ext cx="1944216" cy="1458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63922" y="4263083"/>
            <a:ext cx="1920213" cy="14401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76256" y="4521498"/>
            <a:ext cx="5055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CA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CA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191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Text is tough (to visualize</a:t>
            </a:r>
            <a:r>
              <a:rPr lang="en-AU" dirty="0" smtClean="0"/>
              <a:t>)*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Very high dimensionality</a:t>
            </a:r>
          </a:p>
          <a:p>
            <a:pPr lvl="1"/>
            <a:r>
              <a:rPr lang="en-US" dirty="0" smtClean="0"/>
              <a:t>Tens to hundreds of thousands of features</a:t>
            </a:r>
          </a:p>
          <a:p>
            <a:r>
              <a:rPr lang="en-AU" dirty="0" smtClean="0"/>
              <a:t>Language is compositional and ambiguous </a:t>
            </a:r>
          </a:p>
          <a:p>
            <a:pPr lvl="1"/>
            <a:r>
              <a:rPr lang="en-US" dirty="0" smtClean="0"/>
              <a:t>Can be combined together in innumerable ways</a:t>
            </a:r>
            <a:endParaRPr lang="en-AU" dirty="0" smtClean="0"/>
          </a:p>
          <a:p>
            <a:r>
              <a:rPr lang="en-AU" smtClean="0"/>
              <a:t>Abstract concepts</a:t>
            </a:r>
            <a:endParaRPr lang="en-AU" dirty="0" smtClean="0"/>
          </a:p>
          <a:p>
            <a:pPr lvl="1"/>
            <a:r>
              <a:rPr lang="en-AU" dirty="0" smtClean="0"/>
              <a:t>So difficult to visualize</a:t>
            </a:r>
            <a:endParaRPr lang="en-AU" dirty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pre-attentive</a:t>
            </a:r>
          </a:p>
          <a:p>
            <a:pPr lvl="1"/>
            <a:r>
              <a:rPr lang="en-US" dirty="0" smtClean="0"/>
              <a:t>Must </a:t>
            </a:r>
            <a:r>
              <a:rPr lang="en-US" dirty="0" err="1" smtClean="0"/>
              <a:t>foveate</a:t>
            </a:r>
            <a:r>
              <a:rPr lang="en-US" dirty="0" smtClean="0"/>
              <a:t> to read</a:t>
            </a:r>
          </a:p>
          <a:p>
            <a:r>
              <a:rPr lang="en-US" dirty="0" smtClean="0"/>
              <a:t>Unordered</a:t>
            </a:r>
          </a:p>
          <a:p>
            <a:endParaRPr lang="en-AU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1560" y="6237312"/>
            <a:ext cx="7470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* i247: Information Visualization and Presentation by Marti Hearst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Lensing</a:t>
            </a:r>
            <a:r>
              <a:rPr lang="en-AU" dirty="0" smtClean="0"/>
              <a:t> Language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2276872"/>
            <a:ext cx="8892480" cy="3849291"/>
          </a:xfrm>
        </p:spPr>
        <p:txBody>
          <a:bodyPr>
            <a:normAutofit/>
          </a:bodyPr>
          <a:lstStyle/>
          <a:p>
            <a:r>
              <a:rPr lang="en-AU" dirty="0" smtClean="0">
                <a:solidFill>
                  <a:srgbClr val="0070C0"/>
                </a:solidFill>
              </a:rPr>
              <a:t>Semantic parsing of natural language</a:t>
            </a:r>
            <a:r>
              <a:rPr lang="en-AU" dirty="0" smtClean="0"/>
              <a:t>: going beyond topic models and clustering bags of words</a:t>
            </a:r>
          </a:p>
          <a:p>
            <a:r>
              <a:rPr lang="en-AU" dirty="0" smtClean="0">
                <a:solidFill>
                  <a:srgbClr val="0070C0"/>
                </a:solidFill>
              </a:rPr>
              <a:t>Exploit language understanding</a:t>
            </a:r>
            <a:r>
              <a:rPr lang="en-AU" dirty="0" smtClean="0"/>
              <a:t>: </a:t>
            </a:r>
            <a:r>
              <a:rPr lang="en-AU" i="1" dirty="0" smtClean="0"/>
              <a:t>who did what to whom, where, when and how ...</a:t>
            </a:r>
          </a:p>
          <a:p>
            <a:r>
              <a:rPr lang="en-AU" dirty="0" smtClean="0">
                <a:solidFill>
                  <a:srgbClr val="0070C0"/>
                </a:solidFill>
              </a:rPr>
              <a:t>"Embodied" visualization</a:t>
            </a:r>
            <a:r>
              <a:rPr lang="en-AU" dirty="0" smtClean="0"/>
              <a:t>: place spatial, temporal and social entities into an intuitive low dimensional space</a:t>
            </a:r>
            <a:endParaRPr lang="en-AU" dirty="0"/>
          </a:p>
        </p:txBody>
      </p:sp>
      <p:sp>
        <p:nvSpPr>
          <p:cNvPr id="5" name="Rectangular Callout 4"/>
          <p:cNvSpPr/>
          <p:nvPr/>
        </p:nvSpPr>
        <p:spPr>
          <a:xfrm>
            <a:off x="323528" y="260648"/>
            <a:ext cx="1872208" cy="1872208"/>
          </a:xfrm>
          <a:prstGeom prst="wedgeRectCallout">
            <a:avLst>
              <a:gd name="adj1" fmla="val -599"/>
              <a:gd name="adj2" fmla="val 6484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Explore new visualizations that exploit parsed language</a:t>
            </a:r>
            <a:endParaRPr lang="en-AU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Predicate-centric Ontology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Semantic Role </a:t>
            </a:r>
            <a:r>
              <a:rPr lang="en-AU" dirty="0" err="1" smtClean="0"/>
              <a:t>Labeling</a:t>
            </a:r>
            <a:r>
              <a:rPr lang="en-AU" dirty="0" smtClean="0"/>
              <a:t> to extract predicate argument structures </a:t>
            </a:r>
          </a:p>
          <a:p>
            <a:r>
              <a:rPr lang="en-AU" dirty="0" smtClean="0"/>
              <a:t>Verbose </a:t>
            </a:r>
            <a:r>
              <a:rPr lang="en-AU" dirty="0" err="1" smtClean="0"/>
              <a:t>labeling</a:t>
            </a:r>
            <a:endParaRPr lang="en-AU" dirty="0" smtClean="0"/>
          </a:p>
          <a:p>
            <a:r>
              <a:rPr lang="en-AU" dirty="0" smtClean="0"/>
              <a:t>Automatically populate a novel predicate-centric ontology</a:t>
            </a:r>
          </a:p>
          <a:p>
            <a:r>
              <a:rPr lang="en-AU" dirty="0" smtClean="0"/>
              <a:t>Using ontology as facet in visualization</a:t>
            </a:r>
          </a:p>
          <a:p>
            <a:pPr lvl="1"/>
            <a:r>
              <a:rPr lang="en-AU" dirty="0" smtClean="0"/>
              <a:t>Easily find uncommon facts</a:t>
            </a:r>
          </a:p>
          <a:p>
            <a:pPr lvl="1"/>
            <a:r>
              <a:rPr lang="en-AU" dirty="0" smtClean="0"/>
              <a:t>Micro-reading in contrast to macro reading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4499992" y="3645024"/>
            <a:ext cx="1728192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</a:rPr>
              <a:t>Killer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99992" y="4077072"/>
            <a:ext cx="1728192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</a:rPr>
              <a:t>Corpse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139952" y="4619270"/>
            <a:ext cx="2448272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</a:rPr>
              <a:t>Entity defeated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46735" y="5085184"/>
            <a:ext cx="2664296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rgbClr val="FF0000"/>
                </a:solidFill>
              </a:rPr>
              <a:t>Entity victorious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572000" y="4797152"/>
            <a:ext cx="1793278" cy="1160839"/>
            <a:chOff x="4794946" y="4797152"/>
            <a:chExt cx="1793278" cy="1160839"/>
          </a:xfrm>
        </p:grpSpPr>
        <p:sp>
          <p:nvSpPr>
            <p:cNvPr id="9" name="Rectangle 8"/>
            <p:cNvSpPr/>
            <p:nvPr/>
          </p:nvSpPr>
          <p:spPr>
            <a:xfrm>
              <a:off x="4794946" y="4797152"/>
              <a:ext cx="176073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3200" dirty="0" smtClean="0">
                  <a:solidFill>
                    <a:srgbClr val="7030A0"/>
                  </a:solidFill>
                </a:rPr>
                <a:t>Hitter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27489" y="5373216"/>
              <a:ext cx="176073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3200" dirty="0" smtClean="0">
                  <a:solidFill>
                    <a:srgbClr val="7030A0"/>
                  </a:solidFill>
                </a:rPr>
                <a:t>Thing hit</a:t>
              </a:r>
              <a:endParaRPr lang="en-AU" sz="32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Semantic Role </a:t>
            </a:r>
            <a:r>
              <a:rPr lang="en-AU" dirty="0" err="1" smtClean="0"/>
              <a:t>Labeling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identifying semantic arguments for a verb of a sentence and defining their roles such as who did what to whom, when and where 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899592" y="3636313"/>
            <a:ext cx="30780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i="1" dirty="0" smtClean="0">
                <a:solidFill>
                  <a:srgbClr val="0070C0"/>
                </a:solidFill>
              </a:rPr>
              <a:t>The boy</a:t>
            </a:r>
            <a:r>
              <a:rPr lang="en-AU" sz="3200" i="1" dirty="0" smtClean="0"/>
              <a:t> </a:t>
            </a:r>
            <a:r>
              <a:rPr lang="en-AU" sz="3200" i="1" dirty="0" smtClean="0">
                <a:solidFill>
                  <a:srgbClr val="00B050"/>
                </a:solidFill>
              </a:rPr>
              <a:t>hit</a:t>
            </a:r>
            <a:r>
              <a:rPr lang="en-AU" sz="3200" i="1" dirty="0" smtClean="0"/>
              <a:t> </a:t>
            </a:r>
            <a:r>
              <a:rPr lang="en-AU" sz="3200" i="1" dirty="0" smtClean="0">
                <a:solidFill>
                  <a:srgbClr val="FF0000"/>
                </a:solidFill>
              </a:rPr>
              <a:t>a ball </a:t>
            </a:r>
            <a:endParaRPr lang="en-AU" sz="32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9592" y="4212377"/>
            <a:ext cx="3672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i="1" dirty="0" smtClean="0">
                <a:solidFill>
                  <a:srgbClr val="00B050"/>
                </a:solidFill>
              </a:rPr>
              <a:t>hit</a:t>
            </a:r>
            <a:r>
              <a:rPr lang="en-AU" sz="3200" i="1" dirty="0" smtClean="0"/>
              <a:t> </a:t>
            </a:r>
            <a:r>
              <a:rPr lang="en-AU" sz="3200" dirty="0" smtClean="0"/>
              <a:t>:           Predicate</a:t>
            </a:r>
            <a:endParaRPr lang="en-AU" sz="32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7049" y="4788441"/>
            <a:ext cx="31288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i="1" dirty="0" smtClean="0">
                <a:solidFill>
                  <a:srgbClr val="0070C0"/>
                </a:solidFill>
              </a:rPr>
              <a:t>The boy</a:t>
            </a:r>
            <a:r>
              <a:rPr lang="en-AU" sz="3200" i="1" dirty="0" smtClean="0"/>
              <a:t>:   </a:t>
            </a:r>
            <a:r>
              <a:rPr lang="en-AU" sz="3200" dirty="0" smtClean="0"/>
              <a:t>Agent</a:t>
            </a:r>
            <a:endParaRPr lang="en-AU" sz="32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9592" y="5364505"/>
            <a:ext cx="3096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i="1" dirty="0" smtClean="0">
                <a:solidFill>
                  <a:srgbClr val="FF0000"/>
                </a:solidFill>
              </a:rPr>
              <a:t>a ball</a:t>
            </a:r>
            <a:r>
              <a:rPr lang="en-AU" sz="3200" i="1" dirty="0" smtClean="0"/>
              <a:t>: </a:t>
            </a:r>
            <a:r>
              <a:rPr lang="en-AU" sz="3200" dirty="0" smtClean="0"/>
              <a:t>      Patient</a:t>
            </a:r>
            <a:endParaRPr lang="en-AU" sz="32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35873" y="5076473"/>
            <a:ext cx="2832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 smtClean="0"/>
              <a:t>Semantic Roles</a:t>
            </a:r>
            <a:endParaRPr lang="en-AU" sz="3200" dirty="0"/>
          </a:p>
        </p:txBody>
      </p:sp>
      <p:sp>
        <p:nvSpPr>
          <p:cNvPr id="15" name="Right Brace 14"/>
          <p:cNvSpPr/>
          <p:nvPr/>
        </p:nvSpPr>
        <p:spPr>
          <a:xfrm>
            <a:off x="4499992" y="4941168"/>
            <a:ext cx="288032" cy="93610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ight Brace 15"/>
          <p:cNvSpPr/>
          <p:nvPr/>
        </p:nvSpPr>
        <p:spPr>
          <a:xfrm>
            <a:off x="6228184" y="4941168"/>
            <a:ext cx="288032" cy="936104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6636073" y="5085184"/>
            <a:ext cx="2832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 smtClean="0">
                <a:solidFill>
                  <a:srgbClr val="7030A0"/>
                </a:solidFill>
              </a:rPr>
              <a:t>Verbose labels</a:t>
            </a:r>
            <a:endParaRPr lang="en-AU" sz="3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0" grpId="1"/>
      <p:bldP spid="15" grpId="0" animBg="1"/>
      <p:bldP spid="15" grpId="1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 Predicate Sense Disambiguation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535286"/>
            <a:ext cx="778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solidFill>
                  <a:srgbClr val="0070C0"/>
                </a:solidFill>
              </a:rPr>
              <a:t>Mary</a:t>
            </a:r>
            <a:r>
              <a:rPr lang="en-AU" sz="3200" b="1" dirty="0" smtClean="0"/>
              <a:t> gamely </a:t>
            </a:r>
            <a:r>
              <a:rPr lang="en-AU" sz="3200" b="1" dirty="0" smtClean="0">
                <a:solidFill>
                  <a:srgbClr val="00B050"/>
                </a:solidFill>
              </a:rPr>
              <a:t>kicked</a:t>
            </a:r>
            <a:r>
              <a:rPr lang="en-AU" sz="3200" b="1" dirty="0" smtClean="0"/>
              <a:t> in </a:t>
            </a:r>
            <a:r>
              <a:rPr lang="en-AU" sz="3200" b="1" dirty="0" smtClean="0">
                <a:solidFill>
                  <a:srgbClr val="FF0000"/>
                </a:solidFill>
              </a:rPr>
              <a:t>$5</a:t>
            </a:r>
            <a:r>
              <a:rPr lang="en-AU" sz="3200" b="1" dirty="0" smtClean="0"/>
              <a:t> to </a:t>
            </a:r>
            <a:r>
              <a:rPr lang="en-AU" sz="3200" b="1" dirty="0" smtClean="0">
                <a:solidFill>
                  <a:schemeClr val="accent6">
                    <a:lumMod val="50000"/>
                  </a:schemeClr>
                </a:solidFill>
              </a:rPr>
              <a:t>John’s bail</a:t>
            </a:r>
            <a:r>
              <a:rPr lang="en-AU" sz="3200" b="1" dirty="0" smtClean="0"/>
              <a:t>.</a:t>
            </a:r>
            <a:endParaRPr lang="en-A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3269302"/>
            <a:ext cx="29834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i="1" dirty="0" smtClean="0"/>
              <a:t>Kick.01</a:t>
            </a:r>
          </a:p>
          <a:p>
            <a:r>
              <a:rPr lang="en-AU" sz="2800" dirty="0" smtClean="0">
                <a:solidFill>
                  <a:srgbClr val="0070C0"/>
                </a:solidFill>
              </a:rPr>
              <a:t>A0</a:t>
            </a:r>
            <a:r>
              <a:rPr lang="en-AU" sz="2800" dirty="0" smtClean="0"/>
              <a:t>: kicker</a:t>
            </a:r>
          </a:p>
          <a:p>
            <a:r>
              <a:rPr lang="en-AU" sz="2800" dirty="0" smtClean="0">
                <a:solidFill>
                  <a:srgbClr val="FF0000"/>
                </a:solidFill>
              </a:rPr>
              <a:t>A1</a:t>
            </a:r>
            <a:r>
              <a:rPr lang="en-AU" sz="2800" dirty="0" smtClean="0"/>
              <a:t>: thing kicked</a:t>
            </a:r>
          </a:p>
          <a:p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</a:rPr>
              <a:t>A2</a:t>
            </a:r>
            <a:r>
              <a:rPr lang="en-AU" sz="2800" dirty="0" smtClean="0"/>
              <a:t>: instrument</a:t>
            </a:r>
            <a:endParaRPr lang="en-A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16925" y="3269302"/>
            <a:ext cx="2983467" cy="181588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AU" sz="2800" i="1" dirty="0" smtClean="0"/>
              <a:t>Kick.03</a:t>
            </a:r>
          </a:p>
          <a:p>
            <a:r>
              <a:rPr lang="en-AU" sz="2800" dirty="0" smtClean="0">
                <a:solidFill>
                  <a:srgbClr val="0070C0"/>
                </a:solidFill>
              </a:rPr>
              <a:t>A0</a:t>
            </a:r>
            <a:r>
              <a:rPr lang="en-AU" sz="2800" dirty="0" smtClean="0"/>
              <a:t>: contributor</a:t>
            </a:r>
          </a:p>
          <a:p>
            <a:r>
              <a:rPr lang="en-AU" sz="2800" dirty="0" smtClean="0">
                <a:solidFill>
                  <a:srgbClr val="FF0000"/>
                </a:solidFill>
              </a:rPr>
              <a:t>A1</a:t>
            </a:r>
            <a:r>
              <a:rPr lang="en-AU" sz="2800" dirty="0" smtClean="0"/>
              <a:t>: contribution</a:t>
            </a:r>
          </a:p>
          <a:p>
            <a:r>
              <a:rPr lang="en-AU" sz="2800" dirty="0" smtClean="0">
                <a:solidFill>
                  <a:schemeClr val="accent6">
                    <a:lumMod val="50000"/>
                  </a:schemeClr>
                </a:solidFill>
              </a:rPr>
              <a:t>A2</a:t>
            </a:r>
            <a:r>
              <a:rPr lang="en-AU" sz="2800" dirty="0" smtClean="0"/>
              <a:t>: given to</a:t>
            </a:r>
            <a:endParaRPr lang="en-AU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5076056" y="3212976"/>
            <a:ext cx="2664296" cy="187220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1619672" y="5499229"/>
            <a:ext cx="1152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Parse</a:t>
            </a:r>
          </a:p>
          <a:p>
            <a:pPr algn="ctr"/>
            <a:r>
              <a:rPr lang="en-A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tree</a:t>
            </a:r>
            <a:endParaRPr lang="en-AU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9792" y="5532328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Contextual</a:t>
            </a:r>
          </a:p>
          <a:p>
            <a:pPr algn="ctr"/>
            <a:r>
              <a:rPr lang="en-A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(POS,...)</a:t>
            </a:r>
            <a:endParaRPr lang="en-AU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6" y="3044567"/>
            <a:ext cx="6768752" cy="2092881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AU" sz="3000" b="1" dirty="0" smtClean="0">
              <a:solidFill>
                <a:srgbClr val="FF0000"/>
              </a:solidFill>
            </a:endParaRPr>
          </a:p>
          <a:p>
            <a:pPr algn="ctr"/>
            <a:endParaRPr lang="en-AU" sz="3000" b="1" dirty="0" smtClean="0">
              <a:solidFill>
                <a:srgbClr val="FF0000"/>
              </a:solidFill>
            </a:endParaRPr>
          </a:p>
          <a:p>
            <a:pPr algn="ctr"/>
            <a:r>
              <a:rPr lang="en-AU" sz="3000" b="1" dirty="0" smtClean="0">
                <a:solidFill>
                  <a:srgbClr val="FF0000"/>
                </a:solidFill>
              </a:rPr>
              <a:t>Accuracy: 92%</a:t>
            </a:r>
          </a:p>
          <a:p>
            <a:pPr algn="ctr"/>
            <a:r>
              <a:rPr lang="en-AU" sz="2000" b="1" dirty="0" smtClean="0">
                <a:solidFill>
                  <a:srgbClr val="FF0000"/>
                </a:solidFill>
              </a:rPr>
              <a:t>  </a:t>
            </a:r>
          </a:p>
          <a:p>
            <a:pPr algn="ctr"/>
            <a:endParaRPr lang="en-AU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96" y="5085184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Features:</a:t>
            </a:r>
            <a:endParaRPr lang="en-AU" sz="3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9" grpId="0"/>
      <p:bldP spid="10" grpId="0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868958"/>
          </a:xfrm>
        </p:spPr>
        <p:txBody>
          <a:bodyPr/>
          <a:lstStyle/>
          <a:p>
            <a:r>
              <a:rPr lang="en-AU" dirty="0" smtClean="0"/>
              <a:t>Visualization</a:t>
            </a:r>
            <a:endParaRPr lang="en-AU" dirty="0"/>
          </a:p>
        </p:txBody>
      </p:sp>
      <p:pic>
        <p:nvPicPr>
          <p:cNvPr id="19458" name="Picture 2" descr="C:\Users\sory\Dropbox\AKBC-13\poster\images\map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3342" y="4374315"/>
            <a:ext cx="3639717" cy="2455993"/>
          </a:xfrm>
          <a:prstGeom prst="rect">
            <a:avLst/>
          </a:prstGeom>
          <a:noFill/>
        </p:spPr>
      </p:pic>
      <p:pic>
        <p:nvPicPr>
          <p:cNvPr id="19459" name="Picture 3" descr="C:\Users\sory\Dropbox\AKBC-13\poster\images\full-timelin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5067" y="4384283"/>
            <a:ext cx="3816424" cy="2418328"/>
          </a:xfrm>
          <a:prstGeom prst="rect">
            <a:avLst/>
          </a:prstGeom>
          <a:noFill/>
        </p:spPr>
      </p:pic>
      <p:pic>
        <p:nvPicPr>
          <p:cNvPr id="19461" name="Picture 5" descr="C:\Users\sory\Dropbox\AKBC-13\poster\images\fullview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272" y="925634"/>
            <a:ext cx="7989168" cy="334840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128793" y="476672"/>
            <a:ext cx="1259632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chemeClr val="bg1"/>
                </a:solidFill>
                <a:latin typeface="Andalus"/>
                <a:cs typeface="Andalus"/>
              </a:rPr>
              <a:t>Faceted Browsing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43719" y="4803168"/>
            <a:ext cx="111561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chemeClr val="bg1"/>
                </a:solidFill>
                <a:latin typeface="Andalus"/>
                <a:cs typeface="Andalus"/>
              </a:rPr>
              <a:t>Timeline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638" y="4653136"/>
            <a:ext cx="897962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>
                <a:solidFill>
                  <a:schemeClr val="bg1"/>
                </a:solidFill>
                <a:latin typeface="Andalus"/>
                <a:cs typeface="Andalus"/>
              </a:rPr>
              <a:t>Map</a:t>
            </a:r>
            <a:endParaRPr lang="en-AU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2477</TotalTime>
  <Words>1171</Words>
  <Application>Microsoft Macintosh PowerPoint</Application>
  <PresentationFormat>On-screen Show (4:3)</PresentationFormat>
  <Paragraphs>176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NLP and Text Visualization</vt:lpstr>
      <vt:lpstr>PowerPoint Presentation</vt:lpstr>
      <vt:lpstr>PowerPoint Presentation</vt:lpstr>
      <vt:lpstr>Text is tough (to visualize)*</vt:lpstr>
      <vt:lpstr>Lensing Language</vt:lpstr>
      <vt:lpstr>Predicate-centric Ontology</vt:lpstr>
      <vt:lpstr>Semantic Role Labeling</vt:lpstr>
      <vt:lpstr> Predicate Sense Disambiguation</vt:lpstr>
      <vt:lpstr>Visualization</vt:lpstr>
      <vt:lpstr>Framework</vt:lpstr>
      <vt:lpstr>PowerPoint Presentation</vt:lpstr>
      <vt:lpstr>Verifying Name Entities</vt:lpstr>
      <vt:lpstr>PowerPoint Presentation</vt:lpstr>
    </vt:vector>
  </TitlesOfParts>
  <Company>MRT www.Win2Farsi.com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Ontology Creation for Text Visualization</dc:title>
  <dc:creator>PARAND</dc:creator>
  <cp:lastModifiedBy>Anoop Sarkar</cp:lastModifiedBy>
  <cp:revision>31</cp:revision>
  <dcterms:created xsi:type="dcterms:W3CDTF">2013-12-02T05:04:56Z</dcterms:created>
  <dcterms:modified xsi:type="dcterms:W3CDTF">2016-09-07T16:54:00Z</dcterms:modified>
</cp:coreProperties>
</file>