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  <p:sldMasterId id="2147483662" r:id="rId6"/>
  </p:sldMasterIdLst>
  <p:notesMasterIdLst>
    <p:notesMasterId r:id="rId16"/>
  </p:notesMasterIdLst>
  <p:sldIdLst>
    <p:sldId id="559" r:id="rId7"/>
    <p:sldId id="864" r:id="rId8"/>
    <p:sldId id="871" r:id="rId9"/>
    <p:sldId id="873" r:id="rId10"/>
    <p:sldId id="874" r:id="rId11"/>
    <p:sldId id="872" r:id="rId12"/>
    <p:sldId id="866" r:id="rId13"/>
    <p:sldId id="867" r:id="rId14"/>
    <p:sldId id="868" r:id="rId15"/>
  </p:sldIdLst>
  <p:sldSz cx="12192000" cy="6858000"/>
  <p:notesSz cx="7010400" cy="92964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, Cuc Anh" initials="NCA" lastIdx="1" clrIdx="0">
    <p:extLst>
      <p:ext uri="{19B8F6BF-5375-455C-9EA6-DF929625EA0E}">
        <p15:presenceInfo xmlns:p15="http://schemas.microsoft.com/office/powerpoint/2012/main" userId="Nguyen, Cuc Anh" providerId="None"/>
      </p:ext>
    </p:extLst>
  </p:cmAuthor>
  <p:cmAuthor id="2" name="Nguyen Huu Thuan" initials="NHT" lastIdx="24" clrIdx="1">
    <p:extLst>
      <p:ext uri="{19B8F6BF-5375-455C-9EA6-DF929625EA0E}">
        <p15:presenceInfo xmlns:p15="http://schemas.microsoft.com/office/powerpoint/2012/main" userId="e3d62e83ba40c5b0" providerId="Windows Live"/>
      </p:ext>
    </p:extLst>
  </p:cmAuthor>
  <p:cmAuthor id="3" name="Christopher Willian Chuquin Tactayo" initials="CWCT" lastIdx="3" clrIdx="2">
    <p:extLst>
      <p:ext uri="{19B8F6BF-5375-455C-9EA6-DF929625EA0E}">
        <p15:presenceInfo xmlns:p15="http://schemas.microsoft.com/office/powerpoint/2012/main" userId="S-1-5-21-1398467057-3378546304-2531575036-290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997"/>
    <a:srgbClr val="397343"/>
    <a:srgbClr val="6666FF"/>
    <a:srgbClr val="BB83BB"/>
    <a:srgbClr val="B6D7A8"/>
    <a:srgbClr val="F5F8B2"/>
    <a:srgbClr val="D1665B"/>
    <a:srgbClr val="EDF379"/>
    <a:srgbClr val="EA8016"/>
    <a:srgbClr val="A83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82599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548" y="84"/>
      </p:cViewPr>
      <p:guideLst>
        <p:guide pos="3840"/>
        <p:guide orient="horz" pos="2160"/>
        <p:guide orient="horz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2058"/>
    </p:cViewPr>
  </p:sorterViewPr>
  <p:notesViewPr>
    <p:cSldViewPr snapToGrid="0" snapToObjects="1">
      <p:cViewPr varScale="1">
        <p:scale>
          <a:sx n="87" d="100"/>
          <a:sy n="87" d="100"/>
        </p:scale>
        <p:origin x="3780" y="6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55" tIns="46577" rIns="93155" bIns="465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0"/>
          </a:xfrm>
          <a:prstGeom prst="rect">
            <a:avLst/>
          </a:prstGeom>
        </p:spPr>
        <p:txBody>
          <a:bodyPr vert="horz" lIns="93155" tIns="46577" rIns="93155" bIns="46577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5" tIns="46577" rIns="93155" bIns="4657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55" tIns="46577" rIns="93155" bIns="465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55" tIns="46577" rIns="93155" bIns="465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55" tIns="46577" rIns="93155" bIns="46577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C25D2D-4E8C-4F79-8B64-EE5F914453F0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PE" dirty="0"/>
              <a:t>Objetive:</a:t>
            </a:r>
          </a:p>
          <a:p>
            <a:pPr eaLnBrk="1" hangingPunct="1">
              <a:spcBef>
                <a:spcPct val="0"/>
              </a:spcBef>
            </a:pPr>
            <a:r>
              <a:rPr lang="es-PE" dirty="0"/>
              <a:t>- Introduce </a:t>
            </a:r>
            <a:r>
              <a:rPr lang="es-PE" dirty="0" err="1"/>
              <a:t>about</a:t>
            </a:r>
            <a:r>
              <a:rPr lang="es-PE" dirty="0"/>
              <a:t> </a:t>
            </a:r>
            <a:r>
              <a:rPr lang="es-PE" dirty="0" err="1"/>
              <a:t>process</a:t>
            </a:r>
            <a:r>
              <a:rPr lang="es-PE" dirty="0"/>
              <a:t>, guide </a:t>
            </a:r>
            <a:r>
              <a:rPr lang="es-PE" dirty="0" err="1"/>
              <a:t>langue</a:t>
            </a:r>
            <a:r>
              <a:rPr lang="es-PE" dirty="0"/>
              <a:t> and </a:t>
            </a:r>
            <a:r>
              <a:rPr lang="es-PE" dirty="0" err="1"/>
              <a:t>tool</a:t>
            </a:r>
            <a:r>
              <a:rPr lang="es-PE" dirty="0"/>
              <a:t> so </a:t>
            </a:r>
            <a:r>
              <a:rPr lang="es-PE" dirty="0" err="1"/>
              <a:t>departments</a:t>
            </a:r>
            <a:r>
              <a:rPr lang="es-PE" dirty="0"/>
              <a:t> can </a:t>
            </a:r>
            <a:r>
              <a:rPr lang="es-PE" dirty="0" err="1"/>
              <a:t>have</a:t>
            </a:r>
            <a:r>
              <a:rPr lang="es-PE" dirty="0"/>
              <a:t> </a:t>
            </a:r>
            <a:r>
              <a:rPr lang="es-PE" dirty="0" err="1"/>
              <a:t>same</a:t>
            </a:r>
            <a:r>
              <a:rPr lang="es-PE" dirty="0"/>
              <a:t> </a:t>
            </a:r>
            <a:r>
              <a:rPr lang="es-PE" dirty="0" err="1"/>
              <a:t>language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communicate</a:t>
            </a:r>
            <a:r>
              <a:rPr lang="es-PE" dirty="0"/>
              <a:t> and </a:t>
            </a:r>
            <a:r>
              <a:rPr lang="es-PE" dirty="0" err="1"/>
              <a:t>build</a:t>
            </a:r>
            <a:r>
              <a:rPr lang="es-PE" dirty="0"/>
              <a:t> </a:t>
            </a:r>
            <a:r>
              <a:rPr lang="es-PE" dirty="0" err="1"/>
              <a:t>processes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in </a:t>
            </a:r>
            <a:r>
              <a:rPr lang="es-PE" dirty="0" err="1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Tx/>
              <a:buChar char="-"/>
            </a:pPr>
            <a:r>
              <a:rPr lang="en-US" b="1" dirty="0"/>
              <a:t>Process</a:t>
            </a:r>
            <a:r>
              <a:rPr lang="en-US" dirty="0"/>
              <a:t>: is a set of related </a:t>
            </a:r>
            <a:r>
              <a:rPr lang="en-US" b="1" dirty="0"/>
              <a:t>activities</a:t>
            </a:r>
            <a:r>
              <a:rPr lang="en-US" dirty="0"/>
              <a:t> performed by </a:t>
            </a:r>
            <a:r>
              <a:rPr lang="en-US" b="1" dirty="0"/>
              <a:t>resources</a:t>
            </a:r>
            <a:r>
              <a:rPr lang="en-US" dirty="0"/>
              <a:t> to convert </a:t>
            </a:r>
            <a:r>
              <a:rPr lang="en-US" b="1" dirty="0"/>
              <a:t>defined inputs </a:t>
            </a:r>
            <a:r>
              <a:rPr lang="en-US" dirty="0"/>
              <a:t>into </a:t>
            </a:r>
            <a:r>
              <a:rPr lang="en-US" b="1" dirty="0"/>
              <a:t>expected outputs</a:t>
            </a:r>
            <a:r>
              <a:rPr lang="en-US" dirty="0"/>
              <a:t> that satisfy </a:t>
            </a:r>
            <a:r>
              <a:rPr lang="en-US" b="1" dirty="0"/>
              <a:t>customer</a:t>
            </a:r>
            <a:r>
              <a:rPr lang="en-US" dirty="0"/>
              <a:t> needs of the process</a:t>
            </a:r>
            <a:endParaRPr lang="en-US" b="1" i="0" u="none" strike="noStrike" dirty="0">
              <a:solidFill>
                <a:srgbClr val="1D2A57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b="1" dirty="0"/>
              <a:t>Activity</a:t>
            </a:r>
            <a:r>
              <a:rPr lang="en-US" dirty="0"/>
              <a:t>: is the work done in a specified </a:t>
            </a:r>
            <a:r>
              <a:rPr lang="en-US" b="1" dirty="0"/>
              <a:t>period of time </a:t>
            </a:r>
            <a:r>
              <a:rPr lang="en-US" dirty="0"/>
              <a:t>of the process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Task</a:t>
            </a:r>
            <a:r>
              <a:rPr lang="en-US" dirty="0"/>
              <a:t>: are specific actions that need to be done to complete an activity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OLA:</a:t>
            </a:r>
            <a:r>
              <a:rPr lang="en-US" dirty="0"/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defines the level of service that one internal department or team within an organization agrees to provide to another internal department or team.</a:t>
            </a:r>
          </a:p>
          <a:p>
            <a:pPr marL="628650" lvl="1" indent="-171450">
              <a:buFontTx/>
              <a:buChar char="-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SLA: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contract between a service provider and a customer that defines the level of service the provider will deliver.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b="1" dirty="0"/>
              <a:t>Resource</a:t>
            </a:r>
            <a:r>
              <a:rPr lang="en-US" dirty="0"/>
              <a:t>: is the </a:t>
            </a:r>
            <a:r>
              <a:rPr lang="en-US" b="1" dirty="0"/>
              <a:t>person</a:t>
            </a:r>
            <a:r>
              <a:rPr lang="en-US" dirty="0"/>
              <a:t> and/or </a:t>
            </a:r>
            <a:r>
              <a:rPr lang="en-US" b="1" dirty="0"/>
              <a:t>machine</a:t>
            </a:r>
            <a:r>
              <a:rPr lang="en-US" dirty="0"/>
              <a:t>, device, software, or system that performs the activities in the process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is the </a:t>
            </a:r>
            <a:r>
              <a:rPr lang="en-US" b="1" dirty="0"/>
              <a:t>data</a:t>
            </a:r>
            <a:r>
              <a:rPr lang="en-US" dirty="0"/>
              <a:t>, </a:t>
            </a:r>
            <a:r>
              <a:rPr lang="en-US" b="1" dirty="0"/>
              <a:t>information</a:t>
            </a:r>
            <a:r>
              <a:rPr lang="en-US" dirty="0"/>
              <a:t>, and </a:t>
            </a:r>
            <a:r>
              <a:rPr lang="en-US" b="1" dirty="0"/>
              <a:t>materials</a:t>
            </a:r>
            <a:r>
              <a:rPr lang="en-US" dirty="0"/>
              <a:t> used to implement the activities in the process</a:t>
            </a:r>
          </a:p>
          <a:p>
            <a:pPr marL="171450" indent="-171450">
              <a:buFontTx/>
              <a:buChar char="-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Output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is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result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obtained after performing the activities in the process</a:t>
            </a:r>
          </a:p>
          <a:p>
            <a:pPr marL="171450" indent="-171450">
              <a:buFontTx/>
              <a:buChar char="-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the object that uses the process output</a:t>
            </a:r>
          </a:p>
          <a:p>
            <a:pPr marL="171450" indent="-171450">
              <a:buFontTx/>
              <a:buChar char="-"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is something that happens at a time (not happening over a period of time like an activity)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Control flow</a:t>
            </a:r>
            <a:r>
              <a:rPr lang="en-US" dirty="0"/>
              <a:t>: shows the relationship between activities and events in the process</a:t>
            </a:r>
          </a:p>
          <a:p>
            <a:pPr marL="171450" indent="-171450">
              <a:buFontTx/>
              <a:buChar char="-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KPIs</a:t>
            </a:r>
            <a:r>
              <a:rPr lang="en-US" dirty="0"/>
              <a:t> : are the main criteria and indicators used to </a:t>
            </a:r>
            <a:r>
              <a:rPr lang="en-US" b="1" dirty="0"/>
              <a:t>evaluate</a:t>
            </a:r>
            <a:r>
              <a:rPr lang="en-US" dirty="0"/>
              <a:t> and </a:t>
            </a:r>
            <a:r>
              <a:rPr lang="en-US" b="1" dirty="0"/>
              <a:t>measure</a:t>
            </a:r>
            <a:r>
              <a:rPr lang="en-US" dirty="0"/>
              <a:t> process </a:t>
            </a:r>
            <a:r>
              <a:rPr lang="en-US" b="1" dirty="0"/>
              <a:t>performance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Process boundary: </a:t>
            </a:r>
            <a:r>
              <a:rPr lang="en-US" b="0" dirty="0"/>
              <a:t>defined by the process start and end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Show directive: http://process.bitel.com.pe/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5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R: </a:t>
            </a:r>
            <a:r>
              <a:rPr lang="en-US" dirty="0"/>
              <a:t>Responsible </a:t>
            </a:r>
            <a:r>
              <a:rPr lang="en-US" dirty="0">
                <a:sym typeface="Wingdings" panose="05000000000000000000" pitchFamily="2" charset="2"/>
              </a:rPr>
              <a:t> the unit/person in charge of have the activity or task done, with expected quality, in expected time</a:t>
            </a:r>
            <a:endParaRPr lang="en-US" dirty="0"/>
          </a:p>
          <a:p>
            <a:r>
              <a:rPr lang="en-US" b="1" dirty="0"/>
              <a:t>A: </a:t>
            </a:r>
            <a:r>
              <a:rPr lang="en-US" dirty="0"/>
              <a:t>Approve/Accountable </a:t>
            </a:r>
            <a:r>
              <a:rPr lang="en-US" dirty="0">
                <a:sym typeface="Wingdings" panose="05000000000000000000" pitchFamily="2" charset="2"/>
              </a:rPr>
              <a:t> the unit/person in charge of approve the activity, if any</a:t>
            </a:r>
            <a:endParaRPr lang="en-US" dirty="0"/>
          </a:p>
          <a:p>
            <a:r>
              <a:rPr lang="en-US" b="1" dirty="0"/>
              <a:t>S: </a:t>
            </a:r>
            <a:r>
              <a:rPr lang="en-US" dirty="0"/>
              <a:t>Support </a:t>
            </a:r>
            <a:r>
              <a:rPr lang="en-US" dirty="0">
                <a:sym typeface="Wingdings" panose="05000000000000000000" pitchFamily="2" charset="2"/>
              </a:rPr>
              <a:t> the unit/person in charge of giving support service to do the activity/task</a:t>
            </a:r>
            <a:endParaRPr lang="en-US" dirty="0"/>
          </a:p>
          <a:p>
            <a:r>
              <a:rPr lang="en-US" b="1" dirty="0"/>
              <a:t>C: </a:t>
            </a:r>
            <a:r>
              <a:rPr lang="en-US" dirty="0"/>
              <a:t>Consult </a:t>
            </a:r>
            <a:r>
              <a:rPr lang="en-US" dirty="0">
                <a:sym typeface="Wingdings" panose="05000000000000000000" pitchFamily="2" charset="2"/>
              </a:rPr>
              <a:t> the unit/person in charge of giving consult/advise/information when requested, and those information must be considered</a:t>
            </a:r>
            <a:endParaRPr lang="en-US" dirty="0"/>
          </a:p>
          <a:p>
            <a:r>
              <a:rPr lang="en-US" b="1" dirty="0"/>
              <a:t>I: </a:t>
            </a:r>
            <a:r>
              <a:rPr lang="en-US" dirty="0"/>
              <a:t>Informed </a:t>
            </a:r>
            <a:r>
              <a:rPr lang="en-US" dirty="0">
                <a:sym typeface="Wingdings" panose="05000000000000000000" pitchFamily="2" charset="2"/>
              </a:rPr>
              <a:t> the unit/person will receive information/notification of an activity. It’s not mandatory to give feedback for the received information.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process index:</a:t>
            </a:r>
          </a:p>
          <a:p>
            <a:r>
              <a:rPr lang="en-US" dirty="0"/>
              <a:t>http://process.bitel.com.pe/</a:t>
            </a:r>
          </a:p>
          <a:p>
            <a:endParaRPr lang="en-US" dirty="0"/>
          </a:p>
          <a:p>
            <a:r>
              <a:rPr lang="en-US" dirty="0"/>
              <a:t>Path to directive about using </a:t>
            </a:r>
            <a:r>
              <a:rPr lang="en-US" dirty="0" err="1"/>
              <a:t>bizagi</a:t>
            </a:r>
            <a:r>
              <a:rPr lang="en-US" dirty="0"/>
              <a:t> in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http://process.bitel.com.pe/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Information Technology Division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Directive about require to comply with regulations at Viettel Peru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8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R: </a:t>
            </a:r>
            <a:r>
              <a:rPr lang="en-US" dirty="0"/>
              <a:t>Responsible </a:t>
            </a:r>
            <a:r>
              <a:rPr lang="en-US" dirty="0">
                <a:sym typeface="Wingdings" panose="05000000000000000000" pitchFamily="2" charset="2"/>
              </a:rPr>
              <a:t> the unit/person in charge of have the activity or task done, with expected quality, in expected time</a:t>
            </a:r>
            <a:endParaRPr lang="en-US" dirty="0"/>
          </a:p>
          <a:p>
            <a:r>
              <a:rPr lang="en-US" b="1" dirty="0"/>
              <a:t>A: </a:t>
            </a:r>
            <a:r>
              <a:rPr lang="en-US" dirty="0"/>
              <a:t>Approve/Accountable </a:t>
            </a:r>
            <a:r>
              <a:rPr lang="en-US" dirty="0">
                <a:sym typeface="Wingdings" panose="05000000000000000000" pitchFamily="2" charset="2"/>
              </a:rPr>
              <a:t> the unit/person in charge of approve the activity, if any</a:t>
            </a:r>
            <a:endParaRPr lang="en-US" dirty="0"/>
          </a:p>
          <a:p>
            <a:r>
              <a:rPr lang="en-US" b="1" dirty="0"/>
              <a:t>S: </a:t>
            </a:r>
            <a:r>
              <a:rPr lang="en-US" dirty="0"/>
              <a:t>Support </a:t>
            </a:r>
            <a:r>
              <a:rPr lang="en-US" dirty="0">
                <a:sym typeface="Wingdings" panose="05000000000000000000" pitchFamily="2" charset="2"/>
              </a:rPr>
              <a:t> the unit/person in charge of giving support service to do the activity/task</a:t>
            </a:r>
            <a:endParaRPr lang="en-US" dirty="0"/>
          </a:p>
          <a:p>
            <a:r>
              <a:rPr lang="en-US" b="1" dirty="0"/>
              <a:t>C: </a:t>
            </a:r>
            <a:r>
              <a:rPr lang="en-US" dirty="0"/>
              <a:t>Consult </a:t>
            </a:r>
            <a:r>
              <a:rPr lang="en-US" dirty="0">
                <a:sym typeface="Wingdings" panose="05000000000000000000" pitchFamily="2" charset="2"/>
              </a:rPr>
              <a:t> the unit/person in charge of giving consult/advise/information when requested, and those information must be considered</a:t>
            </a:r>
            <a:endParaRPr lang="en-US" dirty="0"/>
          </a:p>
          <a:p>
            <a:r>
              <a:rPr lang="en-US" b="1" dirty="0"/>
              <a:t>I: </a:t>
            </a:r>
            <a:r>
              <a:rPr lang="en-US" dirty="0"/>
              <a:t>Informed </a:t>
            </a:r>
            <a:r>
              <a:rPr lang="en-US" dirty="0">
                <a:sym typeface="Wingdings" panose="05000000000000000000" pitchFamily="2" charset="2"/>
              </a:rPr>
              <a:t> the unit/person will receive information/notification of an activity. It’s not mandatory to give feedback for the received information.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process index:</a:t>
            </a:r>
          </a:p>
          <a:p>
            <a:r>
              <a:rPr lang="en-US" dirty="0"/>
              <a:t>http://process.bitel.com.pe/</a:t>
            </a:r>
          </a:p>
          <a:p>
            <a:endParaRPr lang="en-US" dirty="0"/>
          </a:p>
          <a:p>
            <a:r>
              <a:rPr lang="en-US" dirty="0"/>
              <a:t>Path to directive about using </a:t>
            </a:r>
            <a:r>
              <a:rPr lang="en-US" dirty="0" err="1"/>
              <a:t>bizagi</a:t>
            </a:r>
            <a:r>
              <a:rPr lang="en-US" dirty="0"/>
              <a:t> in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http://process.bitel.com.pe/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Information Technology Division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Directive about require to comply with regulations at Viettel Peru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R: </a:t>
            </a:r>
            <a:r>
              <a:rPr lang="en-US" dirty="0"/>
              <a:t>Responsible </a:t>
            </a:r>
            <a:r>
              <a:rPr lang="en-US" dirty="0">
                <a:sym typeface="Wingdings" panose="05000000000000000000" pitchFamily="2" charset="2"/>
              </a:rPr>
              <a:t> the unit/person in charge of have the activity or task done, with expected quality, in expected time</a:t>
            </a:r>
            <a:endParaRPr lang="en-US" dirty="0"/>
          </a:p>
          <a:p>
            <a:r>
              <a:rPr lang="en-US" b="1" dirty="0"/>
              <a:t>A: </a:t>
            </a:r>
            <a:r>
              <a:rPr lang="en-US" dirty="0"/>
              <a:t>Approve/Accountable </a:t>
            </a:r>
            <a:r>
              <a:rPr lang="en-US" dirty="0">
                <a:sym typeface="Wingdings" panose="05000000000000000000" pitchFamily="2" charset="2"/>
              </a:rPr>
              <a:t> the unit/person in charge of approve the activity, if any</a:t>
            </a:r>
            <a:endParaRPr lang="en-US" dirty="0"/>
          </a:p>
          <a:p>
            <a:r>
              <a:rPr lang="en-US" b="1" dirty="0"/>
              <a:t>S: </a:t>
            </a:r>
            <a:r>
              <a:rPr lang="en-US" dirty="0"/>
              <a:t>Support </a:t>
            </a:r>
            <a:r>
              <a:rPr lang="en-US" dirty="0">
                <a:sym typeface="Wingdings" panose="05000000000000000000" pitchFamily="2" charset="2"/>
              </a:rPr>
              <a:t> the unit/person in charge of giving support service to do the activity/task</a:t>
            </a:r>
            <a:endParaRPr lang="en-US" dirty="0"/>
          </a:p>
          <a:p>
            <a:r>
              <a:rPr lang="en-US" b="1" dirty="0"/>
              <a:t>C: </a:t>
            </a:r>
            <a:r>
              <a:rPr lang="en-US" dirty="0"/>
              <a:t>Consult </a:t>
            </a:r>
            <a:r>
              <a:rPr lang="en-US" dirty="0">
                <a:sym typeface="Wingdings" panose="05000000000000000000" pitchFamily="2" charset="2"/>
              </a:rPr>
              <a:t> the unit/person in charge of giving consult/advise/information when requested, and those information must be considered</a:t>
            </a:r>
            <a:endParaRPr lang="en-US" dirty="0"/>
          </a:p>
          <a:p>
            <a:r>
              <a:rPr lang="en-US" b="1" dirty="0"/>
              <a:t>I: </a:t>
            </a:r>
            <a:r>
              <a:rPr lang="en-US" dirty="0"/>
              <a:t>Informed </a:t>
            </a:r>
            <a:r>
              <a:rPr lang="en-US" dirty="0">
                <a:sym typeface="Wingdings" panose="05000000000000000000" pitchFamily="2" charset="2"/>
              </a:rPr>
              <a:t> the unit/person will receive information/notification of an activity. It’s not mandatory to give feedback for the received information.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process index:</a:t>
            </a:r>
          </a:p>
          <a:p>
            <a:r>
              <a:rPr lang="en-US" dirty="0"/>
              <a:t>http://process.bitel.com.pe/</a:t>
            </a:r>
          </a:p>
          <a:p>
            <a:endParaRPr lang="en-US" dirty="0"/>
          </a:p>
          <a:p>
            <a:r>
              <a:rPr lang="en-US" dirty="0"/>
              <a:t>Path to directive about using </a:t>
            </a:r>
            <a:r>
              <a:rPr lang="en-US" dirty="0" err="1"/>
              <a:t>bizagi</a:t>
            </a:r>
            <a:r>
              <a:rPr lang="en-US" dirty="0"/>
              <a:t> in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http://process.bitel.com.pe/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Information Technology Division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Directive about require to comply with regulations at Viettel Peru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https://whatfix.com/blog/kubler-ross-change-curve/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Common language for technical, business talk together about processes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http://process.bitel.com.pe/bizagi/Process%20request%20PC%20for%20new%20employee/index.html#list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5060951"/>
            <a:ext cx="12192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574892" y="692249"/>
            <a:ext cx="2055877" cy="663993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400" b="0" baseline="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Placeholder for client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Stamp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11208108" y="317516"/>
            <a:ext cx="983893" cy="28444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0537">
              <a:defRPr/>
            </a:pPr>
            <a:endParaRPr lang="en-US" sz="1946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755" y="1668608"/>
            <a:ext cx="10948492" cy="4223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2"/>
            <a:ext cx="10948492" cy="1060039"/>
          </a:xfrm>
        </p:spPr>
        <p:txBody>
          <a:bodyPr>
            <a:noAutofit/>
          </a:bodyPr>
          <a:lstStyle>
            <a:lvl1pPr marL="0" marR="0" indent="0" algn="l" defTabSz="99053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7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08935" y="317516"/>
            <a:ext cx="983066" cy="284441"/>
          </a:xfrm>
        </p:spPr>
        <p:txBody>
          <a:bodyPr lIns="270000" tIns="14400" bIns="0"/>
          <a:lstStyle>
            <a:lvl1pPr>
              <a:defRPr sz="1185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646247" y="194530"/>
            <a:ext cx="2468762" cy="166143"/>
          </a:xfrm>
        </p:spPr>
        <p:txBody>
          <a:bodyPr/>
          <a:lstStyle>
            <a:lvl1pPr algn="r">
              <a:defRPr sz="846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sz="846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</a:rPr>
              <a:t>Heading Sky text medium 10pt</a:t>
            </a:r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646247" y="360208"/>
            <a:ext cx="2468762" cy="166143"/>
          </a:xfrm>
        </p:spPr>
        <p:txBody>
          <a:bodyPr/>
          <a:lstStyle>
            <a:lvl1pPr algn="r">
              <a:defRPr lang="en-US" sz="846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5pPr algn="r">
              <a:defRPr/>
            </a:lvl5pPr>
          </a:lstStyle>
          <a:p>
            <a:pPr lvl="0"/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Sub header Sky text 10pt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9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Stamp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11208108" y="317516"/>
            <a:ext cx="983893" cy="28444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0537">
              <a:defRPr/>
            </a:pPr>
            <a:endParaRPr lang="en-US" sz="1946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755" y="1668608"/>
            <a:ext cx="10948492" cy="4223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2"/>
            <a:ext cx="10948492" cy="1060039"/>
          </a:xfrm>
        </p:spPr>
        <p:txBody>
          <a:bodyPr>
            <a:noAutofit/>
          </a:bodyPr>
          <a:lstStyle>
            <a:lvl1pPr marL="0" marR="0" indent="0" algn="l" defTabSz="99053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7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08935" y="317516"/>
            <a:ext cx="983066" cy="284441"/>
          </a:xfrm>
        </p:spPr>
        <p:txBody>
          <a:bodyPr lIns="270000" tIns="14400" bIns="0"/>
          <a:lstStyle>
            <a:lvl1pPr>
              <a:defRPr sz="1185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646247" y="194530"/>
            <a:ext cx="2468762" cy="166143"/>
          </a:xfrm>
        </p:spPr>
        <p:txBody>
          <a:bodyPr/>
          <a:lstStyle>
            <a:lvl1pPr algn="r">
              <a:defRPr sz="846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sz="846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</a:rPr>
              <a:t>Heading Sky text medium 10pt</a:t>
            </a:r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646247" y="360208"/>
            <a:ext cx="2468762" cy="166143"/>
          </a:xfrm>
        </p:spPr>
        <p:txBody>
          <a:bodyPr/>
          <a:lstStyle>
            <a:lvl1pPr algn="r">
              <a:defRPr lang="en-US" sz="846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5pPr algn="r">
              <a:defRPr/>
            </a:lvl5pPr>
          </a:lstStyle>
          <a:p>
            <a:pPr lvl="0"/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Sub header Sky text 10pt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3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Stamp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11208108" y="317516"/>
            <a:ext cx="983893" cy="284441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0537">
              <a:defRPr/>
            </a:pPr>
            <a:endParaRPr lang="en-US" sz="1946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755" y="1668608"/>
            <a:ext cx="10948492" cy="4223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2"/>
            <a:ext cx="10948492" cy="1060039"/>
          </a:xfrm>
        </p:spPr>
        <p:txBody>
          <a:bodyPr>
            <a:noAutofit/>
          </a:bodyPr>
          <a:lstStyle>
            <a:lvl1pPr marL="0" marR="0" indent="0" algn="l" defTabSz="99053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7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08935" y="317516"/>
            <a:ext cx="983066" cy="284441"/>
          </a:xfrm>
        </p:spPr>
        <p:txBody>
          <a:bodyPr lIns="270000" tIns="14400" bIns="0"/>
          <a:lstStyle>
            <a:lvl1pPr>
              <a:defRPr sz="1185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646247" y="194530"/>
            <a:ext cx="2468762" cy="166143"/>
          </a:xfrm>
        </p:spPr>
        <p:txBody>
          <a:bodyPr/>
          <a:lstStyle>
            <a:lvl1pPr algn="r">
              <a:defRPr sz="846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sz="846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</a:rPr>
              <a:t>Heading Sky text medium 10pt</a:t>
            </a:r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646247" y="360208"/>
            <a:ext cx="2468762" cy="166143"/>
          </a:xfrm>
        </p:spPr>
        <p:txBody>
          <a:bodyPr/>
          <a:lstStyle>
            <a:lvl1pPr algn="r">
              <a:defRPr lang="en-US" sz="846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5pPr algn="r">
              <a:defRPr/>
            </a:lvl5pPr>
          </a:lstStyle>
          <a:p>
            <a:pPr lvl="0"/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Sub header Sky text 10pt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7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Stamp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11208108" y="317516"/>
            <a:ext cx="983893" cy="28444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0537">
              <a:defRPr/>
            </a:pPr>
            <a:endParaRPr lang="en-US" sz="1946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755" y="1668608"/>
            <a:ext cx="10948492" cy="4223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2"/>
            <a:ext cx="10948492" cy="1060039"/>
          </a:xfrm>
        </p:spPr>
        <p:txBody>
          <a:bodyPr>
            <a:noAutofit/>
          </a:bodyPr>
          <a:lstStyle>
            <a:lvl1pPr marL="0" marR="0" indent="0" algn="l" defTabSz="99053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7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08935" y="317516"/>
            <a:ext cx="983066" cy="284441"/>
          </a:xfrm>
        </p:spPr>
        <p:txBody>
          <a:bodyPr lIns="270000" tIns="14400" bIns="0"/>
          <a:lstStyle>
            <a:lvl1pPr>
              <a:defRPr sz="1185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646247" y="194530"/>
            <a:ext cx="2468762" cy="166143"/>
          </a:xfrm>
        </p:spPr>
        <p:txBody>
          <a:bodyPr/>
          <a:lstStyle>
            <a:lvl1pPr algn="r">
              <a:defRPr sz="846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sz="846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</a:rPr>
              <a:t>Heading Sky text medium 10pt</a:t>
            </a:r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646247" y="360208"/>
            <a:ext cx="2468762" cy="166143"/>
          </a:xfrm>
        </p:spPr>
        <p:txBody>
          <a:bodyPr/>
          <a:lstStyle>
            <a:lvl1pPr algn="r">
              <a:defRPr lang="en-US" sz="846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5pPr algn="r">
              <a:defRPr/>
            </a:lvl5pPr>
          </a:lstStyle>
          <a:p>
            <a:pPr lvl="0"/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Sub header Sky text 10pt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Stamp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11208108" y="317516"/>
            <a:ext cx="983893" cy="284441"/>
          </a:xfrm>
          <a:prstGeom prst="rect">
            <a:avLst/>
          </a:prstGeom>
          <a:gradFill flip="none" rotWithShape="1">
            <a:gsLst>
              <a:gs pos="0">
                <a:srgbClr val="071096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0537">
              <a:defRPr/>
            </a:pPr>
            <a:endParaRPr lang="en-US" sz="1946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755" y="1668608"/>
            <a:ext cx="10948492" cy="4223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2"/>
            <a:ext cx="10948492" cy="1060039"/>
          </a:xfrm>
        </p:spPr>
        <p:txBody>
          <a:bodyPr>
            <a:noAutofit/>
          </a:bodyPr>
          <a:lstStyle>
            <a:lvl1pPr marL="0" marR="0" indent="0" algn="l" defTabSz="99053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7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08935" y="317516"/>
            <a:ext cx="983066" cy="284441"/>
          </a:xfrm>
        </p:spPr>
        <p:txBody>
          <a:bodyPr lIns="270000" tIns="14400" bIns="0"/>
          <a:lstStyle>
            <a:lvl1pPr>
              <a:defRPr sz="1185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646247" y="194530"/>
            <a:ext cx="2468762" cy="166143"/>
          </a:xfrm>
        </p:spPr>
        <p:txBody>
          <a:bodyPr/>
          <a:lstStyle>
            <a:lvl1pPr algn="r">
              <a:defRPr sz="846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sz="846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</a:rPr>
              <a:t>Heading Sky text medium 10pt</a:t>
            </a:r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646247" y="360208"/>
            <a:ext cx="2468762" cy="166143"/>
          </a:xfrm>
        </p:spPr>
        <p:txBody>
          <a:bodyPr/>
          <a:lstStyle>
            <a:lvl1pPr algn="r">
              <a:defRPr lang="en-US" sz="846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5pPr algn="r">
              <a:defRPr/>
            </a:lvl5pPr>
          </a:lstStyle>
          <a:p>
            <a:pPr lvl="0"/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Sub header Sky text 10pt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74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Stamp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11208108" y="317516"/>
            <a:ext cx="983893" cy="284441"/>
          </a:xfrm>
          <a:prstGeom prst="rect">
            <a:avLst/>
          </a:prstGeom>
          <a:gradFill flip="none" rotWithShape="1">
            <a:gsLst>
              <a:gs pos="0">
                <a:srgbClr val="650C65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0537">
              <a:defRPr/>
            </a:pPr>
            <a:endParaRPr lang="en-US" sz="1946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755" y="1668608"/>
            <a:ext cx="10948492" cy="4223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2"/>
            <a:ext cx="10948492" cy="1060039"/>
          </a:xfrm>
        </p:spPr>
        <p:txBody>
          <a:bodyPr>
            <a:noAutofit/>
          </a:bodyPr>
          <a:lstStyle>
            <a:lvl1pPr marL="0" marR="0" indent="0" algn="l" defTabSz="99053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7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08935" y="317516"/>
            <a:ext cx="983066" cy="284441"/>
          </a:xfrm>
        </p:spPr>
        <p:txBody>
          <a:bodyPr lIns="270000" tIns="14400" bIns="0"/>
          <a:lstStyle>
            <a:lvl1pPr>
              <a:defRPr sz="1185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646247" y="194530"/>
            <a:ext cx="2468762" cy="166143"/>
          </a:xfrm>
        </p:spPr>
        <p:txBody>
          <a:bodyPr/>
          <a:lstStyle>
            <a:lvl1pPr algn="r">
              <a:defRPr sz="846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sz="846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</a:rPr>
              <a:t>Heading Sky text medium 10pt</a:t>
            </a:r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646247" y="360208"/>
            <a:ext cx="2468762" cy="166143"/>
          </a:xfrm>
        </p:spPr>
        <p:txBody>
          <a:bodyPr/>
          <a:lstStyle>
            <a:lvl1pPr algn="r">
              <a:defRPr lang="en-US" sz="846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5pPr algn="r">
              <a:defRPr/>
            </a:lvl5pPr>
          </a:lstStyle>
          <a:p>
            <a:pPr lvl="0"/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Sub header Sky text 10pt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Stam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>
          <a:xfrm>
            <a:off x="11208108" y="317516"/>
            <a:ext cx="983893" cy="284441"/>
          </a:xfrm>
          <a:prstGeom prst="rect">
            <a:avLst/>
          </a:prstGeom>
          <a:gradFill flip="none" rotWithShape="1">
            <a:gsLst>
              <a:gs pos="0">
                <a:srgbClr val="C93312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0537">
              <a:defRPr/>
            </a:pPr>
            <a:endParaRPr lang="en-US" sz="1946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755" y="1668608"/>
            <a:ext cx="10948492" cy="4223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2"/>
            <a:ext cx="10948492" cy="1060039"/>
          </a:xfrm>
        </p:spPr>
        <p:txBody>
          <a:bodyPr>
            <a:noAutofit/>
          </a:bodyPr>
          <a:lstStyle>
            <a:lvl1pPr marL="0" marR="0" indent="0" algn="l" defTabSz="99053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7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08935" y="317516"/>
            <a:ext cx="983066" cy="284441"/>
          </a:xfrm>
        </p:spPr>
        <p:txBody>
          <a:bodyPr lIns="270000" tIns="14400" bIns="0"/>
          <a:lstStyle>
            <a:lvl1pPr>
              <a:defRPr sz="1185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646247" y="194530"/>
            <a:ext cx="2468762" cy="166143"/>
          </a:xfrm>
        </p:spPr>
        <p:txBody>
          <a:bodyPr/>
          <a:lstStyle>
            <a:lvl1pPr algn="r">
              <a:defRPr sz="846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sz="846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</a:rPr>
              <a:t>Heading Sky text medium 10pt</a:t>
            </a:r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646247" y="360208"/>
            <a:ext cx="2468762" cy="166143"/>
          </a:xfrm>
        </p:spPr>
        <p:txBody>
          <a:bodyPr/>
          <a:lstStyle>
            <a:lvl1pPr algn="r">
              <a:defRPr lang="en-US" sz="846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5pPr algn="r">
              <a:defRPr/>
            </a:lvl5pPr>
          </a:lstStyle>
          <a:p>
            <a:pPr lvl="0"/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Sub header Sky text 10pt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47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7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4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969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21754" y="4714772"/>
            <a:ext cx="10948492" cy="706140"/>
          </a:xfrm>
        </p:spPr>
        <p:txBody>
          <a:bodyPr/>
          <a:lstStyle>
            <a:lvl1pPr algn="ctr">
              <a:defRPr/>
            </a:lvl1pPr>
          </a:lstStyle>
          <a:p>
            <a:pPr eaLnBrk="1" hangingPunct="1"/>
            <a:r>
              <a:rPr lang="en-GB" altLang="de-DE" dirty="0">
                <a:solidFill>
                  <a:schemeClr val="bg1"/>
                </a:solidFill>
              </a:rPr>
              <a:t>Heading Sky text medium 28 </a:t>
            </a:r>
            <a:r>
              <a:rPr lang="en-GB" altLang="de-DE" dirty="0" err="1">
                <a:solidFill>
                  <a:schemeClr val="bg1"/>
                </a:solidFill>
              </a:rPr>
              <a:t>pt</a:t>
            </a:r>
            <a:endParaRPr lang="en-US" altLang="de-DE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754" y="6165088"/>
            <a:ext cx="10948492" cy="702834"/>
          </a:xfrm>
        </p:spPr>
        <p:txBody>
          <a:bodyPr rtlCol="0"/>
          <a:lstStyle>
            <a:lvl1pPr algn="ctr" defTabSz="1170432" eaLnBrk="1" fontAlgn="auto" hangingPunct="1">
              <a:spcBef>
                <a:spcPts val="768"/>
              </a:spcBef>
              <a:spcAft>
                <a:spcPts val="0"/>
              </a:spcAft>
              <a:defRPr/>
            </a:lvl1pPr>
          </a:lstStyle>
          <a:p>
            <a:pPr defTabSz="1170432" eaLnBrk="1" fontAlgn="auto" hangingPunct="1">
              <a:spcBef>
                <a:spcPts val="768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FFFFFF"/>
                </a:solidFill>
                <a:ea typeface="+mn-ea"/>
                <a:cs typeface="+mn-cs"/>
              </a:rPr>
              <a:t>Sub header Sky text medium 16 </a:t>
            </a:r>
            <a:r>
              <a:rPr lang="en-GB" dirty="0" err="1">
                <a:solidFill>
                  <a:srgbClr val="FFFFFF"/>
                </a:solidFill>
                <a:ea typeface="+mn-ea"/>
                <a:cs typeface="+mn-cs"/>
              </a:rPr>
              <a:t>pt</a:t>
            </a:r>
            <a:endParaRPr lang="en-US" dirty="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4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1699202"/>
              </p:ext>
            </p:ext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7" y="1508760"/>
            <a:ext cx="11074087" cy="4590288"/>
          </a:xfrm>
        </p:spPr>
        <p:txBody>
          <a:bodyPr lIns="0" tIns="0" rIns="0" bIns="0"/>
          <a:lstStyle>
            <a:lvl1pPr>
              <a:spcBef>
                <a:spcPts val="384"/>
              </a:spcBef>
              <a:defRPr/>
            </a:lvl1pPr>
            <a:lvl2pPr marL="457200" indent="-230400">
              <a:spcBef>
                <a:spcPts val="384"/>
              </a:spcBef>
              <a:defRPr/>
            </a:lvl2pPr>
            <a:lvl3pPr marL="914400" indent="-230400">
              <a:spcBef>
                <a:spcPts val="384"/>
              </a:spcBef>
              <a:defRPr/>
            </a:lvl3pPr>
            <a:lvl4pPr marL="1375200" indent="-2340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Blue">
    <p:bg>
      <p:bgPr>
        <a:gradFill rotWithShape="1">
          <a:gsLst>
            <a:gs pos="0">
              <a:schemeClr val="accent1"/>
            </a:gs>
            <a:gs pos="100000">
              <a:srgbClr val="3333AD"/>
            </a:gs>
          </a:gsLst>
          <a:lin ang="206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4" y="2898981"/>
            <a:ext cx="10948494" cy="1060039"/>
          </a:xfrm>
        </p:spPr>
        <p:txBody>
          <a:bodyPr>
            <a:noAutofit/>
          </a:bodyPr>
          <a:lstStyle>
            <a:lvl1pPr>
              <a:defRPr sz="237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294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Orange">
    <p:bg>
      <p:bgPr>
        <a:gradFill>
          <a:gsLst>
            <a:gs pos="0">
              <a:srgbClr val="E6A01F"/>
            </a:gs>
            <a:gs pos="100000">
              <a:srgbClr val="EB5E00"/>
            </a:gs>
          </a:gsLst>
          <a:lin ang="206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4" y="2898981"/>
            <a:ext cx="10948494" cy="1060039"/>
          </a:xfrm>
        </p:spPr>
        <p:txBody>
          <a:bodyPr>
            <a:noAutofit/>
          </a:bodyPr>
          <a:lstStyle>
            <a:lvl1pPr>
              <a:defRPr sz="237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160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Green">
    <p:bg>
      <p:bgPr>
        <a:gradFill>
          <a:gsLst>
            <a:gs pos="0">
              <a:srgbClr val="7DA817"/>
            </a:gs>
            <a:gs pos="100000">
              <a:srgbClr val="00783C"/>
            </a:gs>
          </a:gsLst>
          <a:lin ang="206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4" y="2898981"/>
            <a:ext cx="10948494" cy="1060039"/>
          </a:xfrm>
        </p:spPr>
        <p:txBody>
          <a:bodyPr>
            <a:noAutofit/>
          </a:bodyPr>
          <a:lstStyle>
            <a:lvl1pPr>
              <a:defRPr sz="237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899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057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ira Sans" pitchFamily="34" charset="0"/>
                <a:ea typeface="Fir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620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772721" y="6316568"/>
            <a:ext cx="646558" cy="217302"/>
          </a:xfrm>
          <a:prstGeom prst="rect">
            <a:avLst/>
          </a:prstGeom>
          <a:noFill/>
        </p:spPr>
        <p:txBody>
          <a:bodyPr lIns="99057" tIns="49529" rIns="99057" bIns="49529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defTabSz="990537" eaLnBrk="1" hangingPunct="1">
              <a:defRPr/>
            </a:pPr>
            <a:fld id="{07A41BCE-E787-47D0-A678-64F6F5D64B3B}" type="slidenum">
              <a:rPr lang="en-US" sz="762">
                <a:solidFill>
                  <a:srgbClr val="323232"/>
                </a:solidFill>
                <a:latin typeface="Sky Text Medium"/>
              </a:rPr>
              <a:pPr algn="ctr" defTabSz="990537" eaLnBrk="1" hangingPunct="1">
                <a:defRPr/>
              </a:pPr>
              <a:t>‹#›</a:t>
            </a:fld>
            <a:endParaRPr lang="en-US" sz="762" dirty="0">
              <a:solidFill>
                <a:srgbClr val="323232"/>
              </a:solidFill>
              <a:latin typeface="Sky Text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2"/>
            <a:ext cx="10948492" cy="1060039"/>
          </a:xfrm>
        </p:spPr>
        <p:txBody>
          <a:bodyPr>
            <a:noAutofit/>
          </a:bodyPr>
          <a:lstStyle>
            <a:lvl1pPr marL="0" marR="0" indent="0" algn="l" defTabSz="99053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70">
                <a:solidFill>
                  <a:srgbClr val="009CDD"/>
                </a:solidFill>
              </a:defRPr>
            </a:lvl1pPr>
          </a:lstStyle>
          <a:p>
            <a:r>
              <a:rPr lang="en-US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55" y="1668608"/>
            <a:ext cx="10948492" cy="4223616"/>
          </a:xfrm>
        </p:spPr>
        <p:txBody>
          <a:bodyPr/>
          <a:lstStyle>
            <a:lvl1pPr>
              <a:buClr>
                <a:schemeClr val="accent1"/>
              </a:buClr>
              <a:defRPr sz="1523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354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185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016">
                <a:solidFill>
                  <a:srgbClr val="323232"/>
                </a:solidFill>
              </a:defRPr>
            </a:lvl4pPr>
          </a:lstStyle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0180" y="5892224"/>
            <a:ext cx="4872592" cy="347282"/>
          </a:xfrm>
        </p:spPr>
        <p:txBody>
          <a:bodyPr anchor="b"/>
          <a:lstStyle>
            <a:lvl1pPr marL="0" indent="0">
              <a:buNone/>
              <a:defRPr sz="846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0216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8" y="1508760"/>
            <a:ext cx="11074087" cy="459028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85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2707" y="1508400"/>
            <a:ext cx="11068062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defRPr/>
            </a:lvl3pPr>
            <a:lvl4pPr marL="1544400" indent="-2304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8705510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ltGray">
          <a:xfrm>
            <a:off x="2516554" y="1738314"/>
            <a:ext cx="7158892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 userDrawn="1"/>
        </p:nvSpPr>
        <p:spPr>
          <a:xfrm>
            <a:off x="5223807" y="5078641"/>
            <a:ext cx="1744388" cy="581867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54" y="4830533"/>
            <a:ext cx="10948492" cy="706140"/>
          </a:xfrm>
        </p:spPr>
        <p:txBody>
          <a:bodyPr anchor="b" anchorCtr="1">
            <a:noAutofit/>
          </a:bodyPr>
          <a:lstStyle>
            <a:lvl1pPr algn="ctr">
              <a:defRPr sz="237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755" y="5536673"/>
            <a:ext cx="10948492" cy="702834"/>
          </a:xfrm>
        </p:spPr>
        <p:txBody>
          <a:bodyPr anchorCtr="1">
            <a:noAutofit/>
          </a:bodyPr>
          <a:lstStyle>
            <a:lvl1pPr marL="0" indent="0" algn="ctr">
              <a:buNone/>
              <a:defRPr sz="1693">
                <a:solidFill>
                  <a:srgbClr val="323232"/>
                </a:solidFill>
                <a:latin typeface="+mj-lt"/>
              </a:defRPr>
            </a:lvl1pPr>
            <a:lvl2pPr marL="49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5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2934397"/>
              </p:ext>
            </p:ext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755" y="1668608"/>
            <a:ext cx="10948492" cy="422361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2"/>
            <a:ext cx="10948492" cy="1060039"/>
          </a:xfrm>
        </p:spPr>
        <p:txBody>
          <a:bodyPr>
            <a:noAutofit/>
          </a:bodyPr>
          <a:lstStyle>
            <a:lvl1pPr marL="0" marR="0" indent="0" algn="l" defTabSz="99053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7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22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, Stamp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11208108" y="317516"/>
            <a:ext cx="983893" cy="284441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0537">
              <a:defRPr/>
            </a:pPr>
            <a:endParaRPr lang="en-US" sz="1946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755" y="1668608"/>
            <a:ext cx="10948492" cy="4223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55" y="608572"/>
            <a:ext cx="10948492" cy="1060039"/>
          </a:xfrm>
        </p:spPr>
        <p:txBody>
          <a:bodyPr>
            <a:noAutofit/>
          </a:bodyPr>
          <a:lstStyle>
            <a:lvl1pPr marL="0" marR="0" indent="0" algn="l" defTabSz="99053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7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08935" y="317516"/>
            <a:ext cx="983066" cy="284441"/>
          </a:xfrm>
        </p:spPr>
        <p:txBody>
          <a:bodyPr lIns="270000" tIns="14400" bIns="0"/>
          <a:lstStyle>
            <a:lvl1pPr>
              <a:defRPr sz="1185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646247" y="194530"/>
            <a:ext cx="2468762" cy="166143"/>
          </a:xfrm>
        </p:spPr>
        <p:txBody>
          <a:bodyPr/>
          <a:lstStyle>
            <a:lvl1pPr algn="r">
              <a:defRPr sz="846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sz="846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</a:rPr>
              <a:t>Heading Sky text medium 10pt</a:t>
            </a:r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846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646247" y="360208"/>
            <a:ext cx="2468762" cy="166143"/>
          </a:xfrm>
        </p:spPr>
        <p:txBody>
          <a:bodyPr/>
          <a:lstStyle>
            <a:lvl1pPr algn="r">
              <a:defRPr lang="en-US" sz="846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5pPr algn="r">
              <a:defRPr/>
            </a:lvl5pPr>
          </a:lstStyle>
          <a:p>
            <a:pPr lvl="0"/>
            <a:r>
              <a:rPr lang="en-US" sz="846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Sub header Sky text 10pt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3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oleObject" Target="../embeddings/oleObject5.bin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ags" Target="../tags/tag7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vmlDrawing" Target="../drawings/vmlDrawing5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01269929"/>
              </p:ext>
            </p:ext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0" name="Picture 2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7" y="162000"/>
            <a:ext cx="11068062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sz="1800" noProof="0"/>
          </a:p>
        </p:txBody>
      </p:sp>
      <p:sp>
        <p:nvSpPr>
          <p:cNvPr id="10" name="TextBox 9"/>
          <p:cNvSpPr txBox="1"/>
          <p:nvPr/>
        </p:nvSpPr>
        <p:spPr>
          <a:xfrm>
            <a:off x="11395938" y="6674400"/>
            <a:ext cx="234462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900" dirty="0"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7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687687633"/>
              </p:ext>
            </p:extLst>
          </p:nvPr>
        </p:nvGraphicFramePr>
        <p:xfrm>
          <a:off x="1655" y="1656"/>
          <a:ext cx="1653" cy="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24" imgW="360" imgH="360" progId="TCLayout.ActiveDocument.1">
                  <p:embed/>
                </p:oleObj>
              </mc:Choice>
              <mc:Fallback>
                <p:oleObj name="think-cell Slide" r:id="rId2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" y="1656"/>
                        <a:ext cx="1653" cy="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1754" y="608572"/>
            <a:ext cx="10948492" cy="106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  <a:endParaRPr lang="en-GB" altLang="de-D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1754" y="1668611"/>
            <a:ext cx="10948492" cy="422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  <a:endParaRPr lang="en-US" alt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772721" y="6638053"/>
            <a:ext cx="646558" cy="217302"/>
          </a:xfrm>
          <a:prstGeom prst="rect">
            <a:avLst/>
          </a:prstGeom>
          <a:noFill/>
        </p:spPr>
        <p:txBody>
          <a:bodyPr lIns="99057" tIns="49529" rIns="99057" bIns="49529" anchor="b">
            <a:spAutoFit/>
          </a:bodyPr>
          <a:lstStyle>
            <a:lvl1pPr>
              <a:defRPr sz="2300">
                <a:solidFill>
                  <a:schemeClr val="tx1"/>
                </a:solidFill>
                <a:latin typeface="Sky Text" panose="020B050604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Sky Text" panose="020B050604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Sky Text" panose="020B050604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Sky Text" panose="020B050604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Sky Text" panose="020B0506040202020204" pitchFamily="34" charset="0"/>
              </a:defRPr>
            </a:lvl5pPr>
            <a:lvl6pPr marL="2514600" indent="-228600" defTabSz="1169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Sky Text" panose="020B0506040202020204" pitchFamily="34" charset="0"/>
              </a:defRPr>
            </a:lvl6pPr>
            <a:lvl7pPr marL="2971800" indent="-228600" defTabSz="1169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Sky Text" panose="020B0506040202020204" pitchFamily="34" charset="0"/>
              </a:defRPr>
            </a:lvl7pPr>
            <a:lvl8pPr marL="3429000" indent="-228600" defTabSz="1169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Sky Text" panose="020B0506040202020204" pitchFamily="34" charset="0"/>
              </a:defRPr>
            </a:lvl8pPr>
            <a:lvl9pPr marL="3886200" indent="-228600" defTabSz="1169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Sky Text" panose="020B0506040202020204" pitchFamily="34" charset="0"/>
              </a:defRPr>
            </a:lvl9pPr>
          </a:lstStyle>
          <a:p>
            <a:pPr algn="ctr" defTabSz="990161" fontAlgn="base">
              <a:spcBef>
                <a:spcPct val="0"/>
              </a:spcBef>
              <a:spcAft>
                <a:spcPct val="0"/>
              </a:spcAft>
            </a:pPr>
            <a:fld id="{ADF96766-74B5-4244-86D9-4DD551ECABD8}" type="slidenum">
              <a:rPr lang="en-US" altLang="de-DE" sz="762">
                <a:solidFill>
                  <a:srgbClr val="323232"/>
                </a:solidFill>
                <a:latin typeface="Sky Text Medium" panose="020B0506040202020204" pitchFamily="34" charset="0"/>
                <a:ea typeface="MS PGothic" panose="020B0600070205080204" pitchFamily="34" charset="-128"/>
              </a:rPr>
              <a:pPr algn="ctr" defTabSz="99016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de-DE" sz="762" dirty="0">
              <a:solidFill>
                <a:srgbClr val="323232"/>
              </a:solidFill>
              <a:latin typeface="Sky Text Medium" panose="020B050604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71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xStyles>
    <p:titleStyle>
      <a:lvl1pPr algn="l" defTabSz="990161" rtl="0" eaLnBrk="1" fontAlgn="base" hangingPunct="1">
        <a:spcBef>
          <a:spcPts val="646"/>
        </a:spcBef>
        <a:spcAft>
          <a:spcPct val="0"/>
        </a:spcAft>
        <a:defRPr sz="237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0161" rtl="0" eaLnBrk="1" fontAlgn="base" hangingPunct="1">
        <a:spcBef>
          <a:spcPts val="646"/>
        </a:spcBef>
        <a:spcAft>
          <a:spcPct val="0"/>
        </a:spcAft>
        <a:defRPr sz="2370">
          <a:solidFill>
            <a:schemeClr val="accent1"/>
          </a:solidFill>
          <a:latin typeface="Sky Text Medium" panose="020B0506040202020204" pitchFamily="34" charset="0"/>
        </a:defRPr>
      </a:lvl2pPr>
      <a:lvl3pPr algn="l" defTabSz="990161" rtl="0" eaLnBrk="1" fontAlgn="base" hangingPunct="1">
        <a:spcBef>
          <a:spcPts val="646"/>
        </a:spcBef>
        <a:spcAft>
          <a:spcPct val="0"/>
        </a:spcAft>
        <a:defRPr sz="2370">
          <a:solidFill>
            <a:schemeClr val="accent1"/>
          </a:solidFill>
          <a:latin typeface="Sky Text Medium" panose="020B0506040202020204" pitchFamily="34" charset="0"/>
        </a:defRPr>
      </a:lvl3pPr>
      <a:lvl4pPr algn="l" defTabSz="990161" rtl="0" eaLnBrk="1" fontAlgn="base" hangingPunct="1">
        <a:spcBef>
          <a:spcPts val="646"/>
        </a:spcBef>
        <a:spcAft>
          <a:spcPct val="0"/>
        </a:spcAft>
        <a:defRPr sz="2370">
          <a:solidFill>
            <a:schemeClr val="accent1"/>
          </a:solidFill>
          <a:latin typeface="Sky Text Medium" panose="020B0506040202020204" pitchFamily="34" charset="0"/>
        </a:defRPr>
      </a:lvl4pPr>
      <a:lvl5pPr algn="l" defTabSz="990161" rtl="0" eaLnBrk="1" fontAlgn="base" hangingPunct="1">
        <a:spcBef>
          <a:spcPts val="646"/>
        </a:spcBef>
        <a:spcAft>
          <a:spcPct val="0"/>
        </a:spcAft>
        <a:defRPr sz="2370">
          <a:solidFill>
            <a:schemeClr val="accent1"/>
          </a:solidFill>
          <a:latin typeface="Sky Text Medium" panose="020B0506040202020204" pitchFamily="34" charset="0"/>
        </a:defRPr>
      </a:lvl5pPr>
      <a:lvl6pPr marL="386928" algn="l" defTabSz="990161" rtl="0" eaLnBrk="1" fontAlgn="base" hangingPunct="1">
        <a:spcBef>
          <a:spcPts val="646"/>
        </a:spcBef>
        <a:spcAft>
          <a:spcPct val="0"/>
        </a:spcAft>
        <a:defRPr sz="2370">
          <a:solidFill>
            <a:schemeClr val="accent1"/>
          </a:solidFill>
          <a:latin typeface="Sky Text Medium" panose="020B0506040202020204" pitchFamily="34" charset="0"/>
        </a:defRPr>
      </a:lvl6pPr>
      <a:lvl7pPr marL="773857" algn="l" defTabSz="990161" rtl="0" eaLnBrk="1" fontAlgn="base" hangingPunct="1">
        <a:spcBef>
          <a:spcPts val="646"/>
        </a:spcBef>
        <a:spcAft>
          <a:spcPct val="0"/>
        </a:spcAft>
        <a:defRPr sz="2370">
          <a:solidFill>
            <a:schemeClr val="accent1"/>
          </a:solidFill>
          <a:latin typeface="Sky Text Medium" panose="020B0506040202020204" pitchFamily="34" charset="0"/>
        </a:defRPr>
      </a:lvl7pPr>
      <a:lvl8pPr marL="1160785" algn="l" defTabSz="990161" rtl="0" eaLnBrk="1" fontAlgn="base" hangingPunct="1">
        <a:spcBef>
          <a:spcPts val="646"/>
        </a:spcBef>
        <a:spcAft>
          <a:spcPct val="0"/>
        </a:spcAft>
        <a:defRPr sz="2370">
          <a:solidFill>
            <a:schemeClr val="accent1"/>
          </a:solidFill>
          <a:latin typeface="Sky Text Medium" panose="020B0506040202020204" pitchFamily="34" charset="0"/>
        </a:defRPr>
      </a:lvl8pPr>
      <a:lvl9pPr marL="1547713" algn="l" defTabSz="990161" rtl="0" eaLnBrk="1" fontAlgn="base" hangingPunct="1">
        <a:spcBef>
          <a:spcPts val="646"/>
        </a:spcBef>
        <a:spcAft>
          <a:spcPct val="0"/>
        </a:spcAft>
        <a:defRPr sz="2370">
          <a:solidFill>
            <a:schemeClr val="accent1"/>
          </a:solidFill>
          <a:latin typeface="Sky Text Medium" panose="020B0506040202020204" pitchFamily="34" charset="0"/>
        </a:defRPr>
      </a:lvl9pPr>
    </p:titleStyle>
    <p:bodyStyle>
      <a:lvl1pPr marL="0" indent="0" algn="l" defTabSz="990161" rtl="0" eaLnBrk="1" fontAlgn="base" hangingPunct="1">
        <a:spcBef>
          <a:spcPts val="646"/>
        </a:spcBef>
        <a:spcAft>
          <a:spcPct val="0"/>
        </a:spcAft>
        <a:buClr>
          <a:schemeClr val="accent1"/>
        </a:buClr>
        <a:buFontTx/>
        <a:buNone/>
        <a:defRPr sz="1354" kern="1200">
          <a:solidFill>
            <a:srgbClr val="323232"/>
          </a:solidFill>
          <a:latin typeface="+mj-lt"/>
          <a:ea typeface="+mn-ea"/>
          <a:cs typeface="+mn-cs"/>
        </a:defRPr>
      </a:lvl1pPr>
      <a:lvl2pPr marL="194988" indent="-193464" algn="l" defTabSz="990161" rtl="0" eaLnBrk="1" fontAlgn="base" hangingPunct="1">
        <a:spcBef>
          <a:spcPts val="646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354" kern="1200">
          <a:solidFill>
            <a:srgbClr val="323232"/>
          </a:solidFill>
          <a:latin typeface="+mn-lt"/>
          <a:ea typeface="+mn-ea"/>
          <a:cs typeface="+mn-cs"/>
        </a:defRPr>
      </a:lvl2pPr>
      <a:lvl3pPr marL="389975" indent="-194988" algn="l" defTabSz="990161" rtl="0" eaLnBrk="1" fontAlgn="base" hangingPunct="1">
        <a:spcBef>
          <a:spcPts val="646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354" kern="1200">
          <a:solidFill>
            <a:srgbClr val="323232"/>
          </a:solidFill>
          <a:latin typeface="+mn-lt"/>
          <a:ea typeface="+mn-ea"/>
          <a:cs typeface="+mn-cs"/>
        </a:defRPr>
      </a:lvl3pPr>
      <a:lvl4pPr marL="584963" indent="-194988" algn="l" defTabSz="990161" rtl="0" eaLnBrk="1" fontAlgn="base" hangingPunct="1">
        <a:spcBef>
          <a:spcPts val="646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354" kern="1200">
          <a:solidFill>
            <a:srgbClr val="323232"/>
          </a:solidFill>
          <a:latin typeface="+mn-lt"/>
          <a:ea typeface="+mn-ea"/>
          <a:cs typeface="+mn-cs"/>
        </a:defRPr>
      </a:lvl4pPr>
      <a:lvl5pPr marL="779950" indent="-194988" algn="l" defTabSz="99016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354" b="0" kern="1200">
          <a:solidFill>
            <a:srgbClr val="323232"/>
          </a:solidFill>
          <a:latin typeface="+mn-lt"/>
          <a:ea typeface="+mn-ea"/>
          <a:cs typeface="+mn-cs"/>
        </a:defRPr>
      </a:lvl5pPr>
      <a:lvl6pPr marL="2723976" indent="-247634" algn="l" defTabSz="99053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244" indent="-247634" algn="l" defTabSz="99053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512" indent="-247634" algn="l" defTabSz="99053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781" indent="-247634" algn="l" defTabSz="99053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37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5268" algn="l" defTabSz="990537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0537" algn="l" defTabSz="990537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5805" algn="l" defTabSz="990537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1073" algn="l" defTabSz="990537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76342" algn="l" defTabSz="990537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0" algn="l" defTabSz="990537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66878" algn="l" defTabSz="990537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62146" algn="l" defTabSz="990537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ject-matter_expe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7.xml"/><Relationship Id="rId7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.wmf"/><Relationship Id="rId5" Type="http://schemas.openxmlformats.org/officeDocument/2006/relationships/package" Target="../embeddings/Microsoft_Word_Document.docx"/><Relationship Id="rId10" Type="http://schemas.openxmlformats.org/officeDocument/2006/relationships/image" Target="../media/image13.wmf"/><Relationship Id="rId4" Type="http://schemas.openxmlformats.org/officeDocument/2006/relationships/image" Target="../media/image14.png"/><Relationship Id="rId9" Type="http://schemas.openxmlformats.org/officeDocument/2006/relationships/package" Target="../embeddings/Microsoft_Word_Document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 rot="-5400000">
            <a:off x="9758680" y="4251960"/>
            <a:ext cx="4562856" cy="20116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0"/>
          <a:lstStyle/>
          <a:p>
            <a:pPr algn="ctr"/>
            <a:endParaRPr lang="en-US" sz="1400" dirty="0" err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226" name="agenda_divider"/>
          <p:cNvSpPr>
            <a:spLocks noChangeArrowheads="1"/>
          </p:cNvSpPr>
          <p:nvPr/>
        </p:nvSpPr>
        <p:spPr bwMode="gray">
          <a:xfrm>
            <a:off x="2218875" y="2104049"/>
            <a:ext cx="8215184" cy="769441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2"/>
            </a:solidFill>
            <a:miter lim="800000"/>
            <a:headEnd type="none" w="lg" len="lg"/>
            <a:tailEnd type="none" w="lg" len="lg"/>
          </a:ln>
        </p:spPr>
        <p:txBody>
          <a:bodyPr wrap="square" lIns="457200" tIns="228600" bIns="228600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AU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 GUIDE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48AA60-AB5E-4352-8877-32F6CD83B033}"/>
              </a:ext>
            </a:extLst>
          </p:cNvPr>
          <p:cNvSpPr/>
          <p:nvPr/>
        </p:nvSpPr>
        <p:spPr>
          <a:xfrm>
            <a:off x="550333" y="6489700"/>
            <a:ext cx="10244159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GB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C20DA0-C497-B152-9AEA-B3F071156762}"/>
              </a:ext>
            </a:extLst>
          </p:cNvPr>
          <p:cNvSpPr txBox="1"/>
          <p:nvPr/>
        </p:nvSpPr>
        <p:spPr>
          <a:xfrm>
            <a:off x="4659086" y="5893898"/>
            <a:ext cx="2873828" cy="612645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s-PE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</a:t>
            </a:r>
            <a:r>
              <a:rPr lang="es-PE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dept</a:t>
            </a:r>
            <a:r>
              <a:rPr lang="es-PE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es-PE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Jan,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9F847-6ACC-9AF3-3961-FB8170FAD623}"/>
              </a:ext>
            </a:extLst>
          </p:cNvPr>
          <p:cNvSpPr txBox="1"/>
          <p:nvPr/>
        </p:nvSpPr>
        <p:spPr>
          <a:xfrm>
            <a:off x="3748536" y="2873490"/>
            <a:ext cx="6907464" cy="2120750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Agenda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16:00-16:05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Rollcall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16:10-16:40  Introduce Process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16:40-17:00  Introduce BPMN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17:00-17:05  break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17:05-18:00  Guide to use Bizagi tool to draw process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18:00-18:30  Question &amp; Answer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6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0013 -0.15694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Introduce </a:t>
            </a:r>
            <a:r>
              <a:rPr lang="es-PE" dirty="0" err="1"/>
              <a:t>Process</a:t>
            </a:r>
            <a:r>
              <a:rPr lang="es-PE" dirty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1454" y="1312492"/>
            <a:ext cx="10945873" cy="5049752"/>
          </a:xfrm>
          <a:prstGeom prst="rect">
            <a:avLst/>
          </a:prstGeom>
          <a:noFill/>
        </p:spPr>
        <p:txBody>
          <a:bodyPr wrap="square" tIns="90000" bIns="90000" rtlCol="0" anchor="t">
            <a:no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What is a process?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Example: </a:t>
            </a:r>
            <a:r>
              <a:rPr lang="en-US" b="0" i="1" dirty="0">
                <a:solidFill>
                  <a:srgbClr val="000000"/>
                </a:solidFill>
                <a:effectLst/>
                <a:latin typeface="PT Sans" panose="020B0604020202020204" pitchFamily="34" charset="0"/>
              </a:rPr>
              <a:t>Preparing </a:t>
            </a:r>
            <a:r>
              <a:rPr lang="en-US" b="1" i="1" dirty="0">
                <a:solidFill>
                  <a:srgbClr val="000000"/>
                </a:solidFill>
                <a:effectLst/>
                <a:latin typeface="PT Sans" panose="020B0604020202020204" pitchFamily="34" charset="0"/>
              </a:rPr>
              <a:t>breakfast</a:t>
            </a:r>
            <a:endParaRPr lang="en-US" b="1" i="1" dirty="0"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085850" lvl="2" indent="-1714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Check the fridge</a:t>
            </a:r>
          </a:p>
          <a:p>
            <a:pPr marL="1085850" lvl="2" indent="-1714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Choose a dish</a:t>
            </a:r>
          </a:p>
          <a:p>
            <a:pPr marL="1085850" lvl="2" indent="-1714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Preprocessing</a:t>
            </a:r>
          </a:p>
          <a:p>
            <a:pPr marL="1543050" lvl="3" indent="-1714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Cleaning</a:t>
            </a:r>
          </a:p>
          <a:p>
            <a:pPr marL="1543050" lvl="3" indent="-1714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Washing</a:t>
            </a:r>
          </a:p>
          <a:p>
            <a:pPr marL="1543050" lvl="3" indent="-1714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Prepare cooking ingredients</a:t>
            </a:r>
          </a:p>
          <a:p>
            <a:pPr marL="1085850" lvl="2" indent="-1714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Cooking</a:t>
            </a:r>
          </a:p>
          <a:p>
            <a:pPr marL="1085850" lvl="2" indent="-171450">
              <a:buFontTx/>
              <a:buChar char="-"/>
            </a:pP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Presenting</a:t>
            </a:r>
          </a:p>
          <a:p>
            <a:endParaRPr lang="en-US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Then, what are the process’s components?</a:t>
            </a:r>
          </a:p>
          <a:p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- Customer</a:t>
            </a:r>
          </a:p>
          <a:p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- Event, boundary</a:t>
            </a:r>
          </a:p>
          <a:p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- Input, out put</a:t>
            </a:r>
          </a:p>
          <a:p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Activity,</a:t>
            </a: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Task, 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OLA</a:t>
            </a:r>
          </a:p>
          <a:p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- Resource</a:t>
            </a:r>
          </a:p>
          <a:p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KPI</a:t>
            </a:r>
          </a:p>
          <a:p>
            <a:pPr marL="171450" indent="-171450">
              <a:buFontTx/>
              <a:buChar char="-"/>
            </a:pPr>
            <a:endParaRPr lang="en-US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8E3C4-78DD-5A26-144E-699C9359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42" y="4012313"/>
            <a:ext cx="7279758" cy="2766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B8705D-EADA-3AAA-D88B-5A9925953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57" y="1196147"/>
            <a:ext cx="2598645" cy="22328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6F0891-B48B-5CBB-D264-789FCA902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402" y="1331802"/>
            <a:ext cx="2606266" cy="20118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00B7333-F317-FA5B-DC47-BAD76F2A3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3092" y="1464397"/>
            <a:ext cx="2469094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DE9F-4F56-B26C-7000-D7FAE8A4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Introduce </a:t>
            </a:r>
            <a:r>
              <a:rPr lang="es-PE" dirty="0" err="1"/>
              <a:t>Process</a:t>
            </a:r>
            <a:r>
              <a:rPr lang="es-PE" dirty="0"/>
              <a:t> – RA(S)CI MATRIX</a:t>
            </a:r>
            <a:endParaRPr lang="en-US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B2C486A2-A4C1-8835-6186-964375B6F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47212"/>
              </p:ext>
            </p:extLst>
          </p:nvPr>
        </p:nvGraphicFramePr>
        <p:xfrm>
          <a:off x="272377" y="1616311"/>
          <a:ext cx="11712477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83">
                  <a:extLst>
                    <a:ext uri="{9D8B030D-6E8A-4147-A177-3AD203B41FA5}">
                      <a16:colId xmlns:a16="http://schemas.microsoft.com/office/drawing/2014/main" val="4244944183"/>
                    </a:ext>
                  </a:extLst>
                </a:gridCol>
                <a:gridCol w="1468435">
                  <a:extLst>
                    <a:ext uri="{9D8B030D-6E8A-4147-A177-3AD203B41FA5}">
                      <a16:colId xmlns:a16="http://schemas.microsoft.com/office/drawing/2014/main" val="3628591599"/>
                    </a:ext>
                  </a:extLst>
                </a:gridCol>
                <a:gridCol w="8361859">
                  <a:extLst>
                    <a:ext uri="{9D8B030D-6E8A-4147-A177-3AD203B41FA5}">
                      <a16:colId xmlns:a16="http://schemas.microsoft.com/office/drawing/2014/main" val="230055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Abbreviation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 who do the work to complete the task. There is at least one role with a participation type of responsible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9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one ultimately answerable for the correct and thorough completion of the deliverable or task. </a:t>
                      </a:r>
                    </a:p>
                    <a:p>
                      <a:r>
                        <a:rPr lang="en-US" dirty="0"/>
                        <a:t>An accountable must sign off (approve) work that responsible provides. There must be only one accountable specified for each task or deliverable.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2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Resources which provide a supporting service role in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8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Consulted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Those whose opinions are sought, typically 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ubject-matter expert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subject-matter experts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two-way communication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19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Those who are kept up-to-date on progress, often only on completion of the task or deliverable;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just one-way communication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1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DE9F-4F56-B26C-7000-D7FAE8A4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Introduce </a:t>
            </a:r>
            <a:r>
              <a:rPr lang="es-PE" dirty="0" err="1"/>
              <a:t>Process</a:t>
            </a:r>
            <a:r>
              <a:rPr lang="es-PE" dirty="0"/>
              <a:t> – RA(S)CI MATRIX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65AB2-9D41-B94D-003A-AF48A238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599" y="1272426"/>
            <a:ext cx="8330453" cy="50327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1F93EE-39CD-6A47-8C77-36016599B4E5}"/>
              </a:ext>
            </a:extLst>
          </p:cNvPr>
          <p:cNvSpPr txBox="1"/>
          <p:nvPr/>
        </p:nvSpPr>
        <p:spPr>
          <a:xfrm>
            <a:off x="4109256" y="6287776"/>
            <a:ext cx="4863832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Example of RASCI matrix in Risk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244780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DE9F-4F56-B26C-7000-D7FAE8A4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Introduce </a:t>
            </a:r>
            <a:r>
              <a:rPr lang="es-PE" dirty="0" err="1"/>
              <a:t>Process</a:t>
            </a:r>
            <a:r>
              <a:rPr lang="es-PE" dirty="0"/>
              <a:t> – RA(S)CI MATRIX</a:t>
            </a:r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CFC48A-31FF-5210-7458-1417D4FC5CDE}"/>
              </a:ext>
            </a:extLst>
          </p:cNvPr>
          <p:cNvGraphicFramePr>
            <a:graphicFrameLocks noGrp="1"/>
          </p:cNvGraphicFramePr>
          <p:nvPr/>
        </p:nvGraphicFramePr>
        <p:xfrm>
          <a:off x="272377" y="1084184"/>
          <a:ext cx="11647245" cy="483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352">
                  <a:extLst>
                    <a:ext uri="{9D8B030D-6E8A-4147-A177-3AD203B41FA5}">
                      <a16:colId xmlns:a16="http://schemas.microsoft.com/office/drawing/2014/main" val="761639765"/>
                    </a:ext>
                  </a:extLst>
                </a:gridCol>
                <a:gridCol w="2175030">
                  <a:extLst>
                    <a:ext uri="{9D8B030D-6E8A-4147-A177-3AD203B41FA5}">
                      <a16:colId xmlns:a16="http://schemas.microsoft.com/office/drawing/2014/main" val="1212022959"/>
                    </a:ext>
                  </a:extLst>
                </a:gridCol>
                <a:gridCol w="2308194">
                  <a:extLst>
                    <a:ext uri="{9D8B030D-6E8A-4147-A177-3AD203B41FA5}">
                      <a16:colId xmlns:a16="http://schemas.microsoft.com/office/drawing/2014/main" val="3740064505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4177467196"/>
                    </a:ext>
                  </a:extLst>
                </a:gridCol>
                <a:gridCol w="2521258">
                  <a:extLst>
                    <a:ext uri="{9D8B030D-6E8A-4147-A177-3AD203B41FA5}">
                      <a16:colId xmlns:a16="http://schemas.microsoft.com/office/drawing/2014/main" val="290840718"/>
                    </a:ext>
                  </a:extLst>
                </a:gridCol>
              </a:tblGrid>
              <a:tr h="672286"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owner (Departments)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dept.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BOD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Related participants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90378"/>
                  </a:ext>
                </a:extLst>
              </a:tr>
              <a:tr h="389499">
                <a:tc>
                  <a:txBody>
                    <a:bodyPr/>
                    <a:lstStyle/>
                    <a:p>
                      <a:r>
                        <a:rPr lang="en-US" dirty="0"/>
                        <a:t>Collect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50010"/>
                  </a:ext>
                </a:extLst>
              </a:tr>
              <a:tr h="389499">
                <a:tc>
                  <a:txBody>
                    <a:bodyPr/>
                    <a:lstStyle/>
                    <a:p>
                      <a:r>
                        <a:rPr lang="en-US" dirty="0"/>
                        <a:t>Design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14256"/>
                  </a:ext>
                </a:extLst>
              </a:tr>
              <a:tr h="389499">
                <a:tc>
                  <a:txBody>
                    <a:bodyPr/>
                    <a:lstStyle/>
                    <a:p>
                      <a:r>
                        <a:rPr lang="en-US" dirty="0"/>
                        <a:t>Draw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4279"/>
                  </a:ext>
                </a:extLst>
              </a:tr>
              <a:tr h="672286">
                <a:tc>
                  <a:txBody>
                    <a:bodyPr/>
                    <a:lstStyle/>
                    <a:p>
                      <a:r>
                        <a:rPr lang="en-US" dirty="0"/>
                        <a:t>Complete process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84688"/>
                  </a:ext>
                </a:extLst>
              </a:tr>
              <a:tr h="672286">
                <a:tc>
                  <a:txBody>
                    <a:bodyPr/>
                    <a:lstStyle/>
                    <a:p>
                      <a:r>
                        <a:rPr lang="en-US" dirty="0"/>
                        <a:t>Promulgate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48670"/>
                  </a:ext>
                </a:extLst>
              </a:tr>
              <a:tr h="453381">
                <a:tc>
                  <a:txBody>
                    <a:bodyPr/>
                    <a:lstStyle/>
                    <a:p>
                      <a:r>
                        <a:rPr lang="en-US" dirty="0"/>
                        <a:t>Publish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80063"/>
                  </a:ext>
                </a:extLst>
              </a:tr>
              <a:tr h="523783">
                <a:tc>
                  <a:txBody>
                    <a:bodyPr/>
                    <a:lstStyle/>
                    <a:p>
                      <a:r>
                        <a:rPr lang="en-US" dirty="0"/>
                        <a:t>Train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94148"/>
                  </a:ext>
                </a:extLst>
              </a:tr>
              <a:tr h="672286">
                <a:tc>
                  <a:txBody>
                    <a:bodyPr/>
                    <a:lstStyle/>
                    <a:p>
                      <a:r>
                        <a:rPr lang="en-US" dirty="0"/>
                        <a:t>Implement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826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9BFFB7-CCC2-9293-E435-9E654D8DE5A6}"/>
              </a:ext>
            </a:extLst>
          </p:cNvPr>
          <p:cNvSpPr txBox="1"/>
          <p:nvPr/>
        </p:nvSpPr>
        <p:spPr>
          <a:xfrm>
            <a:off x="4197186" y="6117336"/>
            <a:ext cx="3198312" cy="458757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RASCI of Process activities</a:t>
            </a:r>
          </a:p>
        </p:txBody>
      </p:sp>
    </p:spTree>
    <p:extLst>
      <p:ext uri="{BB962C8B-B14F-4D97-AF65-F5344CB8AC3E}">
        <p14:creationId xmlns:p14="http://schemas.microsoft.com/office/powerpoint/2010/main" val="141257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43B6-2952-DD63-E84B-B5D44E42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Introduce </a:t>
            </a:r>
            <a:r>
              <a:rPr lang="es-PE" dirty="0" err="1"/>
              <a:t>Process</a:t>
            </a:r>
            <a:r>
              <a:rPr lang="es-PE" dirty="0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E8AC8-0CB7-5127-4CAC-AD7DC632EDDF}"/>
              </a:ext>
            </a:extLst>
          </p:cNvPr>
          <p:cNvSpPr txBox="1"/>
          <p:nvPr/>
        </p:nvSpPr>
        <p:spPr>
          <a:xfrm>
            <a:off x="1592860" y="1329421"/>
            <a:ext cx="3999813" cy="458757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Applying Change in Process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curve</a:t>
            </a:r>
          </a:p>
        </p:txBody>
      </p:sp>
      <p:pic>
        <p:nvPicPr>
          <p:cNvPr id="24580" name="Picture 4" descr="The Kübler Ross Change Curve in the Workplace (2023) | Whatfix">
            <a:extLst>
              <a:ext uri="{FF2B5EF4-FFF2-40B4-BE49-F238E27FC236}">
                <a16:creationId xmlns:a16="http://schemas.microsoft.com/office/drawing/2014/main" id="{866BFD8F-A010-8BF1-FC43-82DBF9E4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01" y="1883159"/>
            <a:ext cx="7034784" cy="469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change curve with Whatfix">
            <a:extLst>
              <a:ext uri="{FF2B5EF4-FFF2-40B4-BE49-F238E27FC236}">
                <a16:creationId xmlns:a16="http://schemas.microsoft.com/office/drawing/2014/main" id="{C0BBABB5-9BBF-681A-F424-34DA3964E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19" y="1883159"/>
            <a:ext cx="8556162" cy="481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60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CCB-ECC6-85D9-BAA5-08FEEFBF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BPMN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C39B6-ABA1-6278-62F3-68E74824A880}"/>
              </a:ext>
            </a:extLst>
          </p:cNvPr>
          <p:cNvSpPr txBox="1"/>
          <p:nvPr/>
        </p:nvSpPr>
        <p:spPr>
          <a:xfrm>
            <a:off x="128490" y="1108125"/>
            <a:ext cx="9777036" cy="458757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A graphical representation for specifying business processes in a business process model.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4829A652-1B05-6EEE-525C-79CFC256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4" y="1803501"/>
            <a:ext cx="7543592" cy="407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A757E16-9982-13EA-47C3-8A5CED28D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15120"/>
              </p:ext>
            </p:extLst>
          </p:nvPr>
        </p:nvGraphicFramePr>
        <p:xfrm>
          <a:off x="10076688" y="132996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showAsIcon="1" r:id="rId5" imgW="914400" imgH="792360" progId="Word.Document.12">
                  <p:embed/>
                </p:oleObj>
              </mc:Choice>
              <mc:Fallback>
                <p:oleObj name="Document" showAsIcon="1" r:id="rId5" imgW="914400" imgH="79236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8D2A568-B6FF-EB14-9C0C-4A6A5C83B0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76688" y="132996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421453-0627-C93B-0EE5-7195272467A4}"/>
              </a:ext>
            </a:extLst>
          </p:cNvPr>
          <p:cNvSpPr txBox="1"/>
          <p:nvPr/>
        </p:nvSpPr>
        <p:spPr>
          <a:xfrm>
            <a:off x="9173090" y="1959464"/>
            <a:ext cx="2721595" cy="828089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 01_Guideline for drawing process flowchart by BPMN language in Viettel Peru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7C0D454-B81B-D101-4FF4-057529DDE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844832"/>
              </p:ext>
            </p:extLst>
          </p:nvPr>
        </p:nvGraphicFramePr>
        <p:xfrm>
          <a:off x="10076687" y="293197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showAsIcon="1" r:id="rId7" imgW="914400" imgH="792360" progId="Word.Document.12">
                  <p:embed/>
                </p:oleObj>
              </mc:Choice>
              <mc:Fallback>
                <p:oleObj name="Document" showAsIcon="1" r:id="rId7" imgW="914400" imgH="792360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856218C-DC1F-DC00-9616-27A3F0FFCA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76687" y="293197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498ABB-8DDB-240A-D66A-A26677A8D788}"/>
              </a:ext>
            </a:extLst>
          </p:cNvPr>
          <p:cNvSpPr txBox="1"/>
          <p:nvPr/>
        </p:nvSpPr>
        <p:spPr>
          <a:xfrm>
            <a:off x="9395508" y="3537410"/>
            <a:ext cx="2276758" cy="828089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Appendix 01_Guideline for using BPMN notation to draw flowcharts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E60E1B4-B967-D1AC-26ED-9F339144B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324042"/>
              </p:ext>
            </p:extLst>
          </p:nvPr>
        </p:nvGraphicFramePr>
        <p:xfrm>
          <a:off x="10149495" y="468540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showAsIcon="1" r:id="rId9" imgW="914400" imgH="792360" progId="Word.Document.12">
                  <p:embed/>
                </p:oleObj>
              </mc:Choice>
              <mc:Fallback>
                <p:oleObj name="Document" showAsIcon="1" r:id="rId9" imgW="914400" imgH="792360" progId="Word.Documen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E798AE2-23FF-8614-9670-02AC5657AB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49495" y="468540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C40C91-C17B-881E-F8F1-ABDAEF4E5E44}"/>
              </a:ext>
            </a:extLst>
          </p:cNvPr>
          <p:cNvSpPr txBox="1"/>
          <p:nvPr/>
        </p:nvSpPr>
        <p:spPr>
          <a:xfrm>
            <a:off x="9875349" y="5435263"/>
            <a:ext cx="1664235" cy="1258976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Appendix 02_Rules for checking flowcharts in BPMN</a:t>
            </a:r>
          </a:p>
        </p:txBody>
      </p:sp>
    </p:spTree>
    <p:extLst>
      <p:ext uri="{BB962C8B-B14F-4D97-AF65-F5344CB8AC3E}">
        <p14:creationId xmlns:p14="http://schemas.microsoft.com/office/powerpoint/2010/main" val="180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CCB-ECC6-85D9-BAA5-08FEEFBF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to use Bizagi tool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CD6FCDC-9F2A-6C64-8986-6D1ADEBBA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621682"/>
              </p:ext>
            </p:extLst>
          </p:nvPr>
        </p:nvGraphicFramePr>
        <p:xfrm>
          <a:off x="10919479" y="142016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showAsIcon="1" r:id="rId3" imgW="914400" imgH="792360" progId="Word.Document.12">
                  <p:embed/>
                </p:oleObj>
              </mc:Choice>
              <mc:Fallback>
                <p:oleObj name="Document" showAsIcon="1" r:id="rId3" imgW="914400" imgH="792360" progId="Word.Documen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1A6A124-5E70-3DD3-AF42-2D1AC435E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19479" y="142016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122371-C292-59DB-F8E7-D817AA5A2D09}"/>
              </a:ext>
            </a:extLst>
          </p:cNvPr>
          <p:cNvSpPr txBox="1"/>
          <p:nvPr/>
        </p:nvSpPr>
        <p:spPr>
          <a:xfrm>
            <a:off x="10527764" y="2170024"/>
            <a:ext cx="1664236" cy="1258976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Appendix 03_Guideline for using Bizagi to draw the BPMN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8B042-F878-E438-A8E4-6600778ED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7" y="1167618"/>
            <a:ext cx="9587218" cy="5690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CDAFC-9FF3-C89D-6537-DFB7FF7A8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223" y="4799430"/>
            <a:ext cx="6234110" cy="14342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207D67-BB11-552D-CD38-8E451CFDB766}"/>
              </a:ext>
            </a:extLst>
          </p:cNvPr>
          <p:cNvCxnSpPr/>
          <p:nvPr/>
        </p:nvCxnSpPr>
        <p:spPr>
          <a:xfrm>
            <a:off x="3454400" y="3657600"/>
            <a:ext cx="524933" cy="15748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5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5922-FE1A-9E84-09C4-083ED0D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EF747-18A6-E5AB-9072-C6EBFC01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309812"/>
            <a:ext cx="53340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43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EE4P_STYLE_ID" val="e378f461-5c73-46ec-9281-d7e45e6a2893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24D0BAF9-598A-4E29-9F78-A1F29E525503}" vid="{EEB29346-4282-4D00-A572-F2B3FDA48971}"/>
    </a:ext>
  </a:extLst>
</a:theme>
</file>

<file path=ppt/theme/theme2.xml><?xml version="1.0" encoding="utf-8"?>
<a:theme xmlns:a="http://schemas.openxmlformats.org/drawingml/2006/main" name="1_blank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accent1"/>
          </a:solidFill>
        </a:ln>
      </a:spPr>
      <a:bodyPr rtlCol="0" anchor="ctr"/>
      <a:lstStyle>
        <a:defPPr algn="ctr">
          <a:defRPr sz="1600" dirty="0" err="1" smtClean="0">
            <a:solidFill>
              <a:srgbClr val="32323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9999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>
            <a:solidFill>
              <a:srgbClr val="32323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A66079E5-09D0-42EA-A3D4-466178642DED}" vid="{858FA86F-F101-4D59-B141-F7A4DF1E60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D2F14E-91D0-46BE-AF0B-03FA64177EC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22279</TotalTime>
  <Words>1012</Words>
  <Application>Microsoft Office PowerPoint</Application>
  <PresentationFormat>Widescreen</PresentationFormat>
  <Paragraphs>165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Fira Sans</vt:lpstr>
      <vt:lpstr>Inter-Bold</vt:lpstr>
      <vt:lpstr>PT Sans</vt:lpstr>
      <vt:lpstr>Sky Text</vt:lpstr>
      <vt:lpstr>Sky Text Medium</vt:lpstr>
      <vt:lpstr>Söhne</vt:lpstr>
      <vt:lpstr>Times New Roman</vt:lpstr>
      <vt:lpstr>Wingdings</vt:lpstr>
      <vt:lpstr>Blank</vt:lpstr>
      <vt:lpstr>1_blank</vt:lpstr>
      <vt:lpstr>think-cell Slide</vt:lpstr>
      <vt:lpstr>Document</vt:lpstr>
      <vt:lpstr>PowerPoint Presentation</vt:lpstr>
      <vt:lpstr>Introduce Process </vt:lpstr>
      <vt:lpstr>Introduce Process – RA(S)CI MATRIX</vt:lpstr>
      <vt:lpstr>Introduce Process – RA(S)CI MATRIX</vt:lpstr>
      <vt:lpstr>Introduce Process – RA(S)CI MATRIX</vt:lpstr>
      <vt:lpstr>Introduce Process </vt:lpstr>
      <vt:lpstr>Introduce BPMN</vt:lpstr>
      <vt:lpstr>Guide to use Bizagi tool</vt:lpstr>
      <vt:lpstr>Questions &amp; Answers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Cuc Anh</dc:creator>
  <cp:lastModifiedBy>Mai Nguyen Thi</cp:lastModifiedBy>
  <cp:revision>4653</cp:revision>
  <cp:lastPrinted>2018-03-01T08:20:38Z</cp:lastPrinted>
  <dcterms:created xsi:type="dcterms:W3CDTF">2017-07-27T04:38:13Z</dcterms:created>
  <dcterms:modified xsi:type="dcterms:W3CDTF">2023-01-30T17:38:38Z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  <property fmtid="{D5CDD505-2E9C-101B-9397-08002B2CF9AE}" pid="5" name="_NewReviewCycle">
    <vt:lpwstr/>
  </property>
</Properties>
</file>