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30" r:id="rId3"/>
    <p:sldId id="336" r:id="rId4"/>
    <p:sldId id="337" r:id="rId5"/>
    <p:sldId id="331" r:id="rId6"/>
    <p:sldId id="338" r:id="rId7"/>
    <p:sldId id="339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4" r:id="rId17"/>
    <p:sldId id="341" r:id="rId18"/>
    <p:sldId id="333" r:id="rId19"/>
    <p:sldId id="334" r:id="rId20"/>
    <p:sldId id="342" r:id="rId21"/>
    <p:sldId id="343" r:id="rId22"/>
    <p:sldId id="335" r:id="rId23"/>
    <p:sldId id="344" r:id="rId24"/>
    <p:sldId id="345" r:id="rId25"/>
    <p:sldId id="357" r:id="rId26"/>
    <p:sldId id="356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du.uni-plovdiv.bg/course/mod.php?sesskey=XGmiG64Kta&amp;sr=0&amp;update=114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8498"/>
          </a:xfrm>
        </p:spPr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</a:rPr>
              <a:t>Лекция 10. </a:t>
            </a:r>
            <a:r>
              <a:rPr lang="bg-BG" dirty="0" smtClean="0">
                <a:latin typeface="Arial" panose="020B0604020202020204" pitchFamily="34" charset="0"/>
              </a:rPr>
              <a:t/>
            </a:r>
            <a:br>
              <a:rPr lang="bg-BG" dirty="0" smtClean="0">
                <a:latin typeface="Arial" panose="020B0604020202020204" pitchFamily="34" charset="0"/>
              </a:rPr>
            </a:br>
            <a:r>
              <a:rPr lang="bg-BG" altLang="bg-BG" dirty="0" smtClean="0">
                <a:latin typeface="Arial" panose="020B0604020202020204" pitchFamily="34" charset="0"/>
              </a:rPr>
              <a:t>Изкачащи </a:t>
            </a:r>
            <a:r>
              <a:rPr lang="bg-BG" altLang="bg-BG" dirty="0">
                <a:latin typeface="Arial" panose="020B0604020202020204" pitchFamily="34" charset="0"/>
              </a:rPr>
              <a:t>прозорци. Времеви събития. Cookies. Библиотеки</a:t>
            </a:r>
            <a:r>
              <a:rPr lang="bg-BG" altLang="bg-BG" dirty="0" smtClean="0">
                <a:latin typeface="Arial" panose="020B0604020202020204" pitchFamily="34" charset="0"/>
              </a:rPr>
              <a:t>.</a:t>
            </a:r>
            <a:endParaRPr lang="bg-B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92360"/>
            <a:ext cx="9144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</a:t>
            </a:r>
          </a:p>
        </p:txBody>
      </p:sp>
      <p:sp>
        <p:nvSpPr>
          <p:cNvPr id="5" name="AutoShape 2" descr="http://pdu.uni-plovdiv.bg/theme/image.php/formal_white/core/1455525879/t/editstring">
            <a:hlinkClick r:id="rId2" tooltip="Редактиране на заглавието"/>
          </p:cNvPr>
          <p:cNvSpPr>
            <a:spLocks noChangeAspect="1" noChangeArrowheads="1"/>
          </p:cNvSpPr>
          <p:nvPr/>
        </p:nvSpPr>
        <p:spPr bwMode="auto">
          <a:xfrm>
            <a:off x="73548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48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Прочитане на </a:t>
            </a:r>
            <a:r>
              <a:rPr lang="en-US" b="1" dirty="0" smtClean="0"/>
              <a:t>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= </a:t>
            </a: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 err="1"/>
              <a:t>document.cookie</a:t>
            </a:r>
            <a:r>
              <a:rPr lang="en-US" dirty="0"/>
              <a:t> </a:t>
            </a:r>
            <a:r>
              <a:rPr lang="bg-BG" dirty="0" smtClean="0"/>
              <a:t>връща всички </a:t>
            </a:r>
            <a:r>
              <a:rPr lang="en-US" dirty="0" smtClean="0"/>
              <a:t>cookies </a:t>
            </a:r>
            <a:r>
              <a:rPr lang="bg-BG" dirty="0" smtClean="0"/>
              <a:t>в един низ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cookie1=value</a:t>
            </a:r>
            <a:r>
              <a:rPr lang="en-US" dirty="0">
                <a:solidFill>
                  <a:srgbClr val="C00000"/>
                </a:solidFill>
              </a:rPr>
              <a:t>; cookie2=value; cookie3=value;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905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Промяна на </a:t>
            </a:r>
            <a:r>
              <a:rPr lang="en-US" b="1" dirty="0" smtClean="0"/>
              <a:t>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 същия начин като създаването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 = "</a:t>
            </a:r>
            <a:r>
              <a:rPr lang="en-US" dirty="0" smtClean="0">
                <a:solidFill>
                  <a:srgbClr val="C00000"/>
                </a:solidFill>
              </a:rPr>
              <a:t>username=</a:t>
            </a:r>
            <a:r>
              <a:rPr lang="en-US" dirty="0" smtClean="0">
                <a:solidFill>
                  <a:srgbClr val="C00000"/>
                </a:solidFill>
              </a:rPr>
              <a:t>Ivan Ivanov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>
                <a:solidFill>
                  <a:srgbClr val="C00000"/>
                </a:solidFill>
              </a:rPr>
              <a:t>expires=Thu, 18 Dec </a:t>
            </a:r>
            <a:r>
              <a:rPr lang="en-US" dirty="0" smtClean="0">
                <a:solidFill>
                  <a:srgbClr val="C00000"/>
                </a:solidFill>
              </a:rPr>
              <a:t>2017 </a:t>
            </a:r>
            <a:r>
              <a:rPr lang="en-US" dirty="0">
                <a:solidFill>
                  <a:srgbClr val="C00000"/>
                </a:solidFill>
              </a:rPr>
              <a:t>12:00:00 UTC; path=/"; </a:t>
            </a:r>
          </a:p>
          <a:p>
            <a:r>
              <a:rPr lang="bg-BG" dirty="0" smtClean="0"/>
              <a:t>Записва се върху старото </a:t>
            </a:r>
            <a:r>
              <a:rPr lang="en-US" dirty="0" smtClean="0"/>
              <a:t>cookie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905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Изтриване на</a:t>
            </a:r>
            <a:r>
              <a:rPr lang="en-US" b="1" dirty="0" smtClean="0"/>
              <a:t> </a:t>
            </a:r>
            <a:r>
              <a:rPr lang="en-US" b="1" dirty="0" smtClean="0"/>
              <a:t>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Необходимо е да се установи датата на валидност с вече минала дата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 = "username=; expires=Thu, 01 Jan 1970 00:00:00 UTC"; </a:t>
            </a:r>
          </a:p>
          <a:p>
            <a:r>
              <a:rPr lang="bg-BG" dirty="0" smtClean="0"/>
              <a:t>Не е необходимо да се дава стойността на </a:t>
            </a:r>
            <a:r>
              <a:rPr lang="en-US" dirty="0" smtClean="0"/>
              <a:t>cookie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863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Cookie </a:t>
            </a:r>
            <a:r>
              <a:rPr lang="en-US" b="1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Свойството </a:t>
            </a:r>
            <a:r>
              <a:rPr lang="en-US" dirty="0" err="1" smtClean="0"/>
              <a:t>document.cookie</a:t>
            </a:r>
            <a:r>
              <a:rPr lang="en-US" dirty="0" smtClean="0"/>
              <a:t> </a:t>
            </a:r>
            <a:r>
              <a:rPr lang="bg-BG" dirty="0" smtClean="0"/>
              <a:t>изглежда като обикновен низ, но не е така!</a:t>
            </a:r>
          </a:p>
          <a:p>
            <a:r>
              <a:rPr lang="bg-BG" dirty="0" smtClean="0"/>
              <a:t>При прочитане се виждат само двойките </a:t>
            </a:r>
            <a:r>
              <a:rPr lang="en-US" dirty="0" smtClean="0"/>
              <a:t>name-value </a:t>
            </a:r>
            <a:r>
              <a:rPr lang="bg-BG" dirty="0" smtClean="0"/>
              <a:t>(без дата и път)</a:t>
            </a:r>
            <a:endParaRPr lang="en-US" dirty="0"/>
          </a:p>
          <a:p>
            <a:r>
              <a:rPr lang="bg-BG" dirty="0" smtClean="0">
                <a:solidFill>
                  <a:srgbClr val="C00000"/>
                </a:solidFill>
              </a:rPr>
              <a:t>При създаване на ново </a:t>
            </a:r>
            <a:r>
              <a:rPr lang="en-US" dirty="0" smtClean="0">
                <a:solidFill>
                  <a:srgbClr val="C00000"/>
                </a:solidFill>
              </a:rPr>
              <a:t>cookie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bg-BG" dirty="0" smtClean="0">
                <a:solidFill>
                  <a:srgbClr val="C00000"/>
                </a:solidFill>
              </a:rPr>
              <a:t>старите </a:t>
            </a:r>
            <a:r>
              <a:rPr lang="en-US" dirty="0" smtClean="0">
                <a:solidFill>
                  <a:srgbClr val="C00000"/>
                </a:solidFill>
              </a:rPr>
              <a:t>cookies </a:t>
            </a:r>
            <a:r>
              <a:rPr lang="bg-BG" dirty="0" smtClean="0">
                <a:solidFill>
                  <a:srgbClr val="C00000"/>
                </a:solidFill>
              </a:rPr>
              <a:t>не се губят </a:t>
            </a:r>
            <a:r>
              <a:rPr lang="bg-BG" dirty="0" smtClean="0"/>
              <a:t>(не се записва върху тях)</a:t>
            </a:r>
            <a:r>
              <a:rPr lang="bg-BG" dirty="0" smtClean="0">
                <a:solidFill>
                  <a:srgbClr val="C00000"/>
                </a:solidFill>
              </a:rPr>
              <a:t>, а се добавят накрая на низа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cookie1 = value; cookie2 = value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bg-BG" dirty="0" smtClean="0"/>
              <a:t>Ако искаме да намерим стойността на определено </a:t>
            </a:r>
            <a:r>
              <a:rPr lang="en-US" dirty="0" smtClean="0"/>
              <a:t>cookie, </a:t>
            </a:r>
            <a:r>
              <a:rPr lang="bg-BG" dirty="0" smtClean="0"/>
              <a:t>то трябва да направим търсене в низа</a:t>
            </a:r>
          </a:p>
        </p:txBody>
      </p:sp>
    </p:spTree>
    <p:extLst>
      <p:ext uri="{BB962C8B-B14F-4D97-AF65-F5344CB8AC3E}">
        <p14:creationId xmlns:p14="http://schemas.microsoft.com/office/powerpoint/2010/main" val="42112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Пример. </a:t>
            </a:r>
            <a:r>
              <a:rPr lang="en-US" b="1" dirty="0" smtClean="0"/>
              <a:t>JavaScript 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bg-BG" b="1" dirty="0" smtClean="0"/>
              <a:t>Функция за създаване на </a:t>
            </a:r>
            <a:r>
              <a:rPr lang="en-US" b="1" dirty="0" smtClean="0"/>
              <a:t>cookie</a:t>
            </a:r>
            <a:r>
              <a:rPr lang="bg-BG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exdays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 = new Date();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d.setTime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d.getTime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 +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exdays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*24*60*60*1000));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expires = "expires="+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d.toUTCString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document.cookie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"=" +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";" + expires + ";path=/";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toUTCString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bg-BG" dirty="0" smtClean="0"/>
              <a:t>–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bg-BG" dirty="0" smtClean="0"/>
              <a:t>конвертира </a:t>
            </a:r>
            <a:r>
              <a:rPr lang="en-US" dirty="0" smtClean="0"/>
              <a:t>Date </a:t>
            </a:r>
            <a:r>
              <a:rPr lang="bg-BG" dirty="0" smtClean="0"/>
              <a:t>обект в низ според универсалното време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 = new Date();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d.toUTCString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(); </a:t>
            </a:r>
            <a:r>
              <a:rPr lang="bg-BG" dirty="0" smtClean="0"/>
              <a:t>-&gt; </a:t>
            </a:r>
            <a:r>
              <a:rPr lang="en-US" dirty="0" smtClean="0"/>
              <a:t>Wed</a:t>
            </a:r>
            <a:r>
              <a:rPr lang="en-US" dirty="0"/>
              <a:t>, 30 Nov 2016 05:45:56 GMT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573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Пример. </a:t>
            </a:r>
            <a:r>
              <a:rPr lang="en-US" b="1" dirty="0"/>
              <a:t>JavaScript 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 smtClean="0"/>
              <a:t>Функция за четене на </a:t>
            </a:r>
            <a:r>
              <a:rPr lang="en-US" b="1" dirty="0" smtClean="0"/>
              <a:t>cookie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name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"=";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document.cookie.split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(';');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for(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ca.length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++)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 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 = ca[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while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c.charAt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(0)==' ')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     c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c.substring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(1);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if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c.indexOf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(name) == 0)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     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c.substring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name.length,c.length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return "";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Пример. </a:t>
            </a:r>
            <a:r>
              <a:rPr lang="en-US" b="1" dirty="0"/>
              <a:t>JavaScript 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 smtClean="0"/>
              <a:t>Функция за проверка за съществуване на </a:t>
            </a:r>
            <a:r>
              <a:rPr lang="en-US" b="1" dirty="0" smtClean="0"/>
              <a:t>cookie</a:t>
            </a:r>
            <a:r>
              <a:rPr lang="bg-BG" b="1" dirty="0" smtClean="0"/>
              <a:t> -&gt; използване или създаване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checkCookie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username=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("username");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if (username!="")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alert("Welcome again " + username);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} else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username = prompt("Please enter your name:", "");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if (username != "" &amp;&amp; username != null)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   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("username", username, 365);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     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7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bg-BG" b="1" dirty="0"/>
              <a:t>Пример. </a:t>
            </a:r>
            <a:r>
              <a:rPr lang="en-US" b="1" dirty="0"/>
              <a:t>JavaScript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getCookie(c_name)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setCookie(c_name,value,exdays)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checkCookie()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rgbClr val="C00000"/>
                </a:solidFill>
              </a:rPr>
              <a:t>&lt;body onload="checkCookie()"&gt;</a:t>
            </a:r>
            <a:br>
              <a:rPr lang="bg-BG" sz="1800" dirty="0" smtClean="0">
                <a:solidFill>
                  <a:srgbClr val="C00000"/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6757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JavaScript </a:t>
            </a:r>
            <a:r>
              <a:rPr lang="bg-BG" b="1" dirty="0" smtClean="0"/>
              <a:t>библиотеки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500" dirty="0" smtClean="0"/>
              <a:t>Най-популярни JavaScript библиотеки (frameworks</a:t>
            </a:r>
            <a:r>
              <a:rPr lang="bg-BG" sz="1500" b="1" dirty="0" smtClean="0"/>
              <a:t>) </a:t>
            </a:r>
            <a:r>
              <a:rPr lang="bg-BG" sz="1500" dirty="0" smtClean="0"/>
              <a:t> - jQuery, Prototype, MooTools</a:t>
            </a:r>
            <a:endParaRPr lang="bg-BG" sz="1500" b="1" dirty="0" smtClean="0"/>
          </a:p>
          <a:p>
            <a:pPr>
              <a:lnSpc>
                <a:spcPct val="80000"/>
              </a:lnSpc>
            </a:pPr>
            <a:r>
              <a:rPr lang="bg-BG" sz="1500" dirty="0" smtClean="0"/>
              <a:t>в библиотеките има функции за общи задачи като анимации, DOM манипулации и Ajax handling</a:t>
            </a:r>
          </a:p>
          <a:p>
            <a:pPr>
              <a:lnSpc>
                <a:spcPct val="80000"/>
              </a:lnSpc>
            </a:pPr>
            <a:r>
              <a:rPr lang="bg-BG" sz="1500" b="1" dirty="0" smtClean="0"/>
              <a:t>jQuery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Изпозва CSS селектори за достъп и манипулиране на HTML елементите (DOM обекти) на уеб страницата 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Осигурява потребителски интерфейс и plug-ins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Използва се от : Google, Microsoft, IBM, Netflix </a:t>
            </a:r>
          </a:p>
          <a:p>
            <a:pPr>
              <a:lnSpc>
                <a:spcPct val="80000"/>
              </a:lnSpc>
            </a:pPr>
            <a:r>
              <a:rPr lang="bg-BG" sz="1500" b="1" dirty="0" smtClean="0"/>
              <a:t>Prototype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Осигурява </a:t>
            </a:r>
            <a:r>
              <a:rPr lang="bg-BG" sz="1500" dirty="0"/>
              <a:t>прост </a:t>
            </a:r>
            <a:r>
              <a:rPr lang="bg-BG" sz="1500" dirty="0" smtClean="0"/>
              <a:t>API (Application </a:t>
            </a:r>
            <a:r>
              <a:rPr lang="bg-BG" sz="1500" dirty="0"/>
              <a:t>Programming </a:t>
            </a:r>
            <a:r>
              <a:rPr lang="bg-BG" sz="1500" dirty="0" smtClean="0"/>
              <a:t>Interface) за извършване на обичайни уеб задачи – свойства и методи за манипулиране на HTML DOM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Осигурява класове и наследяване</a:t>
            </a:r>
            <a:endParaRPr lang="bg-BG" sz="1500" b="1" dirty="0" smtClean="0"/>
          </a:p>
          <a:p>
            <a:pPr>
              <a:lnSpc>
                <a:spcPct val="80000"/>
              </a:lnSpc>
            </a:pPr>
            <a:r>
              <a:rPr lang="bg-BG" sz="1500" b="1" dirty="0" smtClean="0"/>
              <a:t>MooTools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Осигурява</a:t>
            </a:r>
            <a:r>
              <a:rPr lang="bg-BG" sz="1500" b="1" dirty="0" smtClean="0"/>
              <a:t> </a:t>
            </a:r>
            <a:r>
              <a:rPr lang="bg-BG" sz="1500" dirty="0" smtClean="0"/>
              <a:t>API с леки ефекти и функции за анимации</a:t>
            </a:r>
          </a:p>
          <a:p>
            <a:pPr>
              <a:lnSpc>
                <a:spcPct val="80000"/>
              </a:lnSpc>
            </a:pPr>
            <a:r>
              <a:rPr lang="bg-BG" sz="1500" b="1" dirty="0" smtClean="0"/>
              <a:t>YUI</a:t>
            </a:r>
            <a:r>
              <a:rPr lang="bg-BG" sz="1500" dirty="0" smtClean="0"/>
              <a:t> - Yahoo! User Interface Framework е голяма библиотека от прости </a:t>
            </a:r>
            <a:r>
              <a:rPr lang="bg-BG" sz="1500" dirty="0"/>
              <a:t>JavaScript </a:t>
            </a:r>
            <a:r>
              <a:rPr lang="bg-BG" sz="1500" dirty="0" smtClean="0"/>
              <a:t>удобства до пълни интернет </a:t>
            </a:r>
            <a:r>
              <a:rPr lang="bg-BG" sz="1500" dirty="0"/>
              <a:t>widgets</a:t>
            </a:r>
            <a:endParaRPr lang="bg-BG" sz="1500" dirty="0" smtClean="0"/>
          </a:p>
          <a:p>
            <a:pPr>
              <a:lnSpc>
                <a:spcPct val="80000"/>
              </a:lnSpc>
            </a:pPr>
            <a:r>
              <a:rPr lang="bg-BG" sz="1500" b="1" dirty="0" smtClean="0"/>
              <a:t>Ext JS</a:t>
            </a:r>
            <a:r>
              <a:rPr lang="bg-BG" sz="1500" dirty="0" smtClean="0"/>
              <a:t> – настройващи се widgets за изграждане на богати интернет приложения</a:t>
            </a:r>
            <a:endParaRPr lang="bg-BG" sz="1500" b="1" dirty="0" smtClean="0"/>
          </a:p>
          <a:p>
            <a:pPr>
              <a:lnSpc>
                <a:spcPct val="80000"/>
              </a:lnSpc>
            </a:pPr>
            <a:r>
              <a:rPr lang="bg-BG" sz="1500" b="1" dirty="0" smtClean="0"/>
              <a:t>Dojo</a:t>
            </a:r>
            <a:r>
              <a:rPr lang="bg-BG" sz="1500" dirty="0" smtClean="0"/>
              <a:t> – пакети за манипулиране на DOM, събития, widgets и др.</a:t>
            </a:r>
            <a:endParaRPr lang="bg-BG" sz="1500" b="1" dirty="0" smtClean="0"/>
          </a:p>
          <a:p>
            <a:pPr>
              <a:lnSpc>
                <a:spcPct val="80000"/>
              </a:lnSpc>
            </a:pPr>
            <a:r>
              <a:rPr lang="bg-BG" sz="1500" b="1" dirty="0" smtClean="0"/>
              <a:t>script.aculo.us</a:t>
            </a:r>
            <a:r>
              <a:rPr lang="bg-BG" sz="1500" dirty="0" smtClean="0"/>
              <a:t> - Open-source JavaScript библиотека за визуални ефекти и interface behaviors</a:t>
            </a:r>
            <a:endParaRPr lang="bg-BG" sz="1500" b="1" dirty="0" smtClean="0"/>
          </a:p>
          <a:p>
            <a:pPr>
              <a:lnSpc>
                <a:spcPct val="80000"/>
              </a:lnSpc>
            </a:pPr>
            <a:r>
              <a:rPr lang="bg-BG" sz="1500" b="1" dirty="0" smtClean="0"/>
              <a:t>UIZE</a:t>
            </a:r>
            <a:r>
              <a:rPr lang="bg-BG" sz="1500" dirty="0" smtClean="0"/>
              <a:t> - Widgets, AJAX, DOM, шаблони и др.</a:t>
            </a:r>
          </a:p>
          <a:p>
            <a:pPr>
              <a:lnSpc>
                <a:spcPct val="80000"/>
              </a:lnSpc>
            </a:pPr>
            <a:r>
              <a:rPr lang="en-US" sz="1500" b="1" dirty="0" err="1" smtClean="0"/>
              <a:t>knockoutjs</a:t>
            </a:r>
            <a:r>
              <a:rPr lang="en-US" sz="1500" dirty="0" smtClean="0"/>
              <a:t> – </a:t>
            </a:r>
            <a:r>
              <a:rPr lang="bg-BG" sz="1500" dirty="0" smtClean="0"/>
              <a:t>за интерактивни интерфейси</a:t>
            </a:r>
          </a:p>
          <a:p>
            <a:pPr>
              <a:lnSpc>
                <a:spcPct val="80000"/>
              </a:lnSpc>
            </a:pPr>
            <a:r>
              <a:rPr lang="bg-BG" sz="1500" b="1" dirty="0" smtClean="0"/>
              <a:t>CDN - </a:t>
            </a:r>
            <a:r>
              <a:rPr lang="bg-BG" sz="1500" dirty="0" smtClean="0"/>
              <a:t>Content Delivery Networks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За бързина на уеб страниците, за по-малък размер на уеб страниците, за по-голямо кеширане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Ако различни уеб страници изпозват една библиотека, то е разумно тя да се сподели на общо място =&gt;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CDN е мрежа от сървъри, съдържащи споделени кодове 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Google осигурява свободна CDN за редица JavaScript библиотеки: jQuery, Prototype, MooTools, Dojo, Yahoo! YUI </a:t>
            </a:r>
          </a:p>
          <a:p>
            <a:pPr>
              <a:lnSpc>
                <a:spcPct val="80000"/>
              </a:lnSpc>
            </a:pPr>
            <a:r>
              <a:rPr lang="bg-BG" sz="1500" b="1" dirty="0" smtClean="0"/>
              <a:t>За използване на jQuery:</a:t>
            </a:r>
          </a:p>
          <a:p>
            <a:pPr>
              <a:lnSpc>
                <a:spcPct val="80000"/>
              </a:lnSpc>
              <a:buNone/>
            </a:pPr>
            <a:r>
              <a:rPr lang="bg-BG" sz="1500" dirty="0" smtClean="0"/>
              <a:t>	</a:t>
            </a:r>
            <a:r>
              <a:rPr lang="bg-BG" sz="1500" dirty="0" smtClean="0">
                <a:solidFill>
                  <a:schemeClr val="tx2">
                    <a:lumMod val="75000"/>
                  </a:schemeClr>
                </a:solidFill>
              </a:rPr>
              <a:t>&lt;script src="https://ajax.googleapis.com/ajax/libs/jquery/1.8.3/jquery.min.js"&gt;</a:t>
            </a:r>
            <a:br>
              <a:rPr lang="bg-BG" sz="15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5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lnSpc>
                <a:spcPct val="80000"/>
              </a:lnSpc>
            </a:pPr>
            <a:r>
              <a:rPr lang="bg-BG" sz="1500" dirty="0" smtClean="0"/>
              <a:t>Преди да се използва библиотека да се тества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Тестване на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700" b="1" dirty="0" smtClean="0"/>
              <a:t>Включване на jQuery в уеб страницата</a:t>
            </a:r>
          </a:p>
          <a:p>
            <a:pPr>
              <a:lnSpc>
                <a:spcPct val="80000"/>
              </a:lnSpc>
              <a:buNone/>
            </a:pPr>
            <a:r>
              <a:rPr lang="bg-BG" sz="1700" dirty="0" smtClean="0"/>
              <a:t>	</a:t>
            </a: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&lt;script src="https://ajax.googleapis.com/ajax/libs/jquery/1.8.3/jquery.min.js"&gt;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endParaRPr lang="bg-BG" sz="1700" dirty="0" smtClean="0"/>
          </a:p>
          <a:p>
            <a:pPr>
              <a:lnSpc>
                <a:spcPct val="80000"/>
              </a:lnSpc>
            </a:pPr>
            <a:r>
              <a:rPr lang="bg-BG" sz="1700" b="1" dirty="0" smtClean="0"/>
              <a:t>Описание на jQuery</a:t>
            </a:r>
          </a:p>
          <a:p>
            <a:pPr>
              <a:lnSpc>
                <a:spcPct val="80000"/>
              </a:lnSpc>
            </a:pPr>
            <a:r>
              <a:rPr lang="bg-BG" sz="1700" dirty="0" smtClean="0"/>
              <a:t>Главната функция на jQuery е </a:t>
            </a:r>
            <a:r>
              <a:rPr lang="bg-BG" sz="1700" dirty="0" smtClean="0">
                <a:solidFill>
                  <a:srgbClr val="C00000"/>
                </a:solidFill>
              </a:rPr>
              <a:t>$()</a:t>
            </a:r>
            <a:r>
              <a:rPr lang="bg-BG" sz="1700" dirty="0" smtClean="0"/>
              <a:t>. При подаване на DOM обекти, тя връща jQuery обекти с jQuery функционалност добавена към тях</a:t>
            </a:r>
          </a:p>
          <a:p>
            <a:pPr>
              <a:lnSpc>
                <a:spcPct val="80000"/>
              </a:lnSpc>
            </a:pPr>
            <a:r>
              <a:rPr lang="bg-BG" sz="1700" dirty="0" smtClean="0"/>
              <a:t>jQuery позволява избиране на елементите с  CSS селектори</a:t>
            </a:r>
          </a:p>
          <a:p>
            <a:pPr>
              <a:lnSpc>
                <a:spcPct val="80000"/>
              </a:lnSpc>
            </a:pPr>
            <a:r>
              <a:rPr lang="bg-BG" sz="1700" dirty="0" smtClean="0"/>
              <a:t>Функция, обработваща събитието зареждане на страницата:</a:t>
            </a:r>
            <a:endParaRPr lang="bg-BG" sz="1700" b="1" dirty="0" smtClean="0"/>
          </a:p>
          <a:p>
            <a:pPr>
              <a:lnSpc>
                <a:spcPct val="80000"/>
              </a:lnSpc>
            </a:pPr>
            <a:r>
              <a:rPr lang="bg-BG" sz="1700" b="1" dirty="0" smtClean="0"/>
              <a:t>JavaScript начин :</a:t>
            </a:r>
          </a:p>
          <a:p>
            <a:pPr>
              <a:lnSpc>
                <a:spcPct val="80000"/>
              </a:lnSpc>
              <a:buNone/>
            </a:pPr>
            <a:r>
              <a:rPr lang="bg-BG" sz="1700" dirty="0" smtClean="0"/>
              <a:t>	</a:t>
            </a: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var obj=document.getElementById("h01");</a:t>
            </a:r>
            <a:r>
              <a:rPr lang="bg-BG" sz="1700" dirty="0" smtClean="0">
                <a:sym typeface="Wingdings" pitchFamily="2" charset="2"/>
              </a:rPr>
              <a:t> 			</a:t>
            </a: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obj.innerHTML="Hello jQuery";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onload=myFunction;</a:t>
            </a:r>
          </a:p>
          <a:p>
            <a:pPr>
              <a:lnSpc>
                <a:spcPct val="80000"/>
              </a:lnSpc>
            </a:pPr>
            <a:r>
              <a:rPr lang="bg-BG" sz="1700" b="1" dirty="0" smtClean="0"/>
              <a:t>jQuery начин:</a:t>
            </a:r>
          </a:p>
          <a:p>
            <a:pPr>
              <a:lnSpc>
                <a:spcPct val="80000"/>
              </a:lnSpc>
              <a:buNone/>
            </a:pPr>
            <a:r>
              <a:rPr lang="bg-BG" sz="1700" dirty="0" smtClean="0"/>
              <a:t>	</a:t>
            </a: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$("#h01").html("Hello jQuery");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700" dirty="0" smtClean="0">
                <a:solidFill>
                  <a:schemeClr val="tx2">
                    <a:lumMod val="75000"/>
                  </a:schemeClr>
                </a:solidFill>
              </a:rPr>
              <a:t>$(document).ready(myFunction); </a:t>
            </a:r>
            <a:r>
              <a:rPr lang="bg-BG" sz="1700" dirty="0" smtClean="0"/>
              <a:t>- подава HTML DOM обекта document на jQuery</a:t>
            </a:r>
            <a:endParaRPr lang="bg-BG" sz="17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bg-BG" sz="1700" dirty="0" smtClean="0">
                <a:sym typeface="Wingdings" pitchFamily="2" charset="2"/>
              </a:rPr>
              <a:t> </a:t>
            </a:r>
            <a:r>
              <a:rPr lang="bg-BG" sz="1700" dirty="0" smtClean="0"/>
              <a:t>jQuery връща нов jQuery обект, който има свойства и методи, разлиочни от тези на  DOM обекта</a:t>
            </a:r>
          </a:p>
          <a:p>
            <a:pPr>
              <a:lnSpc>
                <a:spcPct val="80000"/>
              </a:lnSpc>
            </a:pPr>
            <a:r>
              <a:rPr lang="bg-BG" sz="1700" dirty="0" smtClean="0"/>
              <a:t>Т. к. функциите са променливи в JavaScript, то myFunction може да бъде подадена на jQuery метода ready()  </a:t>
            </a:r>
            <a:endParaRPr lang="bg-BG" sz="1700" b="1" dirty="0" smtClean="0"/>
          </a:p>
          <a:p>
            <a:pPr>
              <a:lnSpc>
                <a:spcPct val="80000"/>
              </a:lnSpc>
            </a:pPr>
            <a:r>
              <a:rPr lang="bg-BG" sz="1700" dirty="0" smtClean="0"/>
              <a:t>HTML DOM свойствата и методите не могат да се изпозват за jQuery обектите</a:t>
            </a:r>
            <a:endParaRPr lang="bg-BG" sz="1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Три вида popup boxes: Alert box, Confirm box и Prompt box</a:t>
            </a:r>
            <a:endParaRPr lang="bg-BG" sz="1800" b="1" dirty="0" smtClean="0"/>
          </a:p>
          <a:p>
            <a:pPr>
              <a:lnSpc>
                <a:spcPct val="80000"/>
              </a:lnSpc>
            </a:pPr>
            <a:r>
              <a:rPr lang="bg-BG" sz="1800" b="1" dirty="0" smtClean="0"/>
              <a:t>Alert Box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Подаване на информация към потребителя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Потребителят трябва да натисне "OK" за да продължи </a:t>
            </a:r>
            <a:endParaRPr lang="bg-BG" sz="1800" b="1" dirty="0" smtClean="0"/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window.alert("</a:t>
            </a:r>
            <a:r>
              <a:rPr lang="bg-BG" sz="1800" i="1" dirty="0" smtClean="0">
                <a:solidFill>
                  <a:srgbClr val="C00000"/>
                </a:solidFill>
              </a:rPr>
              <a:t>sometext</a:t>
            </a:r>
            <a:r>
              <a:rPr lang="bg-BG" sz="1800" dirty="0" smtClean="0">
                <a:solidFill>
                  <a:srgbClr val="C00000"/>
                </a:solidFill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window.alert()</a:t>
            </a:r>
            <a:r>
              <a:rPr lang="bg-BG" sz="1800" dirty="0" smtClean="0"/>
              <a:t> може да се записва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alert()</a:t>
            </a:r>
            <a:endParaRPr lang="bg-BG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alert("I am an alert box!");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&lt;input type="button" onclick="myFunction()" value="Show alert box"&gt;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39340" t="30372" r="39172" b="52273"/>
          <a:stretch/>
        </p:blipFill>
        <p:spPr bwMode="auto">
          <a:xfrm>
            <a:off x="6444208" y="5013176"/>
            <a:ext cx="2131293" cy="1624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Тестване на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Пример за тестване 1:	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&lt;!DOCTYPE 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 src="https://ajax.googleapis.com/ajax/libs/jquery/1.8.3/jquery.min.js"&gt;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$("#h01").html("Hello jQuery")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$(document).ready(myFunction);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&lt;h1 id="h01"&gt;&lt;/h1&gt;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Тестване на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Пример за тестване 2:	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&lt;!DOCTYPE 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 src="https://ajax.googleapis.com/ajax/libs/jquery/1.8.3/jquery.min.js"&gt;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$("#h01").attr("style","color:red").html("Hello jQuery")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$(document).ready(myFunction);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&lt;h1 id="h01"&gt;&lt;/h1&gt;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jQuery позволява задаване верижно на множество задачи на един обект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590" t="31073" r="28812" b="59937"/>
          <a:stretch>
            <a:fillRect/>
          </a:stretch>
        </p:blipFill>
        <p:spPr bwMode="auto">
          <a:xfrm>
            <a:off x="5724128" y="5445224"/>
            <a:ext cx="2988062" cy="11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Тестване на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Включване на Prototype в уеб страницата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src="http://ajax.googleapis.com/ajax/libs/prototype/1.7.1.0/prototype.js”&gt;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endParaRPr lang="bg-BG" sz="1800" dirty="0" smtClean="0"/>
          </a:p>
          <a:p>
            <a:pPr>
              <a:lnSpc>
                <a:spcPct val="80000"/>
              </a:lnSpc>
            </a:pPr>
            <a:r>
              <a:rPr lang="bg-BG" sz="1800" b="1" dirty="0" smtClean="0"/>
              <a:t>Описание на Prototype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Дава функции улесняващи програмирането с HTML DOM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Има функция </a:t>
            </a:r>
            <a:r>
              <a:rPr lang="bg-BG" sz="1800" dirty="0" smtClean="0">
                <a:solidFill>
                  <a:srgbClr val="C00000"/>
                </a:solidFill>
              </a:rPr>
              <a:t>$()</a:t>
            </a:r>
            <a:r>
              <a:rPr lang="bg-BG" sz="1800" dirty="0" smtClean="0"/>
              <a:t>, приема HTML DOM елемент и добавя нова функционалност на DOM обектите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Функция, обработваща събитието зареждане на страницата:</a:t>
            </a:r>
            <a:endParaRPr lang="bg-BG" sz="1800" b="1" dirty="0" smtClean="0"/>
          </a:p>
          <a:p>
            <a:pPr>
              <a:lnSpc>
                <a:spcPct val="80000"/>
              </a:lnSpc>
            </a:pPr>
            <a:r>
              <a:rPr lang="bg-BG" sz="1800" b="1" dirty="0" smtClean="0"/>
              <a:t>JavaScript начин: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obj=document.getElementById("h01");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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obj.innerHTML="Hello Prototype";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onload=myFunction;</a:t>
            </a:r>
          </a:p>
          <a:p>
            <a:pPr>
              <a:lnSpc>
                <a:spcPct val="80000"/>
              </a:lnSpc>
            </a:pPr>
            <a:r>
              <a:rPr lang="bg-BG" sz="1800" b="1" dirty="0" smtClean="0"/>
              <a:t>Prototype начин: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$("h01").insert("Hello Prototype!");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Event.observe(window,"load",myFunction); </a:t>
            </a:r>
            <a:r>
              <a:rPr lang="bg-BG" sz="1800" dirty="0" smtClean="0"/>
              <a:t>- обекта (DOM или BOM) за обработка, събитието за обработка, функцията за извикване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b="1" dirty="0" smtClean="0"/>
              <a:t>Тестване на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Пример 1 за тестване:</a:t>
            </a:r>
            <a:endParaRPr lang="bg-BG" sz="1800" b="1" dirty="0" smtClean="0"/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src="https://ajax.googleapis.com/ajax/libs/prototype/1.7.1.0/prototype.js"&gt;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$("h01").insert("Hello Prototype!");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Event.observe(window,"load",myFunction);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&lt;h1 id="h01"&gt;&lt;/h1&gt;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b="1" dirty="0" smtClean="0"/>
              <a:t>Тестване на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Пример 2 за тестване:</a:t>
            </a:r>
            <a:endParaRPr lang="bg-BG" sz="1800" b="1" dirty="0" smtClean="0"/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src="https://ajax.googleapis.com/ajax/libs/prototype/1.7.1.0/prototype.js"&gt;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$("h01").writeAttribute("style","color:red").insert("Hello Prototype!");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Event.observe(window,"load",myFunction);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&lt;h1 id="h01"&gt;&lt;/h1&gt;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Prototype позволява задаване верижно на множество задачи на един обект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Update </a:t>
            </a:r>
            <a:r>
              <a:rPr lang="en-US" dirty="0"/>
              <a:t>a web page without reloading the page</a:t>
            </a:r>
          </a:p>
          <a:p>
            <a:r>
              <a:rPr lang="en-US" dirty="0"/>
              <a:t>Request data from a server - after the page has loaded</a:t>
            </a:r>
          </a:p>
          <a:p>
            <a:r>
              <a:rPr lang="en-US" dirty="0"/>
              <a:t>Receive data from a server - after the page has loaded</a:t>
            </a:r>
          </a:p>
          <a:p>
            <a:r>
              <a:rPr lang="en-US" dirty="0"/>
              <a:t>Send data to a server - in the </a:t>
            </a:r>
            <a:r>
              <a:rPr lang="en-US" dirty="0" smtClean="0"/>
              <a:t>background</a:t>
            </a:r>
          </a:p>
          <a:p>
            <a:r>
              <a:rPr lang="en-US" dirty="0">
                <a:solidFill>
                  <a:srgbClr val="C00000"/>
                </a:solidFill>
              </a:rPr>
              <a:t>AJAX =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synchronous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avaScript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nd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ML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AJAX is not a programming language.</a:t>
            </a:r>
          </a:p>
          <a:p>
            <a:r>
              <a:rPr lang="en-US" dirty="0"/>
              <a:t>AJAX just uses a combination of:</a:t>
            </a:r>
          </a:p>
          <a:p>
            <a:r>
              <a:rPr lang="en-US" dirty="0"/>
              <a:t>A browser built-in </a:t>
            </a:r>
            <a:r>
              <a:rPr lang="en-US" dirty="0" err="1"/>
              <a:t>XMLHttpRequest</a:t>
            </a:r>
            <a:r>
              <a:rPr lang="en-US" dirty="0"/>
              <a:t> object (to request data from a web server)</a:t>
            </a:r>
          </a:p>
          <a:p>
            <a:r>
              <a:rPr lang="en-US" dirty="0"/>
              <a:t>JavaScript and HTML DOM (to display or use the data)</a:t>
            </a:r>
          </a:p>
          <a:p>
            <a:r>
              <a:rPr lang="en-US" dirty="0"/>
              <a:t>AJAX is a misleading name. AJAX applications might use XML to transport data, but it is equally common to transport data as plain text or JSON text.</a:t>
            </a:r>
          </a:p>
          <a:p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123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5"/>
            <a:ext cx="8229600" cy="2707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An event occurs in a web page (the page is loaded, a button is clicked)</a:t>
            </a:r>
          </a:p>
          <a:p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request</a:t>
            </a:r>
          </a:p>
          <a:p>
            <a:r>
              <a:rPr lang="en-US" dirty="0"/>
              <a:t>5. The server sends a response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(like page update) is performed by JavaScript</a:t>
            </a:r>
          </a:p>
          <a:p>
            <a:endParaRPr lang="bg-BG" dirty="0"/>
          </a:p>
        </p:txBody>
      </p:sp>
      <p:pic>
        <p:nvPicPr>
          <p:cNvPr id="2050" name="Picture 2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831898"/>
            <a:ext cx="54197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3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JSON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ava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cript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bject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otation</a:t>
            </a:r>
            <a:endParaRPr lang="en-US" dirty="0"/>
          </a:p>
          <a:p>
            <a:r>
              <a:rPr lang="en-US" dirty="0"/>
              <a:t>JSON is a syntax for storing and exchanging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JSON is an easier-to-use alternative to </a:t>
            </a:r>
            <a:r>
              <a:rPr lang="en-US" dirty="0" smtClean="0"/>
              <a:t>XML</a:t>
            </a:r>
            <a:endParaRPr lang="en-US" dirty="0" smtClean="0"/>
          </a:p>
          <a:p>
            <a:r>
              <a:rPr lang="en-US" dirty="0"/>
              <a:t>JSON stands for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language independent </a:t>
            </a:r>
            <a:r>
              <a:rPr lang="en-US" b="1" dirty="0"/>
              <a:t>*</a:t>
            </a:r>
            <a:endParaRPr lang="en-US" dirty="0"/>
          </a:p>
          <a:p>
            <a:r>
              <a:rPr lang="en-US" dirty="0"/>
              <a:t>JSON is "self-describing" and easy to understand</a:t>
            </a:r>
          </a:p>
          <a:p>
            <a:r>
              <a:rPr lang="en-US" dirty="0"/>
              <a:t>* JSON uses JavaScript syntax, but the JSON format is text only, just like XML.</a:t>
            </a:r>
            <a:br>
              <a:rPr lang="en-US" dirty="0"/>
            </a:br>
            <a:r>
              <a:rPr lang="en-US" dirty="0"/>
              <a:t>Text can be read and used as a data format by any programming language.</a:t>
            </a:r>
          </a:p>
          <a:p>
            <a:endParaRPr lang="en-US" dirty="0"/>
          </a:p>
          <a:p>
            <a:r>
              <a:rPr lang="en-US" dirty="0"/>
              <a:t>The following JSON example defines an employees object, with an array of 3 employee records:</a:t>
            </a:r>
          </a:p>
          <a:p>
            <a:r>
              <a:rPr lang="en-US" b="1" dirty="0"/>
              <a:t>JSON </a:t>
            </a:r>
            <a:r>
              <a:rPr lang="en-US" b="1" dirty="0" smtClean="0"/>
              <a:t>Example</a:t>
            </a:r>
            <a:r>
              <a:rPr lang="bg-BG" b="1" dirty="0" smtClean="0"/>
              <a:t>:</a:t>
            </a:r>
            <a:endParaRPr lang="en-US" b="1" dirty="0"/>
          </a:p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 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 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 smtClean="0"/>
              <a:t>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2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Confirm Box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Използва се, когато се иска от потребителя да потвърди или отхвърли нещо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Потребителят трябва да натисне "OK“ или "Cancel“ за да продължи </a:t>
            </a:r>
            <a:endParaRPr lang="bg-BG" sz="1800" b="1" dirty="0" smtClean="0"/>
          </a:p>
          <a:p>
            <a:pPr>
              <a:lnSpc>
                <a:spcPct val="80000"/>
              </a:lnSpc>
            </a:pPr>
            <a:r>
              <a:rPr lang="bg-BG" sz="1800" dirty="0" smtClean="0"/>
              <a:t>Връща true при "OK” или false при "Cancel”</a:t>
            </a:r>
            <a:endParaRPr lang="bg-BG" sz="1800" b="1" dirty="0" smtClean="0"/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window.confirm("</a:t>
            </a:r>
            <a:r>
              <a:rPr lang="bg-BG" sz="1800" i="1" dirty="0" smtClean="0">
                <a:solidFill>
                  <a:srgbClr val="C00000"/>
                </a:solidFill>
              </a:rPr>
              <a:t>sometext</a:t>
            </a:r>
            <a:r>
              <a:rPr lang="bg-BG" sz="1800" dirty="0" smtClean="0">
                <a:solidFill>
                  <a:srgbClr val="C00000"/>
                </a:solidFill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window.confirm()</a:t>
            </a:r>
            <a:r>
              <a:rPr lang="bg-BG" sz="1800" dirty="0" smtClean="0"/>
              <a:t> може да се запише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confirm() </a:t>
            </a:r>
            <a:endParaRPr lang="bg-BG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r=confirm("Press a button");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if (r==true)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x="You pressed OK!";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x="You pressed Cancel!";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39174" t="29958" r="39172" b="51860"/>
          <a:stretch/>
        </p:blipFill>
        <p:spPr bwMode="auto">
          <a:xfrm>
            <a:off x="5724128" y="4077072"/>
            <a:ext cx="2352080" cy="1427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Prompt Box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За въвеждане на стойност от потребителя преди да се влезе на страницата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Потребителя ще трябва да избере "OK" или "Cancel“ за да продължи след въвеждане на стойността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При "OK" се връща въведената стойност, а при "Cancel" се връща null</a:t>
            </a:r>
            <a:endParaRPr lang="bg-BG" sz="1800" b="1" dirty="0" smtClean="0"/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window.prompt("</a:t>
            </a:r>
            <a:r>
              <a:rPr lang="bg-BG" sz="1800" i="1" dirty="0" smtClean="0">
                <a:solidFill>
                  <a:srgbClr val="C00000"/>
                </a:solidFill>
              </a:rPr>
              <a:t>sometext</a:t>
            </a:r>
            <a:r>
              <a:rPr lang="bg-BG" sz="1800" dirty="0" smtClean="0">
                <a:solidFill>
                  <a:srgbClr val="C00000"/>
                </a:solidFill>
              </a:rPr>
              <a:t>","</a:t>
            </a:r>
            <a:r>
              <a:rPr lang="bg-BG" sz="1800" i="1" dirty="0" smtClean="0">
                <a:solidFill>
                  <a:srgbClr val="C00000"/>
                </a:solidFill>
              </a:rPr>
              <a:t>defaultvalue</a:t>
            </a:r>
            <a:r>
              <a:rPr lang="bg-BG" sz="1800" dirty="0" smtClean="0">
                <a:solidFill>
                  <a:srgbClr val="C00000"/>
                </a:solidFill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window.prompt() </a:t>
            </a:r>
            <a:r>
              <a:rPr lang="bg-BG" sz="1800" dirty="0" smtClean="0"/>
              <a:t>може да се запише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prompt() </a:t>
            </a:r>
            <a:endParaRPr lang="bg-BG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person=prompt("Please enter your name",„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Elena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Somova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if (person!=null 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x="Hello " + person + "! How are you today?";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bg-BG" sz="1800" b="1" dirty="0" smtClean="0"/>
              <a:t>Нов ред в popup box </a:t>
            </a:r>
          </a:p>
          <a:p>
            <a:pPr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alert("Hello</a:t>
            </a:r>
            <a:r>
              <a:rPr lang="bg-BG" sz="1800" dirty="0" smtClean="0">
                <a:solidFill>
                  <a:srgbClr val="C00000"/>
                </a:solidFill>
              </a:rPr>
              <a:t>\n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How are you?");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39174" t="30166" r="39172" b="52479"/>
          <a:stretch/>
        </p:blipFill>
        <p:spPr bwMode="auto">
          <a:xfrm>
            <a:off x="5242296" y="3861048"/>
            <a:ext cx="2568104" cy="1984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3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b="1" dirty="0"/>
              <a:t>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bg-BG" sz="1800" dirty="0" smtClean="0"/>
              <a:t>JavaScript може да се изпълнява на времеви интервали (времеви събития)</a:t>
            </a:r>
          </a:p>
          <a:p>
            <a:pPr>
              <a:lnSpc>
                <a:spcPct val="80000"/>
              </a:lnSpc>
            </a:pPr>
            <a:r>
              <a:rPr lang="bg-BG" sz="1800" dirty="0"/>
              <a:t>Методи на HTML DOM Window </a:t>
            </a:r>
            <a:r>
              <a:rPr lang="bg-BG" sz="1800" dirty="0" smtClean="0"/>
              <a:t>object: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setInterval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bg-BG" sz="1800" dirty="0"/>
              <a:t> </a:t>
            </a:r>
            <a:r>
              <a:rPr lang="bg-BG" sz="1800" dirty="0" smtClean="0"/>
              <a:t>и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setTimeout()</a:t>
            </a:r>
          </a:p>
          <a:p>
            <a:pPr>
              <a:lnSpc>
                <a:spcPct val="80000"/>
              </a:lnSpc>
            </a:pPr>
            <a:r>
              <a:rPr lang="bg-BG" sz="1800" b="1" dirty="0" smtClean="0">
                <a:solidFill>
                  <a:schemeClr val="tx2">
                    <a:lumMod val="75000"/>
                  </a:schemeClr>
                </a:solidFill>
              </a:rPr>
              <a:t>setInterval() </a:t>
            </a:r>
            <a:r>
              <a:rPr lang="bg-BG" sz="1800" dirty="0" smtClean="0"/>
              <a:t>– изпълнява функция отново и отново през определен интервал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window.setInterval</a:t>
            </a:r>
            <a:r>
              <a:rPr lang="bg-BG" sz="1800" dirty="0">
                <a:solidFill>
                  <a:srgbClr val="C00000"/>
                </a:solidFill>
              </a:rPr>
              <a:t>("</a:t>
            </a:r>
            <a:r>
              <a:rPr lang="bg-BG" sz="1800" i="1" dirty="0">
                <a:solidFill>
                  <a:srgbClr val="C00000"/>
                </a:solidFill>
              </a:rPr>
              <a:t>javascript function</a:t>
            </a:r>
            <a:r>
              <a:rPr lang="bg-BG" sz="1800" dirty="0">
                <a:solidFill>
                  <a:srgbClr val="C00000"/>
                </a:solidFill>
              </a:rPr>
              <a:t>",</a:t>
            </a:r>
            <a:r>
              <a:rPr lang="bg-BG" sz="1800" i="1" dirty="0">
                <a:solidFill>
                  <a:srgbClr val="C00000"/>
                </a:solidFill>
              </a:rPr>
              <a:t>milliseconds</a:t>
            </a:r>
            <a:r>
              <a:rPr lang="bg-BG" sz="18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Може да се записва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setInterval()</a:t>
            </a:r>
            <a:endParaRPr lang="bg-BG" sz="1800" dirty="0"/>
          </a:p>
          <a:p>
            <a:pPr>
              <a:lnSpc>
                <a:spcPct val="80000"/>
              </a:lnSpc>
            </a:pPr>
            <a:r>
              <a:rPr lang="bg-BG" sz="1800" dirty="0" smtClean="0"/>
              <a:t>1000 милисекунди = 1 секунда 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Alert </a:t>
            </a:r>
            <a:r>
              <a:rPr lang="bg-BG" sz="1800" dirty="0"/>
              <a:t>"hello" </a:t>
            </a:r>
            <a:r>
              <a:rPr lang="bg-BG" sz="1800" dirty="0" smtClean="0"/>
              <a:t>на всеки 3 секунди:</a:t>
            </a:r>
            <a:endParaRPr lang="bg-BG" sz="1800" dirty="0"/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setInterval(function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(){alert("Hello")},3000);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Показване на текущото време: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myVar=setInterval(function(){myTimer()},1000);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myTimer()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var d=new Date();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var t=d.toLocaleTimeString();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document.getElementById("demo").innerHTML=t;</a:t>
            </a:r>
            <a:br>
              <a:rPr lang="bg-BG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13:25:28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ч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22811" t="35330" r="68924" b="53513"/>
          <a:stretch/>
        </p:blipFill>
        <p:spPr bwMode="auto">
          <a:xfrm>
            <a:off x="0" y="10937"/>
            <a:ext cx="1246237" cy="1049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b="1" dirty="0"/>
              <a:t>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Спиране на изпълнението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window.clearInterval(</a:t>
            </a:r>
            <a:r>
              <a:rPr lang="bg-BG" sz="1800" i="1" dirty="0" smtClean="0">
                <a:solidFill>
                  <a:srgbClr val="C00000"/>
                </a:solidFill>
              </a:rPr>
              <a:t>intervalVariable</a:t>
            </a:r>
            <a:r>
              <a:rPr lang="bg-BG" sz="18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Може да се записва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clearInterval()</a:t>
            </a:r>
            <a:endParaRPr lang="bg-BG" sz="1800" dirty="0" smtClean="0"/>
          </a:p>
          <a:p>
            <a:pPr>
              <a:lnSpc>
                <a:spcPct val="80000"/>
              </a:lnSpc>
            </a:pPr>
            <a:r>
              <a:rPr lang="bg-BG" sz="1800" dirty="0" smtClean="0"/>
              <a:t>Трябва задължително да се ползва глабална променлива при setInterval():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myVar=setInterval("</a:t>
            </a:r>
            <a:r>
              <a:rPr lang="bg-BG" sz="1800" i="1" dirty="0" smtClean="0">
                <a:solidFill>
                  <a:srgbClr val="C00000"/>
                </a:solidFill>
              </a:rPr>
              <a:t>javascript function</a:t>
            </a:r>
            <a:r>
              <a:rPr lang="bg-BG" sz="1800" dirty="0" smtClean="0">
                <a:solidFill>
                  <a:srgbClr val="C00000"/>
                </a:solidFill>
              </a:rPr>
              <a:t>",</a:t>
            </a:r>
            <a:r>
              <a:rPr lang="bg-BG" sz="1800" i="1" dirty="0" smtClean="0">
                <a:solidFill>
                  <a:srgbClr val="C00000"/>
                </a:solidFill>
              </a:rPr>
              <a:t>milliseconds</a:t>
            </a:r>
            <a:r>
              <a:rPr lang="bg-BG" sz="1800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&lt;p id="demo"&gt;&lt;/p&gt;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&lt;button onclick="myStopFunction()"&gt;Stop time&lt;/button&gt;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myVar=setInterval(function(){myTimer()},1000);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myTimer()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d=new Date();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t=d.toLocaleTimeString();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document.getElementById("demo").innerHTML=t;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myStopFunction()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clearInterval(myVar);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480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b="1" dirty="0"/>
              <a:t>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setTimeout</a:t>
            </a:r>
            <a:r>
              <a:rPr lang="bg-BG" sz="1800" dirty="0">
                <a:solidFill>
                  <a:srgbClr val="C00000"/>
                </a:solidFill>
              </a:rPr>
              <a:t>() </a:t>
            </a:r>
            <a:r>
              <a:rPr lang="bg-BG" sz="1800" dirty="0"/>
              <a:t>- изпълнява функция веднъж след изчакване на определено време (в милисекунди)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window.setTimeout("</a:t>
            </a:r>
            <a:r>
              <a:rPr lang="bg-BG" sz="1800" i="1" dirty="0" smtClean="0">
                <a:solidFill>
                  <a:srgbClr val="C00000"/>
                </a:solidFill>
              </a:rPr>
              <a:t>javascript function</a:t>
            </a:r>
            <a:r>
              <a:rPr lang="bg-BG" sz="1800" dirty="0" smtClean="0">
                <a:solidFill>
                  <a:srgbClr val="C00000"/>
                </a:solidFill>
              </a:rPr>
              <a:t>",</a:t>
            </a:r>
            <a:r>
              <a:rPr lang="bg-BG" sz="1800" i="1" dirty="0" smtClean="0">
                <a:solidFill>
                  <a:srgbClr val="C00000"/>
                </a:solidFill>
              </a:rPr>
              <a:t>milliseconds</a:t>
            </a:r>
            <a:r>
              <a:rPr lang="bg-BG" sz="1800" dirty="0" smtClean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Може да се запише само 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setTimeout()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Изчаква 3 секунди и съобщава "Hello":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setTimeout(function(){alert("Hello")},3000);</a:t>
            </a:r>
          </a:p>
          <a:p>
            <a:pPr>
              <a:lnSpc>
                <a:spcPct val="80000"/>
              </a:lnSpc>
            </a:pPr>
            <a:r>
              <a:rPr lang="bg-BG" sz="1800" b="1" dirty="0" smtClean="0"/>
              <a:t>Спиране на изпълнението на функцията в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setTimeout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bg-BG" sz="18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rgbClr val="C00000"/>
                </a:solidFill>
              </a:rPr>
              <a:t>window.clearTimeout(</a:t>
            </a:r>
            <a:r>
              <a:rPr lang="bg-BG" sz="1800" i="1" dirty="0" smtClean="0">
                <a:solidFill>
                  <a:srgbClr val="C00000"/>
                </a:solidFill>
              </a:rPr>
              <a:t>timeoutVariable</a:t>
            </a:r>
            <a:r>
              <a:rPr lang="bg-BG" sz="18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bg-BG" sz="1800" dirty="0"/>
              <a:t>Може да се запише само </a:t>
            </a:r>
            <a:r>
              <a:rPr lang="bg-BG" sz="1800" dirty="0" smtClean="0"/>
              <a:t>като 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clearTimeout()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Трябва да се използва глобална променлива при: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rgbClr val="C00000"/>
                </a:solidFill>
              </a:rPr>
              <a:t>	myVar=setTimeout("</a:t>
            </a:r>
            <a:r>
              <a:rPr lang="bg-BG" sz="1800" i="1" dirty="0" smtClean="0">
                <a:solidFill>
                  <a:srgbClr val="C00000"/>
                </a:solidFill>
              </a:rPr>
              <a:t>javascript function</a:t>
            </a:r>
            <a:r>
              <a:rPr lang="bg-BG" sz="1800" dirty="0" smtClean="0">
                <a:solidFill>
                  <a:srgbClr val="C00000"/>
                </a:solidFill>
              </a:rPr>
              <a:t>",</a:t>
            </a:r>
            <a:r>
              <a:rPr lang="bg-BG" sz="1800" i="1" dirty="0" smtClean="0">
                <a:solidFill>
                  <a:srgbClr val="C00000"/>
                </a:solidFill>
              </a:rPr>
              <a:t>milliseconds</a:t>
            </a:r>
            <a:r>
              <a:rPr lang="bg-BG" sz="1800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myVar;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myVar=setTimeout(function(){alert("Hello")},3000);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myStopFunction()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clearTimeout(myVar);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85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Cookies </a:t>
            </a:r>
            <a:r>
              <a:rPr lang="bg-BG" dirty="0" smtClean="0"/>
              <a:t>позволяват запазване на информация уеб страницата</a:t>
            </a:r>
          </a:p>
          <a:p>
            <a:r>
              <a:rPr lang="en-US" dirty="0" smtClean="0"/>
              <a:t>Cookies </a:t>
            </a:r>
            <a:r>
              <a:rPr lang="bg-BG" dirty="0" smtClean="0"/>
              <a:t>са данни, запазени в малки текстови файлове на собствения компютър</a:t>
            </a:r>
          </a:p>
          <a:p>
            <a:r>
              <a:rPr lang="en-US" dirty="0"/>
              <a:t>Cookies </a:t>
            </a:r>
            <a:r>
              <a:rPr lang="bg-BG" dirty="0"/>
              <a:t>са </a:t>
            </a:r>
            <a:r>
              <a:rPr lang="bg-BG" dirty="0" smtClean="0"/>
              <a:t>променливи</a:t>
            </a:r>
          </a:p>
          <a:p>
            <a:r>
              <a:rPr lang="bg-BG" dirty="0" smtClean="0"/>
              <a:t>Когато сървърът изпрати уеб страницата към браузъра и връзката прекъсне, тогава сървърът забравя всичко за потребителя</a:t>
            </a:r>
            <a:endParaRPr lang="en-US" dirty="0"/>
          </a:p>
          <a:p>
            <a:r>
              <a:rPr lang="en-US" dirty="0" smtClean="0"/>
              <a:t>Cookies </a:t>
            </a:r>
            <a:r>
              <a:rPr lang="bg-BG" dirty="0" smtClean="0"/>
              <a:t>решават проблема </a:t>
            </a:r>
            <a:r>
              <a:rPr lang="en-US" dirty="0" smtClean="0"/>
              <a:t>„</a:t>
            </a:r>
            <a:r>
              <a:rPr lang="bg-BG" dirty="0" smtClean="0"/>
              <a:t>как да се запомни информация за потребителя</a:t>
            </a:r>
            <a:r>
              <a:rPr lang="en-US" dirty="0" smtClean="0"/>
              <a:t>"</a:t>
            </a:r>
            <a:endParaRPr lang="en-US" dirty="0"/>
          </a:p>
          <a:p>
            <a:r>
              <a:rPr lang="bg-BG" dirty="0" smtClean="0"/>
              <a:t>При първо посещение на уеб страница, името на потребителя се записва в </a:t>
            </a:r>
            <a:r>
              <a:rPr lang="en-US" dirty="0" smtClean="0"/>
              <a:t>cookie</a:t>
            </a:r>
            <a:endParaRPr lang="en-US" dirty="0"/>
          </a:p>
          <a:p>
            <a:r>
              <a:rPr lang="bg-BG" dirty="0" smtClean="0"/>
              <a:t>При следващо посещение на уеб страницата, </a:t>
            </a:r>
            <a:r>
              <a:rPr lang="en-US" dirty="0" smtClean="0"/>
              <a:t>cookie </a:t>
            </a:r>
            <a:r>
              <a:rPr lang="bg-BG" dirty="0" smtClean="0"/>
              <a:t>помни името на потребителя</a:t>
            </a:r>
            <a:endParaRPr lang="bg-BG" dirty="0" smtClean="0"/>
          </a:p>
          <a:p>
            <a:r>
              <a:rPr lang="en-US" dirty="0" smtClean="0"/>
              <a:t>Cookies </a:t>
            </a:r>
            <a:r>
              <a:rPr lang="bg-BG" dirty="0" smtClean="0"/>
              <a:t>се записват като двойки: </a:t>
            </a:r>
            <a:r>
              <a:rPr lang="en-US" dirty="0" smtClean="0">
                <a:solidFill>
                  <a:srgbClr val="C00000"/>
                </a:solidFill>
              </a:rPr>
              <a:t>name-value</a:t>
            </a:r>
            <a:r>
              <a:rPr lang="en-US" dirty="0" smtClean="0"/>
              <a:t> 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username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Elena </a:t>
            </a:r>
            <a:r>
              <a:rPr lang="en-US" dirty="0" err="1" smtClean="0">
                <a:solidFill>
                  <a:srgbClr val="C00000"/>
                </a:solidFill>
              </a:rPr>
              <a:t>Somova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bg-BG" dirty="0" smtClean="0"/>
              <a:t>Когато браузър прави запитване за уеб страница  от сървъра, </a:t>
            </a:r>
            <a:r>
              <a:rPr lang="en-US" dirty="0"/>
              <a:t>cookies </a:t>
            </a:r>
            <a:r>
              <a:rPr lang="bg-BG" dirty="0" smtClean="0"/>
              <a:t>принадлежащи на страницата се добавят към запитването. Така сървъра получава необходимите данни за потребителя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172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Създаване на </a:t>
            </a:r>
            <a:r>
              <a:rPr lang="en-US" b="1" dirty="0" smtClean="0"/>
              <a:t>Cookie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За създаване, четене и изтриване на </a:t>
            </a:r>
            <a:r>
              <a:rPr lang="en-US" dirty="0" smtClean="0"/>
              <a:t>cookies </a:t>
            </a:r>
            <a:r>
              <a:rPr lang="bg-BG" dirty="0" smtClean="0"/>
              <a:t>се използва сойството </a:t>
            </a:r>
            <a:r>
              <a:rPr lang="en-US" b="1" dirty="0" err="1" smtClean="0">
                <a:solidFill>
                  <a:srgbClr val="C00000"/>
                </a:solidFill>
              </a:rPr>
              <a:t>document.cookie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bg-BG" dirty="0" smtClean="0"/>
              <a:t>Създаване на </a:t>
            </a:r>
            <a:r>
              <a:rPr lang="en-US" dirty="0" smtClean="0"/>
              <a:t>cookie 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 = "</a:t>
            </a:r>
            <a:r>
              <a:rPr lang="en-US" dirty="0" smtClean="0">
                <a:solidFill>
                  <a:srgbClr val="C00000"/>
                </a:solidFill>
              </a:rPr>
              <a:t>username=</a:t>
            </a:r>
            <a:r>
              <a:rPr lang="en-US" dirty="0" smtClean="0">
                <a:solidFill>
                  <a:srgbClr val="C00000"/>
                </a:solidFill>
              </a:rPr>
              <a:t>Elena </a:t>
            </a:r>
            <a:r>
              <a:rPr lang="en-US" dirty="0" err="1" smtClean="0">
                <a:solidFill>
                  <a:srgbClr val="C00000"/>
                </a:solidFill>
              </a:rPr>
              <a:t>Somova</a:t>
            </a:r>
            <a:r>
              <a:rPr lang="en-US" dirty="0" smtClean="0">
                <a:solidFill>
                  <a:srgbClr val="C00000"/>
                </a:solidFill>
              </a:rPr>
              <a:t>";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bg-BG" dirty="0" smtClean="0"/>
              <a:t>Може да се добави дата на валидност </a:t>
            </a:r>
            <a:r>
              <a:rPr lang="en-US" dirty="0" smtClean="0"/>
              <a:t>(</a:t>
            </a:r>
            <a:r>
              <a:rPr lang="bg-BG" dirty="0" smtClean="0"/>
              <a:t>в </a:t>
            </a:r>
            <a:r>
              <a:rPr lang="en-US" dirty="0" smtClean="0"/>
              <a:t>UTC </a:t>
            </a:r>
            <a:r>
              <a:rPr lang="bg-BG" dirty="0" smtClean="0"/>
              <a:t>време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 = "</a:t>
            </a:r>
            <a:r>
              <a:rPr lang="en-US" dirty="0" smtClean="0">
                <a:solidFill>
                  <a:srgbClr val="C00000"/>
                </a:solidFill>
              </a:rPr>
              <a:t>username=Elena </a:t>
            </a:r>
            <a:r>
              <a:rPr lang="en-US" dirty="0" err="1" smtClean="0">
                <a:solidFill>
                  <a:srgbClr val="C00000"/>
                </a:solidFill>
              </a:rPr>
              <a:t>Somova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>
                <a:solidFill>
                  <a:srgbClr val="C00000"/>
                </a:solidFill>
              </a:rPr>
              <a:t>expires=Thu, 18 Dec </a:t>
            </a:r>
            <a:r>
              <a:rPr lang="en-US" dirty="0" smtClean="0">
                <a:solidFill>
                  <a:srgbClr val="C00000"/>
                </a:solidFill>
              </a:rPr>
              <a:t>2017 </a:t>
            </a:r>
            <a:r>
              <a:rPr lang="en-US" dirty="0">
                <a:solidFill>
                  <a:srgbClr val="C00000"/>
                </a:solidFill>
              </a:rPr>
              <a:t>12:00:00 UTC";</a:t>
            </a:r>
          </a:p>
          <a:p>
            <a:r>
              <a:rPr lang="bg-BG" dirty="0" smtClean="0"/>
              <a:t>По подразбиране при затваряне на браузъра, </a:t>
            </a:r>
            <a:r>
              <a:rPr lang="en-US" dirty="0" smtClean="0"/>
              <a:t>cookie</a:t>
            </a:r>
            <a:r>
              <a:rPr lang="bg-BG" dirty="0" smtClean="0"/>
              <a:t> се изтрива (ако не е зададено друго време)</a:t>
            </a:r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Може да се определи път, на който принадлежи </a:t>
            </a:r>
            <a:r>
              <a:rPr lang="en-US" dirty="0" smtClean="0"/>
              <a:t>cookie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document.cookie</a:t>
            </a:r>
            <a:r>
              <a:rPr lang="en-US" dirty="0">
                <a:solidFill>
                  <a:srgbClr val="C00000"/>
                </a:solidFill>
              </a:rPr>
              <a:t> = "username=John Doe; expires=Thu, 18 Dec 2013 12:00:00 UTC; path=/";</a:t>
            </a:r>
          </a:p>
          <a:p>
            <a:r>
              <a:rPr lang="bg-BG" dirty="0" smtClean="0"/>
              <a:t>По подразбиране </a:t>
            </a:r>
            <a:r>
              <a:rPr lang="en-US" dirty="0" smtClean="0"/>
              <a:t>cookie</a:t>
            </a:r>
            <a:r>
              <a:rPr lang="bg-BG" dirty="0" smtClean="0"/>
              <a:t> принадлежи на текущата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2971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1233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Лекция 10.  Изкачащи прозорци. Времеви събития. Cookies. Библиотеки.</vt:lpstr>
      <vt:lpstr>Popup Boxes</vt:lpstr>
      <vt:lpstr>Popup Boxes</vt:lpstr>
      <vt:lpstr>Popup Boxes</vt:lpstr>
      <vt:lpstr>Timing Events</vt:lpstr>
      <vt:lpstr>Timing Events</vt:lpstr>
      <vt:lpstr>Timing Events</vt:lpstr>
      <vt:lpstr>Cookies</vt:lpstr>
      <vt:lpstr>Създаване на Cookie</vt:lpstr>
      <vt:lpstr>Прочитане на Cookie</vt:lpstr>
      <vt:lpstr>Промяна на Cookie</vt:lpstr>
      <vt:lpstr>Изтриване на Cookie</vt:lpstr>
      <vt:lpstr>The Cookie String</vt:lpstr>
      <vt:lpstr>Пример. JavaScript Cookie</vt:lpstr>
      <vt:lpstr>Пример. JavaScript Cookie</vt:lpstr>
      <vt:lpstr>Пример. JavaScript Cookie</vt:lpstr>
      <vt:lpstr>Пример. JavaScript Cookie</vt:lpstr>
      <vt:lpstr>JavaScript библиотеки</vt:lpstr>
      <vt:lpstr>Тестване на jQuery</vt:lpstr>
      <vt:lpstr>Тестване на jQuery</vt:lpstr>
      <vt:lpstr>Тестване на jQuery</vt:lpstr>
      <vt:lpstr>Тестване на Prototype</vt:lpstr>
      <vt:lpstr>Тестване на Prototype</vt:lpstr>
      <vt:lpstr>Тестване на Prototype</vt:lpstr>
      <vt:lpstr>AJAX</vt:lpstr>
      <vt:lpstr>AJAX</vt:lpstr>
      <vt:lpstr>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Svetoslav</cp:lastModifiedBy>
  <cp:revision>267</cp:revision>
  <dcterms:created xsi:type="dcterms:W3CDTF">2013-08-21T10:30:59Z</dcterms:created>
  <dcterms:modified xsi:type="dcterms:W3CDTF">2016-11-30T15:21:58Z</dcterms:modified>
</cp:coreProperties>
</file>