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15" r:id="rId2"/>
    <p:sldId id="310" r:id="rId3"/>
    <p:sldId id="311" r:id="rId4"/>
    <p:sldId id="312" r:id="rId5"/>
    <p:sldId id="313" r:id="rId6"/>
    <p:sldId id="31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660"/>
  </p:normalViewPr>
  <p:slideViewPr>
    <p:cSldViewPr>
      <p:cViewPr varScale="1">
        <p:scale>
          <a:sx n="106" d="100"/>
          <a:sy n="106" d="100"/>
        </p:scale>
        <p:origin x="15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Секция </a:t>
            </a:r>
            <a:r>
              <a:rPr lang="en-US" dirty="0" smtClean="0"/>
              <a:t>head. </a:t>
            </a:r>
            <a:r>
              <a:rPr lang="bg-BG" dirty="0" smtClean="0"/>
              <a:t>Контейнери. Форми. Елементи за вход – атрибути. Фреймове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правене на потребителски вход от различен вид към сървъра</a:t>
            </a:r>
          </a:p>
          <a:p>
            <a:r>
              <a:rPr lang="bg-BG" sz="1800" dirty="0" smtClean="0"/>
              <a:t>Формите съдържат елементи за вход: текстови полета</a:t>
            </a:r>
            <a:r>
              <a:rPr lang="en-US" sz="1800" dirty="0" smtClean="0"/>
              <a:t>, </a:t>
            </a:r>
            <a:r>
              <a:rPr lang="bg-BG" sz="1800" dirty="0" smtClean="0"/>
              <a:t>чекбоксове</a:t>
            </a:r>
            <a:r>
              <a:rPr lang="en-US" sz="1800" dirty="0" smtClean="0"/>
              <a:t>, </a:t>
            </a:r>
            <a:r>
              <a:rPr lang="bg-BG" sz="1800" dirty="0" smtClean="0"/>
              <a:t>радио бутони</a:t>
            </a:r>
            <a:r>
              <a:rPr lang="en-US" sz="1800" dirty="0" smtClean="0"/>
              <a:t>, </a:t>
            </a:r>
            <a:r>
              <a:rPr lang="bg-BG" sz="1800" dirty="0" smtClean="0"/>
              <a:t>бутони, списъци за избор</a:t>
            </a:r>
            <a:r>
              <a:rPr lang="en-US" sz="1800" dirty="0" smtClean="0"/>
              <a:t>, </a:t>
            </a:r>
            <a:r>
              <a:rPr lang="bg-BG" sz="1800" dirty="0" smtClean="0"/>
              <a:t>текстови площи</a:t>
            </a:r>
            <a:r>
              <a:rPr lang="en-US" sz="1800" dirty="0" smtClean="0"/>
              <a:t>, </a:t>
            </a:r>
            <a:r>
              <a:rPr lang="bg-BG" sz="1800" dirty="0" smtClean="0"/>
              <a:t>групиране на елементи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dirty="0" smtClean="0"/>
              <a:t>label elements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&lt;form&gt;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input elements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&lt;input&gt; </a:t>
            </a:r>
            <a:r>
              <a:rPr lang="bg-BG" sz="1800" dirty="0" smtClean="0"/>
              <a:t>- </a:t>
            </a:r>
            <a:r>
              <a:rPr lang="en-US" sz="1800" dirty="0" smtClean="0"/>
              <a:t> </a:t>
            </a:r>
            <a:r>
              <a:rPr lang="bg-BG" sz="1800" dirty="0" smtClean="0"/>
              <a:t>за потребителска информация, може да варира в зависимост от атрибута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1800" dirty="0" smtClean="0"/>
              <a:t> </a:t>
            </a:r>
            <a:r>
              <a:rPr lang="bg-BG" sz="1800" dirty="0" smtClean="0"/>
              <a:t>(</a:t>
            </a:r>
            <a:r>
              <a:rPr lang="en-US" sz="1800" dirty="0" smtClean="0"/>
              <a:t>text field, checkbox, password, radio button, submit button, </a:t>
            </a:r>
            <a:r>
              <a:rPr lang="bg-BG" sz="1800" dirty="0" smtClean="0"/>
              <a:t>...)</a:t>
            </a:r>
            <a:endParaRPr lang="en-US" sz="1800" dirty="0" smtClean="0"/>
          </a:p>
          <a:p>
            <a:pPr>
              <a:buNone/>
            </a:pPr>
            <a:endParaRPr lang="bg-BG" sz="1800" b="1" dirty="0" smtClean="0"/>
          </a:p>
          <a:p>
            <a:r>
              <a:rPr lang="en-US" sz="1800" b="1" dirty="0" smtClean="0"/>
              <a:t>Text Fields</a:t>
            </a:r>
            <a:r>
              <a:rPr lang="bg-BG" sz="1800" b="1" dirty="0" smtClean="0"/>
              <a:t> </a:t>
            </a:r>
            <a:r>
              <a:rPr lang="bg-BG" sz="1800" dirty="0" smtClean="0"/>
              <a:t>– текстово поле за вход в една линия (20 символа по подразбиране)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 smtClean="0">
                <a:solidFill>
                  <a:srgbClr val="C00000"/>
                </a:solidFill>
              </a:rPr>
              <a:t>type="text“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 smtClean="0"/>
              <a:t>Password Field</a:t>
            </a:r>
            <a:r>
              <a:rPr lang="bg-BG" sz="1800" b="1" dirty="0" smtClean="0"/>
              <a:t> </a:t>
            </a:r>
            <a:r>
              <a:rPr lang="bg-BG" sz="1800" dirty="0" smtClean="0"/>
              <a:t>– поле за парола (символите се показват като * или кръгче)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 smtClean="0">
                <a:solidFill>
                  <a:srgbClr val="C00000"/>
                </a:solidFill>
              </a:rPr>
              <a:t>type="password"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Password: &lt;input type="password"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pwd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Radio Buttons</a:t>
            </a:r>
            <a:r>
              <a:rPr lang="bg-BG" sz="1800" b="1" dirty="0" smtClean="0"/>
              <a:t>  </a:t>
            </a:r>
            <a:r>
              <a:rPr lang="bg-BG" sz="1800" dirty="0" smtClean="0"/>
              <a:t>(1 избор)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 smtClean="0">
                <a:solidFill>
                  <a:srgbClr val="C00000"/>
                </a:solidFill>
              </a:rPr>
              <a:t>type="radio"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type="radio" name="sex" value="male"&gt;Male&lt;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type="radio" name="sex" value="female"&gt;Female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 smtClean="0"/>
              <a:t>Пример: Страница за вход на потребителско име и парола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Username: &lt;input type="text" name="user"&gt;&lt;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Password: &lt;input type="password" name="password"&gt;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 smtClean="0"/>
              <a:t>Checkboxes</a:t>
            </a:r>
            <a:r>
              <a:rPr lang="bg-BG" sz="1800" b="1" dirty="0" smtClean="0"/>
              <a:t> </a:t>
            </a:r>
            <a:r>
              <a:rPr lang="bg-BG" sz="1800" dirty="0" smtClean="0"/>
              <a:t>(0 или повече избора)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 smtClean="0">
                <a:solidFill>
                  <a:srgbClr val="C00000"/>
                </a:solidFill>
              </a:rPr>
              <a:t>type="checkbox“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type="checkbox" name="vehicle" value="Bike"&gt;I have a bike&lt;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type="checkbox" name="vehicle" value="Car"&gt;I have a car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 smtClean="0"/>
              <a:t>Submit Button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изпращане на формата към сървъра, данните се изпращат към станицата зададена в атрибута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action </a:t>
            </a:r>
            <a:r>
              <a:rPr lang="bg-BG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 smtClean="0">
                <a:solidFill>
                  <a:srgbClr val="C00000"/>
                </a:solidFill>
              </a:rPr>
              <a:t>type="submit“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name="input" action="html_form_action.asp" method="get"&gt;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Username: &lt;input type="text" name="user"&gt;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type="reset" value="Reset"&gt;</a:t>
            </a:r>
          </a:p>
          <a:p>
            <a:r>
              <a:rPr lang="en-US" sz="1800" b="1" dirty="0" smtClean="0"/>
              <a:t>Drop-down list</a:t>
            </a:r>
            <a:endParaRPr lang="bg-BG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smtClean="0">
                <a:solidFill>
                  <a:srgbClr val="C00000"/>
                </a:solidFill>
              </a:rPr>
              <a:t>select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name="cars"&gt;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smtClean="0">
                <a:solidFill>
                  <a:srgbClr val="C00000"/>
                </a:solidFill>
              </a:rPr>
              <a:t>option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value="fiat"&gt;Fiat&lt;/option&gt;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&lt;select name="cars"&gt;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value="fiat" </a:t>
            </a:r>
            <a:r>
              <a:rPr lang="en-US" sz="1800" dirty="0" smtClean="0">
                <a:solidFill>
                  <a:srgbClr val="C00000"/>
                </a:solidFill>
              </a:rPr>
              <a:t>selected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&gt;Fiat&lt;/option&gt;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- с предварително избрана опция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Text area</a:t>
            </a:r>
            <a:endParaRPr lang="bg-BG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textarea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rows="10" cols="30"&gt;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The cat was playing in the garden.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 smtClean="0"/>
              <a:t>Групиране на елементи - </a:t>
            </a:r>
            <a:r>
              <a:rPr lang="en-US" sz="1800" dirty="0" smtClean="0">
                <a:solidFill>
                  <a:srgbClr val="C00000"/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fieldset</a:t>
            </a:r>
            <a:r>
              <a:rPr lang="en-US" sz="1800" dirty="0" smtClean="0">
                <a:solidFill>
                  <a:srgbClr val="C00000"/>
                </a:solidFill>
              </a:rPr>
              <a:t>&gt;</a:t>
            </a:r>
            <a:r>
              <a:rPr lang="bg-BG" sz="1800" dirty="0" smtClean="0">
                <a:solidFill>
                  <a:srgbClr val="C00000"/>
                </a:solidFill>
              </a:rPr>
              <a:t> </a:t>
            </a:r>
            <a:r>
              <a:rPr lang="bg-BG" sz="1800" dirty="0" smtClean="0"/>
              <a:t>и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&lt;legend&gt;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&lt;legend&gt;Personal information:&lt;/legend&gt;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Name: &lt;input type="text" size="30"&gt;&lt;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E-mail: &lt;input type="text" size="30"&gt;&lt;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Date of birth: &lt;input type="text" size="10"&gt;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70" t="28498" r="2480" b="52351"/>
          <a:stretch>
            <a:fillRect/>
          </a:stretch>
        </p:blipFill>
        <p:spPr bwMode="auto">
          <a:xfrm>
            <a:off x="4939640" y="5134248"/>
            <a:ext cx="4204360" cy="17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 smtClean="0"/>
              <a:t>Изпращане на е-</a:t>
            </a:r>
            <a:r>
              <a:rPr lang="en-US" dirty="0" smtClean="0"/>
              <a:t>mail </a:t>
            </a:r>
            <a:r>
              <a:rPr lang="bg-BG" dirty="0" smtClean="0"/>
              <a:t>от форма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&lt;form action="MAILTO:someone@example.com" method="post"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enctype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="text/plain"&gt;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Name:&lt;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type="text" name="name" value="your name"&gt;&lt;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E-mail:&lt;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type="text" name="mail" value="your email"&gt;&lt;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Comment:&lt;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type="text" name="comment" value="your comment" size="50"&gt;&lt;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type="submit" value="Send"&gt;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dirty="0" smtClean="0">
                <a:solidFill>
                  <a:srgbClr val="C00000"/>
                </a:solidFill>
              </a:rPr>
              <a:t>type="reset"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value="Reset"&gt;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165304"/>
          </a:xfrm>
        </p:spPr>
        <p:txBody>
          <a:bodyPr>
            <a:normAutofit lnSpcReduction="10000"/>
          </a:bodyPr>
          <a:lstStyle/>
          <a:p>
            <a:r>
              <a:rPr lang="bg-BG" sz="1800" dirty="0" smtClean="0"/>
              <a:t>Групиране на опции в падащ списък -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&lt;select&gt;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 smtClean="0">
                <a:solidFill>
                  <a:srgbClr val="C00000"/>
                </a:solidFill>
              </a:rPr>
              <a:t>optgroup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label="Swedish Cars"&gt;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label="German Cars"&gt;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mercedes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"&gt;Mercedes&lt;/option&gt;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&lt;/select&gt;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keygen</a:t>
            </a:r>
            <a:r>
              <a:rPr lang="en-US" sz="1800" dirty="0" smtClean="0">
                <a:solidFill>
                  <a:srgbClr val="C00000"/>
                </a:solidFill>
              </a:rPr>
              <a:t>&gt;</a:t>
            </a:r>
            <a:r>
              <a:rPr lang="bg-BG" sz="1800" dirty="0" smtClean="0">
                <a:solidFill>
                  <a:srgbClr val="C00000"/>
                </a:solidFill>
              </a:rPr>
              <a:t> </a:t>
            </a:r>
            <a:r>
              <a:rPr lang="bg-BG" sz="1800" dirty="0" smtClean="0"/>
              <a:t>(нов)</a:t>
            </a:r>
            <a:r>
              <a:rPr lang="en-US" sz="1800" dirty="0" smtClean="0"/>
              <a:t> </a:t>
            </a:r>
            <a:r>
              <a:rPr lang="bg-BG" sz="1800" dirty="0" smtClean="0"/>
              <a:t>- определя поле - генерирана двойка ключове, когато формата се изпрати, локално се записва частен ключ и публичен ключ се изпраща на сървъра</a:t>
            </a:r>
          </a:p>
          <a:p>
            <a:r>
              <a:rPr lang="bg-BG" sz="1800" dirty="0" smtClean="0"/>
              <a:t>Осигурява сигурен начин за  удостоверяване на потребителя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action="demo_keygen.asp" method="get"&gt;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Username: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usr_name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Encryption: 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keygen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name="security"&gt;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&lt;input type="submit"&gt;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42" t="27790" r="36882" b="49408"/>
          <a:stretch>
            <a:fillRect/>
          </a:stretch>
        </p:blipFill>
        <p:spPr bwMode="auto">
          <a:xfrm>
            <a:off x="7543309" y="548680"/>
            <a:ext cx="1600691" cy="207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50141" t="28018" r="3256" b="60815"/>
          <a:stretch>
            <a:fillRect/>
          </a:stretch>
        </p:blipFill>
        <p:spPr bwMode="auto">
          <a:xfrm>
            <a:off x="5364088" y="5733256"/>
            <a:ext cx="3779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 fontScale="85000" lnSpcReduction="20000"/>
          </a:bodyPr>
          <a:lstStyle/>
          <a:p>
            <a:r>
              <a:rPr lang="bg-BG" sz="2600" dirty="0" smtClean="0"/>
              <a:t>Резултат от пресмятания - </a:t>
            </a:r>
            <a:r>
              <a:rPr lang="en-US" sz="2600" dirty="0" smtClean="0">
                <a:solidFill>
                  <a:srgbClr val="C00000"/>
                </a:solidFill>
              </a:rPr>
              <a:t>&lt;output</a:t>
            </a:r>
            <a:r>
              <a:rPr lang="bg-BG" sz="2600" dirty="0" smtClean="0">
                <a:solidFill>
                  <a:srgbClr val="C00000"/>
                </a:solidFill>
              </a:rPr>
              <a:t>&gt; </a:t>
            </a:r>
            <a:r>
              <a:rPr lang="bg-BG" sz="2600" dirty="0" smtClean="0"/>
              <a:t>(нов)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&lt;form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oninput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x.value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a.value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)+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b.value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)"&gt;0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 smtClean="0">
                <a:solidFill>
                  <a:srgbClr val="C00000"/>
                </a:solidFill>
              </a:rPr>
              <a:t>type="range"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id="a" value="50"&gt;100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+&lt;input </a:t>
            </a:r>
            <a:r>
              <a:rPr lang="en-US" sz="2600" dirty="0" smtClean="0">
                <a:solidFill>
                  <a:srgbClr val="C00000"/>
                </a:solidFill>
              </a:rPr>
              <a:t>type="number"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id="b" value="50"&gt;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=&lt;output name="x" for="a b"&gt;&lt;/output&gt;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&lt;</a:t>
            </a:r>
            <a:r>
              <a:rPr lang="en-US" sz="2600" dirty="0" err="1" smtClean="0">
                <a:solidFill>
                  <a:srgbClr val="C00000"/>
                </a:solidFill>
              </a:rPr>
              <a:t>datalist</a:t>
            </a:r>
            <a:r>
              <a:rPr lang="en-US" sz="2600" dirty="0" smtClean="0">
                <a:solidFill>
                  <a:srgbClr val="C00000"/>
                </a:solidFill>
              </a:rPr>
              <a:t>&gt;</a:t>
            </a:r>
            <a:r>
              <a:rPr lang="bg-BG" sz="2600" dirty="0" smtClean="0">
                <a:solidFill>
                  <a:srgbClr val="C00000"/>
                </a:solidFill>
              </a:rPr>
              <a:t> </a:t>
            </a:r>
            <a:r>
              <a:rPr lang="bg-BG" sz="2600" dirty="0" smtClean="0"/>
              <a:t>(нов)</a:t>
            </a:r>
            <a:endParaRPr lang="en-US" sz="2600" dirty="0" smtClean="0"/>
          </a:p>
          <a:p>
            <a:r>
              <a:rPr lang="bg-BG" sz="2600" dirty="0" smtClean="0"/>
              <a:t>Определя списък с предварително дефинирани опции за </a:t>
            </a:r>
            <a:r>
              <a:rPr lang="en-US" sz="2600" dirty="0" smtClean="0"/>
              <a:t>&lt;input&gt;</a:t>
            </a:r>
            <a:r>
              <a:rPr lang="bg-BG" sz="2600" dirty="0" smtClean="0"/>
              <a:t>, като потребителите ще виждат падащ списък </a:t>
            </a:r>
            <a:endParaRPr lang="en-US" sz="2600" dirty="0" smtClean="0"/>
          </a:p>
          <a:p>
            <a:pPr>
              <a:buNone/>
            </a:pPr>
            <a:r>
              <a:rPr lang="bg-BG" sz="2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 smtClean="0">
                <a:solidFill>
                  <a:srgbClr val="C00000"/>
                </a:solidFill>
              </a:rPr>
              <a:t>list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="browsers"&gt;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711" t="28702" r="3674" b="65775"/>
          <a:stretch>
            <a:fillRect/>
          </a:stretch>
        </p:blipFill>
        <p:spPr bwMode="auto">
          <a:xfrm>
            <a:off x="4838063" y="2924944"/>
            <a:ext cx="43059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 smtClean="0"/>
              <a:t>Нови </a:t>
            </a:r>
            <a:r>
              <a:rPr lang="en-US" dirty="0" smtClean="0"/>
              <a:t>input </a:t>
            </a:r>
            <a:r>
              <a:rPr lang="bg-BG" dirty="0" smtClean="0"/>
              <a:t>типове за формите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color</a:t>
            </a:r>
          </a:p>
          <a:p>
            <a:r>
              <a:rPr lang="en-US" sz="7200" dirty="0" smtClean="0"/>
              <a:t>date</a:t>
            </a:r>
          </a:p>
          <a:p>
            <a:r>
              <a:rPr lang="en-US" sz="7200" dirty="0" err="1" smtClean="0"/>
              <a:t>datetime</a:t>
            </a:r>
            <a:endParaRPr lang="en-US" sz="7200" dirty="0" smtClean="0"/>
          </a:p>
          <a:p>
            <a:r>
              <a:rPr lang="en-US" sz="7200" dirty="0" err="1" smtClean="0"/>
              <a:t>datetime</a:t>
            </a:r>
            <a:r>
              <a:rPr lang="en-US" sz="7200" dirty="0" smtClean="0"/>
              <a:t>-local</a:t>
            </a:r>
          </a:p>
          <a:p>
            <a:r>
              <a:rPr lang="en-US" sz="7200" dirty="0" smtClean="0"/>
              <a:t>email</a:t>
            </a:r>
          </a:p>
          <a:p>
            <a:r>
              <a:rPr lang="en-US" sz="7200" dirty="0" smtClean="0"/>
              <a:t>month</a:t>
            </a:r>
          </a:p>
          <a:p>
            <a:r>
              <a:rPr lang="en-US" sz="7200" dirty="0" smtClean="0"/>
              <a:t>number</a:t>
            </a:r>
          </a:p>
          <a:p>
            <a:r>
              <a:rPr lang="en-US" sz="7200" dirty="0" smtClean="0"/>
              <a:t>range</a:t>
            </a:r>
          </a:p>
          <a:p>
            <a:r>
              <a:rPr lang="en-US" sz="7200" dirty="0" smtClean="0"/>
              <a:t>search</a:t>
            </a:r>
          </a:p>
          <a:p>
            <a:r>
              <a:rPr lang="en-US" sz="7200" dirty="0" err="1" smtClean="0"/>
              <a:t>tel</a:t>
            </a:r>
            <a:endParaRPr lang="en-US" sz="7200" dirty="0" smtClean="0"/>
          </a:p>
          <a:p>
            <a:r>
              <a:rPr lang="en-US" sz="7200" dirty="0" smtClean="0"/>
              <a:t>time</a:t>
            </a:r>
          </a:p>
          <a:p>
            <a:r>
              <a:rPr lang="en-US" sz="7200" dirty="0" err="1" smtClean="0"/>
              <a:t>url</a:t>
            </a:r>
            <a:endParaRPr lang="en-US" sz="7200" dirty="0" smtClean="0"/>
          </a:p>
          <a:p>
            <a:r>
              <a:rPr lang="en-US" sz="7200" dirty="0" smtClean="0"/>
              <a:t>Week</a:t>
            </a:r>
          </a:p>
          <a:p>
            <a:r>
              <a:rPr lang="bg-BG" sz="7200" dirty="0" smtClean="0"/>
              <a:t>Не всички браузъри поддържат новите типове, ако не се поддържат ще се държат като обикновени текстови полета</a:t>
            </a:r>
          </a:p>
          <a:p>
            <a:endParaRPr lang="bg-BG" sz="7200" dirty="0" smtClean="0"/>
          </a:p>
          <a:p>
            <a:r>
              <a:rPr lang="bg-BG" sz="7200" dirty="0" smtClean="0"/>
              <a:t> </a:t>
            </a:r>
            <a:r>
              <a:rPr lang="en-US" sz="7200" b="1" dirty="0" smtClean="0"/>
              <a:t>color</a:t>
            </a:r>
          </a:p>
          <a:p>
            <a:r>
              <a:rPr lang="bg-BG" sz="7200" dirty="0" smtClean="0"/>
              <a:t>За полета, които трябва да съдържат цвят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Select your favorite color: &lt;input type="color"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favcolor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“&gt;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smtClean="0"/>
              <a:t>date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избор на дата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Birthday: &lt;input type="date"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 smtClean="0"/>
              <a:t>datetime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избор на дата и време (с времеви зони)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 smtClean="0"/>
              <a:t>Нови </a:t>
            </a:r>
            <a:r>
              <a:rPr lang="en-US" dirty="0" smtClean="0"/>
              <a:t>input </a:t>
            </a:r>
            <a:r>
              <a:rPr lang="bg-BG" dirty="0" smtClean="0"/>
              <a:t>типове за формите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 smtClean="0"/>
              <a:t>datetime</a:t>
            </a:r>
            <a:r>
              <a:rPr lang="en-US" sz="7200" b="1" dirty="0" smtClean="0"/>
              <a:t>-local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избор на дата и време (без времеви зони)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-local"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 smtClean="0"/>
              <a:t>email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въвеждане на </a:t>
            </a:r>
            <a:r>
              <a:rPr lang="en-US" sz="7200" dirty="0" smtClean="0"/>
              <a:t>e-mail</a:t>
            </a:r>
            <a:r>
              <a:rPr lang="bg-BG" sz="7200" dirty="0" smtClean="0"/>
              <a:t> (автоматична валидация при </a:t>
            </a:r>
            <a:r>
              <a:rPr lang="en-US" sz="7200" dirty="0" smtClean="0"/>
              <a:t>submit</a:t>
            </a:r>
            <a:r>
              <a:rPr lang="bg-BG" sz="7200" dirty="0" smtClean="0"/>
              <a:t>)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E-mail: &lt;input type="email" name="email"&gt;</a:t>
            </a:r>
          </a:p>
          <a:p>
            <a:r>
              <a:rPr lang="en-US" sz="7200" dirty="0" smtClean="0"/>
              <a:t>Safari </a:t>
            </a:r>
            <a:r>
              <a:rPr lang="bg-BG" sz="7200" dirty="0" smtClean="0"/>
              <a:t>на </a:t>
            </a:r>
            <a:r>
              <a:rPr lang="en-US" sz="7200" dirty="0" err="1" smtClean="0"/>
              <a:t>iPhone</a:t>
            </a:r>
            <a:r>
              <a:rPr lang="en-US" sz="7200" dirty="0" smtClean="0"/>
              <a:t> </a:t>
            </a:r>
            <a:r>
              <a:rPr lang="bg-BG" sz="7200" dirty="0" smtClean="0"/>
              <a:t>разпознава </a:t>
            </a:r>
            <a:r>
              <a:rPr lang="en-US" sz="7200" dirty="0" smtClean="0"/>
              <a:t>email </a:t>
            </a:r>
            <a:r>
              <a:rPr lang="bg-BG" sz="7200" dirty="0" smtClean="0"/>
              <a:t>и променя клавиатурата (добавя </a:t>
            </a:r>
            <a:r>
              <a:rPr lang="en-US" sz="7200" dirty="0" smtClean="0"/>
              <a:t>@ </a:t>
            </a:r>
            <a:r>
              <a:rPr lang="bg-BG" sz="7200" dirty="0" smtClean="0"/>
              <a:t>и</a:t>
            </a:r>
            <a:r>
              <a:rPr lang="en-US" sz="7200" dirty="0" smtClean="0"/>
              <a:t> .com</a:t>
            </a:r>
            <a:r>
              <a:rPr lang="bg-BG" sz="7200" dirty="0" smtClean="0"/>
              <a:t>)</a:t>
            </a:r>
            <a:endParaRPr lang="en-US" sz="7200" dirty="0" smtClean="0"/>
          </a:p>
          <a:p>
            <a:r>
              <a:rPr lang="en-US" sz="7200" b="1" dirty="0" smtClean="0"/>
              <a:t>Month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избор на месец и година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Birthday (month and year): &lt;input type="month"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bdaymonth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 smtClean="0"/>
              <a:t>number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въвеждане на числова стойност (могат да се зададат ограниения за стойността)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Quantity (between 1 and 5): &lt;input type="number" name="quantity" min="1" max="5"&gt;</a:t>
            </a:r>
          </a:p>
          <a:p>
            <a:r>
              <a:rPr lang="bg-BG" sz="7200" dirty="0" smtClean="0"/>
              <a:t>Атрибути за задаване на ограниченията:</a:t>
            </a:r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 smtClean="0"/>
              <a:t> – </a:t>
            </a:r>
            <a:r>
              <a:rPr lang="bg-BG" sz="7200" dirty="0" smtClean="0"/>
              <a:t>максимална стойност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 smtClean="0"/>
              <a:t> – </a:t>
            </a:r>
            <a:r>
              <a:rPr lang="bg-BG" sz="7200" dirty="0" smtClean="0"/>
              <a:t>минимална стойност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 smtClean="0"/>
              <a:t> – </a:t>
            </a:r>
            <a:r>
              <a:rPr lang="bg-BG" sz="7200" dirty="0" smtClean="0"/>
              <a:t>брой интервали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 smtClean="0"/>
              <a:t> – </a:t>
            </a:r>
            <a:r>
              <a:rPr lang="bg-BG" sz="7200" dirty="0" smtClean="0"/>
              <a:t>стойност по подразбиране </a:t>
            </a:r>
          </a:p>
          <a:p>
            <a:r>
              <a:rPr lang="en-US" sz="7200" b="1" dirty="0" smtClean="0"/>
              <a:t>range</a:t>
            </a:r>
            <a:r>
              <a:rPr lang="bg-BG" sz="7200" b="1" dirty="0" smtClean="0"/>
              <a:t> </a:t>
            </a:r>
            <a:r>
              <a:rPr lang="bg-BG" sz="7200" dirty="0" smtClean="0"/>
              <a:t>– при избор на числова стойност от обхват от числа (могат да се зададат ограниения за стойностите) като </a:t>
            </a:r>
            <a:r>
              <a:rPr lang="en-US" sz="7200" dirty="0" smtClean="0"/>
              <a:t>slider control</a:t>
            </a:r>
            <a:r>
              <a:rPr lang="bg-BG" sz="7200" dirty="0" smtClean="0"/>
              <a:t> – точната стойност не е важна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type="range" name="points" min="1" max="10"&gt;</a:t>
            </a:r>
          </a:p>
          <a:p>
            <a:r>
              <a:rPr lang="bg-BG" sz="7200" dirty="0" smtClean="0"/>
              <a:t>Атрибути за задаване на ограниченията:</a:t>
            </a:r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 smtClean="0"/>
              <a:t> – </a:t>
            </a:r>
            <a:r>
              <a:rPr lang="bg-BG" sz="7200" dirty="0" smtClean="0"/>
              <a:t>максимална стойност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 smtClean="0"/>
              <a:t> – </a:t>
            </a:r>
            <a:r>
              <a:rPr lang="bg-BG" sz="7200" dirty="0" smtClean="0"/>
              <a:t>минимална стойност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 smtClean="0"/>
              <a:t> – </a:t>
            </a:r>
            <a:r>
              <a:rPr lang="bg-BG" sz="7200" dirty="0" smtClean="0"/>
              <a:t>брой интервали 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 smtClean="0"/>
              <a:t> – </a:t>
            </a:r>
            <a:r>
              <a:rPr lang="bg-BG" sz="7200" dirty="0" smtClean="0"/>
              <a:t>стойност по подразбиране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</a:t>
            </a:r>
            <a:r>
              <a:rPr lang="en-US" dirty="0" smtClean="0"/>
              <a:t>input </a:t>
            </a:r>
            <a:r>
              <a:rPr lang="bg-BG" dirty="0" smtClean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Search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въвеждане на текст за търсене (като обикновено текстово поле)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Search Google: &lt;input type="search"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googlesearch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 smtClean="0"/>
              <a:t>tel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въвеждане на телефонен номер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Telephone: &lt;input type="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usrtel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smtClean="0"/>
              <a:t>time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избор на време (без времева зона)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Select a time: &lt;input type="time"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usr_time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 smtClean="0"/>
              <a:t>url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въвеждане на </a:t>
            </a:r>
            <a:r>
              <a:rPr lang="en-US" sz="1800" dirty="0" smtClean="0"/>
              <a:t>URL</a:t>
            </a:r>
            <a:r>
              <a:rPr lang="bg-BG" sz="1800" dirty="0" smtClean="0"/>
              <a:t> адрес (автоматично се валидира при </a:t>
            </a:r>
            <a:r>
              <a:rPr lang="en-US" sz="1800" dirty="0" smtClean="0"/>
              <a:t>submit</a:t>
            </a:r>
            <a:r>
              <a:rPr lang="bg-BG" sz="1800" dirty="0" smtClean="0"/>
              <a:t>)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Add your homepage: &lt;input type="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 name="homepage"&gt;</a:t>
            </a:r>
          </a:p>
          <a:p>
            <a:r>
              <a:rPr lang="en-US" sz="1800" dirty="0" smtClean="0"/>
              <a:t>Safari </a:t>
            </a:r>
            <a:r>
              <a:rPr lang="bg-BG" sz="1800" dirty="0" smtClean="0"/>
              <a:t>на </a:t>
            </a:r>
            <a:r>
              <a:rPr lang="en-US" sz="1800" dirty="0" err="1" smtClean="0"/>
              <a:t>iPhone</a:t>
            </a:r>
            <a:r>
              <a:rPr lang="en-US" sz="1800" dirty="0" smtClean="0"/>
              <a:t> </a:t>
            </a:r>
            <a:r>
              <a:rPr lang="bg-BG" sz="1800" dirty="0" smtClean="0"/>
              <a:t>разпознава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bg-BG" sz="1800" dirty="0" smtClean="0"/>
              <a:t>и променя клавиатурата </a:t>
            </a:r>
            <a:r>
              <a:rPr lang="en-US" sz="1800" dirty="0" smtClean="0"/>
              <a:t>(</a:t>
            </a:r>
            <a:r>
              <a:rPr lang="bg-BG" sz="1800" dirty="0" smtClean="0"/>
              <a:t>добавя</a:t>
            </a:r>
            <a:r>
              <a:rPr lang="en-US" sz="1800" dirty="0" smtClean="0"/>
              <a:t> .com)</a:t>
            </a:r>
          </a:p>
          <a:p>
            <a:r>
              <a:rPr lang="en-US" sz="1800" b="1" dirty="0" smtClean="0"/>
              <a:t>week</a:t>
            </a:r>
            <a:r>
              <a:rPr lang="bg-BG" sz="1800" b="1" dirty="0" smtClean="0"/>
              <a:t> </a:t>
            </a:r>
            <a:r>
              <a:rPr lang="bg-BG" sz="1800" dirty="0" smtClean="0"/>
              <a:t>– за избор на седмица и година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Select a week: &lt;input type="week"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week_year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 smtClean="0"/>
              <a:t>Заглавна част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r>
              <a:rPr lang="bg-BG" sz="7200" dirty="0" smtClean="0"/>
              <a:t>-  контейнер за всички заглавни елементи (скриптове, инструкции за браузъра къде са стиловете,  метаинформация и др.):</a:t>
            </a:r>
          </a:p>
          <a:p>
            <a:r>
              <a:rPr lang="en-US" sz="7200" dirty="0" smtClean="0">
                <a:solidFill>
                  <a:srgbClr val="C00000"/>
                </a:solidFill>
              </a:rPr>
              <a:t>&lt;title&gt; </a:t>
            </a:r>
            <a:r>
              <a:rPr lang="bg-BG" sz="7200" dirty="0" smtClean="0"/>
              <a:t>- заглавие на документа</a:t>
            </a:r>
          </a:p>
          <a:p>
            <a:pPr lvl="1"/>
            <a:r>
              <a:rPr lang="bg-BG" sz="7200" dirty="0" smtClean="0"/>
              <a:t>изисква се в всички </a:t>
            </a:r>
            <a:r>
              <a:rPr lang="en-US" sz="7200" dirty="0" smtClean="0"/>
              <a:t> HTML/XHTML </a:t>
            </a:r>
            <a:r>
              <a:rPr lang="bg-BG" sz="7200" dirty="0" smtClean="0"/>
              <a:t>документи</a:t>
            </a:r>
          </a:p>
          <a:p>
            <a:pPr lvl="1"/>
            <a:r>
              <a:rPr lang="bg-BG" sz="7200" dirty="0" smtClean="0"/>
              <a:t>дефинира заглавие в </a:t>
            </a:r>
            <a:r>
              <a:rPr lang="en-US" sz="7200" dirty="0" smtClean="0"/>
              <a:t> toolbar</a:t>
            </a:r>
            <a:r>
              <a:rPr lang="bg-BG" sz="7200" dirty="0" smtClean="0"/>
              <a:t> на браузъра</a:t>
            </a:r>
          </a:p>
          <a:p>
            <a:pPr lvl="1"/>
            <a:r>
              <a:rPr lang="bg-BG" sz="7200" dirty="0" smtClean="0"/>
              <a:t>осигурява заглавие за страницата, когато е добавена в  </a:t>
            </a:r>
            <a:r>
              <a:rPr lang="en-US" sz="7200" dirty="0" smtClean="0"/>
              <a:t>favorites</a:t>
            </a:r>
          </a:p>
          <a:p>
            <a:pPr lvl="1"/>
            <a:r>
              <a:rPr lang="bg-BG" sz="7200" dirty="0" smtClean="0"/>
              <a:t>показва заглавието за страницата в резултатите на търсачките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&lt;title&gt;Title of the document&lt;/title&gt;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 smtClean="0">
                <a:solidFill>
                  <a:srgbClr val="C00000"/>
                </a:solidFill>
              </a:rPr>
              <a:t>&lt;base&gt; </a:t>
            </a:r>
            <a:r>
              <a:rPr lang="bg-BG" sz="7200" dirty="0" smtClean="0"/>
              <a:t>- определя основния (по подразбиране) </a:t>
            </a:r>
            <a:r>
              <a:rPr lang="en-US" sz="7200" dirty="0" smtClean="0"/>
              <a:t>URL/target </a:t>
            </a:r>
            <a:r>
              <a:rPr lang="bg-BG" sz="7200" dirty="0" smtClean="0"/>
              <a:t>за всички свързани </a:t>
            </a:r>
            <a:r>
              <a:rPr lang="en-US" sz="7200" dirty="0" smtClean="0"/>
              <a:t> URLs</a:t>
            </a:r>
            <a:r>
              <a:rPr lang="bg-BG" sz="7200" dirty="0" smtClean="0"/>
              <a:t> (връзки) в страницата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&lt;base </a:t>
            </a:r>
            <a:r>
              <a:rPr lang="en-US" sz="7200" dirty="0" err="1" smtClean="0">
                <a:solidFill>
                  <a:srgbClr val="C00000"/>
                </a:solidFill>
              </a:rPr>
              <a:t>href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="http://www.w3schools.com/images/" </a:t>
            </a:r>
            <a:r>
              <a:rPr lang="en-US" sz="7200" dirty="0" smtClean="0">
                <a:solidFill>
                  <a:srgbClr val="C00000"/>
                </a:solidFill>
              </a:rPr>
              <a:t>target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="_blank"&gt;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424" y="-27384"/>
            <a:ext cx="6707088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елементи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datalist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keygen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&lt;output&gt;</a:t>
            </a:r>
          </a:p>
          <a:p>
            <a:r>
              <a:rPr lang="bg-BG" sz="1600" dirty="0" smtClean="0"/>
              <a:t>Не всички браузъри поддържат новите елементи и тогава те се държат като нормални текстови полета</a:t>
            </a:r>
          </a:p>
          <a:p>
            <a:r>
              <a:rPr lang="bg-BG" sz="2000" b="1" dirty="0" smtClean="0"/>
              <a:t>Нови атрибути на формите</a:t>
            </a:r>
            <a:endParaRPr lang="en-US" sz="2000" b="1" dirty="0" smtClean="0"/>
          </a:p>
          <a:p>
            <a:r>
              <a:rPr lang="bg-BG" sz="1600" dirty="0" smtClean="0"/>
              <a:t>Нови атрибути за </a:t>
            </a:r>
            <a:r>
              <a:rPr lang="en-US" sz="1600" dirty="0" smtClean="0"/>
              <a:t>&lt;form&gt;:</a:t>
            </a:r>
          </a:p>
          <a:p>
            <a:pPr lvl="1"/>
            <a:r>
              <a:rPr lang="en-US" sz="1400" dirty="0" err="1" smtClean="0"/>
              <a:t>autocomplete</a:t>
            </a:r>
            <a:endParaRPr lang="en-US" sz="1400" dirty="0" smtClean="0"/>
          </a:p>
          <a:p>
            <a:pPr lvl="1"/>
            <a:r>
              <a:rPr lang="en-US" sz="1400" dirty="0" err="1" smtClean="0"/>
              <a:t>novalidate</a:t>
            </a:r>
            <a:endParaRPr lang="en-US" sz="1400" dirty="0" smtClean="0"/>
          </a:p>
          <a:p>
            <a:r>
              <a:rPr lang="bg-BG" sz="1600" dirty="0" smtClean="0"/>
              <a:t>Нови атрибути за </a:t>
            </a:r>
            <a:r>
              <a:rPr lang="en-US" sz="1600" dirty="0" smtClean="0"/>
              <a:t>&lt;input&gt;:</a:t>
            </a:r>
          </a:p>
          <a:p>
            <a:pPr lvl="1"/>
            <a:r>
              <a:rPr lang="en-US" sz="1400" dirty="0" err="1" smtClean="0"/>
              <a:t>autocomplete</a:t>
            </a:r>
            <a:endParaRPr lang="en-US" sz="1400" dirty="0" smtClean="0"/>
          </a:p>
          <a:p>
            <a:pPr lvl="1"/>
            <a:r>
              <a:rPr lang="en-US" sz="1400" dirty="0" smtClean="0"/>
              <a:t>autofocus</a:t>
            </a:r>
          </a:p>
          <a:p>
            <a:pPr lvl="1"/>
            <a:r>
              <a:rPr lang="en-US" sz="1400" dirty="0" smtClean="0"/>
              <a:t>form</a:t>
            </a:r>
          </a:p>
          <a:p>
            <a:pPr lvl="1"/>
            <a:r>
              <a:rPr lang="en-US" sz="1400" dirty="0" err="1" smtClean="0"/>
              <a:t>formaction</a:t>
            </a:r>
            <a:endParaRPr lang="en-US" sz="1400" dirty="0" smtClean="0"/>
          </a:p>
          <a:p>
            <a:pPr lvl="1"/>
            <a:r>
              <a:rPr lang="en-US" sz="1400" dirty="0" err="1" smtClean="0"/>
              <a:t>formenctype</a:t>
            </a:r>
            <a:endParaRPr lang="en-US" sz="1400" dirty="0" smtClean="0"/>
          </a:p>
          <a:p>
            <a:pPr lvl="1"/>
            <a:r>
              <a:rPr lang="en-US" sz="1400" dirty="0" err="1" smtClean="0"/>
              <a:t>formmethod</a:t>
            </a:r>
            <a:endParaRPr lang="en-US" sz="1400" dirty="0" smtClean="0"/>
          </a:p>
          <a:p>
            <a:pPr lvl="1"/>
            <a:r>
              <a:rPr lang="en-US" sz="1400" dirty="0" err="1" smtClean="0"/>
              <a:t>formnovalidate</a:t>
            </a:r>
            <a:endParaRPr lang="en-US" sz="1400" dirty="0" smtClean="0"/>
          </a:p>
          <a:p>
            <a:pPr lvl="1"/>
            <a:r>
              <a:rPr lang="en-US" sz="1400" dirty="0" err="1" smtClean="0"/>
              <a:t>formtarget</a:t>
            </a:r>
            <a:endParaRPr lang="en-US" sz="1400" dirty="0" smtClean="0"/>
          </a:p>
          <a:p>
            <a:pPr lvl="1"/>
            <a:r>
              <a:rPr lang="en-US" sz="1400" dirty="0" smtClean="0"/>
              <a:t>height and width</a:t>
            </a:r>
          </a:p>
          <a:p>
            <a:pPr lvl="1"/>
            <a:r>
              <a:rPr lang="en-US" sz="1400" dirty="0" smtClean="0"/>
              <a:t>list</a:t>
            </a:r>
          </a:p>
          <a:p>
            <a:pPr lvl="1"/>
            <a:r>
              <a:rPr lang="en-US" sz="1400" dirty="0" smtClean="0"/>
              <a:t>min and max</a:t>
            </a:r>
          </a:p>
          <a:p>
            <a:pPr lvl="1"/>
            <a:r>
              <a:rPr lang="en-US" sz="1400" dirty="0" smtClean="0"/>
              <a:t>multiple</a:t>
            </a:r>
          </a:p>
          <a:p>
            <a:pPr lvl="1"/>
            <a:r>
              <a:rPr lang="en-US" sz="1400" dirty="0" smtClean="0"/>
              <a:t>pattern (</a:t>
            </a:r>
            <a:r>
              <a:rPr lang="en-US" sz="1400" dirty="0" err="1" smtClean="0"/>
              <a:t>regexp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placeholder</a:t>
            </a:r>
          </a:p>
          <a:p>
            <a:pPr lvl="1"/>
            <a:r>
              <a:rPr lang="en-US" sz="1400" dirty="0" smtClean="0"/>
              <a:t>required</a:t>
            </a:r>
          </a:p>
          <a:p>
            <a:pPr lvl="1"/>
            <a:r>
              <a:rPr lang="en-US" sz="1400" dirty="0" smtClean="0"/>
              <a:t>step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&lt;form&gt; / &lt;input&gt; </a:t>
            </a:r>
            <a:r>
              <a:rPr lang="en-US" sz="1800" b="1" dirty="0" err="1" smtClean="0"/>
              <a:t>autocomplete</a:t>
            </a:r>
            <a:endParaRPr lang="en-US" sz="1800" b="1" dirty="0" smtClean="0"/>
          </a:p>
          <a:p>
            <a:r>
              <a:rPr lang="bg-BG" sz="1800" dirty="0" smtClean="0"/>
              <a:t>Определя дали </a:t>
            </a:r>
            <a:r>
              <a:rPr lang="en-US" sz="1800" dirty="0" smtClean="0"/>
              <a:t>form </a:t>
            </a:r>
            <a:r>
              <a:rPr lang="bg-BG" sz="1800" dirty="0" smtClean="0"/>
              <a:t>или</a:t>
            </a:r>
            <a:r>
              <a:rPr lang="en-US" sz="1800" dirty="0" smtClean="0"/>
              <a:t> input field </a:t>
            </a:r>
            <a:r>
              <a:rPr lang="bg-BG" sz="1800" dirty="0" smtClean="0"/>
              <a:t>ще бъдат </a:t>
            </a:r>
            <a:r>
              <a:rPr lang="en-US" sz="1800" dirty="0" err="1" smtClean="0"/>
              <a:t>autocomplete</a:t>
            </a:r>
            <a:r>
              <a:rPr lang="en-US" sz="1800" dirty="0" smtClean="0"/>
              <a:t> </a:t>
            </a:r>
            <a:r>
              <a:rPr lang="bg-BG" sz="1800" dirty="0" smtClean="0"/>
              <a:t>или не (</a:t>
            </a:r>
            <a:r>
              <a:rPr lang="en-US" sz="1800" dirty="0" smtClean="0"/>
              <a:t>on</a:t>
            </a:r>
            <a:r>
              <a:rPr lang="bg-BG" sz="1800" dirty="0" smtClean="0"/>
              <a:t>/</a:t>
            </a:r>
            <a:r>
              <a:rPr lang="en-US" sz="1800" dirty="0" smtClean="0"/>
              <a:t>off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bg-BG" sz="1800" dirty="0" smtClean="0"/>
              <a:t>При </a:t>
            </a:r>
            <a:r>
              <a:rPr lang="en-US" sz="1800" dirty="0" smtClean="0"/>
              <a:t>on</a:t>
            </a:r>
            <a:r>
              <a:rPr lang="bg-BG" sz="1800" dirty="0" smtClean="0"/>
              <a:t> браузърът автоматично попълва стойностите с предходно въведените от потребителя</a:t>
            </a:r>
            <a:endParaRPr lang="en-US" sz="1800" dirty="0" smtClean="0"/>
          </a:p>
          <a:p>
            <a:r>
              <a:rPr lang="bg-BG" sz="1800" dirty="0" smtClean="0"/>
              <a:t>работи с </a:t>
            </a:r>
            <a:r>
              <a:rPr lang="en-US" sz="1800" dirty="0" smtClean="0"/>
              <a:t>&lt;form&gt; </a:t>
            </a:r>
            <a:r>
              <a:rPr lang="bg-BG" sz="1800" dirty="0" smtClean="0"/>
              <a:t>и </a:t>
            </a:r>
            <a:r>
              <a:rPr lang="en-US" sz="1800" dirty="0" smtClean="0"/>
              <a:t>&lt;input&gt; </a:t>
            </a:r>
            <a:r>
              <a:rPr lang="bg-BG" sz="1800" dirty="0" smtClean="0"/>
              <a:t>типовете</a:t>
            </a:r>
            <a:r>
              <a:rPr lang="en-US" sz="1800" dirty="0" smtClean="0"/>
              <a:t>: text, search, </a:t>
            </a:r>
            <a:r>
              <a:rPr lang="en-US" sz="1800" dirty="0" err="1" smtClean="0"/>
              <a:t>url</a:t>
            </a:r>
            <a:r>
              <a:rPr lang="en-US" sz="1800" dirty="0" smtClean="0"/>
              <a:t>, </a:t>
            </a:r>
            <a:r>
              <a:rPr lang="en-US" sz="1800" dirty="0" err="1" smtClean="0"/>
              <a:t>tel</a:t>
            </a:r>
            <a:r>
              <a:rPr lang="en-US" sz="1800" dirty="0" smtClean="0"/>
              <a:t>, email, password, </a:t>
            </a:r>
            <a:r>
              <a:rPr lang="en-US" sz="1800" dirty="0" err="1" smtClean="0"/>
              <a:t>datepickers</a:t>
            </a:r>
            <a:r>
              <a:rPr lang="en-US" sz="1800" dirty="0" smtClean="0"/>
              <a:t>, range</a:t>
            </a:r>
            <a:r>
              <a:rPr lang="bg-BG" sz="1800" dirty="0" smtClean="0"/>
              <a:t> и</a:t>
            </a:r>
            <a:r>
              <a:rPr lang="en-US" sz="1800" dirty="0" smtClean="0"/>
              <a:t> color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="on"&gt;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First name:&lt;input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E-mail: &lt;input type="email" name="email"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="off"&gt;&lt;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bg-BG" sz="1800" dirty="0" smtClean="0"/>
              <a:t>На някои браузъри ще се наложи да се активира функцията </a:t>
            </a:r>
            <a:r>
              <a:rPr lang="en-US" sz="1800" dirty="0" err="1" smtClean="0"/>
              <a:t>autocomplete</a:t>
            </a:r>
            <a:r>
              <a:rPr lang="bg-BG" sz="1800" dirty="0" smtClean="0"/>
              <a:t> за да работи това</a:t>
            </a:r>
            <a:endParaRPr lang="en-US" sz="1800" dirty="0" smtClean="0"/>
          </a:p>
          <a:p>
            <a:r>
              <a:rPr lang="en-US" sz="1800" b="1" dirty="0" smtClean="0"/>
              <a:t>&lt;form&gt; </a:t>
            </a:r>
            <a:r>
              <a:rPr lang="en-US" sz="1800" b="1" dirty="0" err="1" smtClean="0"/>
              <a:t>novalidate</a:t>
            </a:r>
            <a:endParaRPr lang="en-US" sz="1800" b="1" dirty="0" smtClean="0"/>
          </a:p>
          <a:p>
            <a:r>
              <a:rPr lang="bg-BG" sz="1800" dirty="0" smtClean="0"/>
              <a:t>Логически атрибут, който формата да не се валидира при </a:t>
            </a:r>
            <a:r>
              <a:rPr lang="en-US" sz="1800" dirty="0" smtClean="0"/>
              <a:t>submit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novalidate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user_email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 smtClean="0"/>
              <a:t>&lt;input&gt; autofocus</a:t>
            </a:r>
          </a:p>
          <a:p>
            <a:r>
              <a:rPr lang="bg-BG" sz="7200" dirty="0" smtClean="0"/>
              <a:t>Логически атрибут, съответния атрибут става на фокус при зареждане на страницата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First name:&lt;input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autofocus&gt;</a:t>
            </a:r>
          </a:p>
          <a:p>
            <a:r>
              <a:rPr lang="en-US" sz="7200" b="1" dirty="0" smtClean="0"/>
              <a:t>&lt;input&gt; form</a:t>
            </a:r>
          </a:p>
          <a:p>
            <a:r>
              <a:rPr lang="bg-BG" sz="7200" dirty="0" smtClean="0"/>
              <a:t>Определя една или повече форми, на които принадлежи елемента</a:t>
            </a:r>
          </a:p>
          <a:p>
            <a:r>
              <a:rPr lang="en-US" sz="7200" dirty="0" smtClean="0"/>
              <a:t>input </a:t>
            </a:r>
            <a:r>
              <a:rPr lang="bg-BG" sz="7200" dirty="0" smtClean="0"/>
              <a:t>полето е извън формата, но е част от формата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 id="form1"&gt;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form="form1"&gt;</a:t>
            </a:r>
          </a:p>
          <a:p>
            <a:r>
              <a:rPr lang="en-US" sz="7200" b="1" dirty="0" smtClean="0"/>
              <a:t>&lt;input&gt; </a:t>
            </a:r>
            <a:r>
              <a:rPr lang="en-US" sz="7200" b="1" dirty="0" err="1" smtClean="0"/>
              <a:t>formaction</a:t>
            </a:r>
            <a:endParaRPr lang="en-US" sz="7200" b="1" dirty="0" smtClean="0"/>
          </a:p>
          <a:p>
            <a:r>
              <a:rPr lang="bg-BG" sz="7200" dirty="0" smtClean="0"/>
              <a:t>Определя </a:t>
            </a:r>
            <a:r>
              <a:rPr lang="en-US" sz="7200" dirty="0" smtClean="0"/>
              <a:t>URL</a:t>
            </a:r>
            <a:r>
              <a:rPr lang="bg-BG" sz="7200" dirty="0" smtClean="0"/>
              <a:t> на файла, които ще обработи </a:t>
            </a:r>
            <a:r>
              <a:rPr lang="en-US" sz="7200" dirty="0" smtClean="0"/>
              <a:t>input </a:t>
            </a:r>
            <a:r>
              <a:rPr lang="bg-BG" sz="7200" dirty="0" smtClean="0"/>
              <a:t>след </a:t>
            </a:r>
            <a:r>
              <a:rPr lang="en-US" sz="7200" dirty="0" smtClean="0"/>
              <a:t>submit</a:t>
            </a:r>
          </a:p>
          <a:p>
            <a:r>
              <a:rPr lang="en-US" sz="7200" dirty="0" err="1" smtClean="0"/>
              <a:t>formaction</a:t>
            </a:r>
            <a:r>
              <a:rPr lang="en-US" sz="7200" dirty="0" smtClean="0"/>
              <a:t> </a:t>
            </a:r>
            <a:r>
              <a:rPr lang="bg-BG" sz="7200" dirty="0" smtClean="0"/>
              <a:t>препокрива атрибута </a:t>
            </a:r>
            <a:r>
              <a:rPr lang="en-US" sz="7200" dirty="0" smtClean="0"/>
              <a:t>action </a:t>
            </a:r>
            <a:r>
              <a:rPr lang="bg-BG" sz="7200" dirty="0" smtClean="0"/>
              <a:t>на </a:t>
            </a:r>
            <a:r>
              <a:rPr lang="en-US" sz="7200" dirty="0" smtClean="0"/>
              <a:t>&lt;form&gt; </a:t>
            </a:r>
          </a:p>
          <a:p>
            <a:r>
              <a:rPr lang="bg-BG" sz="7200" dirty="0" smtClean="0"/>
              <a:t>Използва се с </a:t>
            </a:r>
            <a:r>
              <a:rPr lang="en-US" sz="7200" dirty="0" smtClean="0"/>
              <a:t>type="submit" </a:t>
            </a:r>
            <a:r>
              <a:rPr lang="bg-BG" sz="7200" dirty="0" smtClean="0"/>
              <a:t>и </a:t>
            </a:r>
            <a:r>
              <a:rPr lang="en-US" sz="7200" dirty="0" smtClean="0"/>
              <a:t>type="image”</a:t>
            </a:r>
          </a:p>
          <a:p>
            <a:r>
              <a:rPr lang="bg-BG" sz="7200" dirty="0" smtClean="0"/>
              <a:t>Два бутона с две различни дейности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="demo_admin.asp"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value="Submit as admin"&gt;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480" y="-27384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&lt;input&gt; </a:t>
            </a:r>
            <a:r>
              <a:rPr lang="en-US" sz="1600" b="1" dirty="0" err="1" smtClean="0"/>
              <a:t>formenctype</a:t>
            </a:r>
            <a:endParaRPr lang="en-US" sz="1600" b="1" dirty="0" smtClean="0"/>
          </a:p>
          <a:p>
            <a:r>
              <a:rPr lang="bg-BG" sz="1600" dirty="0" smtClean="0"/>
              <a:t>Определя как данните от формата ще бъдат кодирани и изпратени към сървъра (само за форми с  </a:t>
            </a:r>
            <a:r>
              <a:rPr lang="en-US" sz="1600" dirty="0" smtClean="0"/>
              <a:t>method="post")</a:t>
            </a:r>
          </a:p>
          <a:p>
            <a:r>
              <a:rPr lang="en-US" sz="1600" dirty="0" err="1" smtClean="0"/>
              <a:t>formenctype</a:t>
            </a:r>
            <a:r>
              <a:rPr lang="en-US" sz="1600" dirty="0" smtClean="0"/>
              <a:t> </a:t>
            </a:r>
            <a:r>
              <a:rPr lang="bg-BG" sz="1600" dirty="0" smtClean="0"/>
              <a:t>препокрива атрибута </a:t>
            </a:r>
            <a:r>
              <a:rPr lang="en-US" sz="1600" dirty="0" err="1" smtClean="0"/>
              <a:t>enctype</a:t>
            </a:r>
            <a:r>
              <a:rPr lang="en-US" sz="1600" dirty="0" smtClean="0"/>
              <a:t> </a:t>
            </a:r>
            <a:r>
              <a:rPr lang="bg-BG" sz="1600" dirty="0" smtClean="0"/>
              <a:t>на </a:t>
            </a:r>
            <a:r>
              <a:rPr lang="en-US" sz="1600" dirty="0" smtClean="0"/>
              <a:t>&lt;form&gt;</a:t>
            </a:r>
          </a:p>
          <a:p>
            <a:r>
              <a:rPr lang="bg-BG" sz="1600" dirty="0" smtClean="0"/>
              <a:t>Използва се с </a:t>
            </a:r>
            <a:r>
              <a:rPr lang="en-US" sz="1600" dirty="0" smtClean="0"/>
              <a:t>type="submit" </a:t>
            </a:r>
            <a:r>
              <a:rPr lang="bg-BG" sz="1600" dirty="0" smtClean="0"/>
              <a:t>и </a:t>
            </a:r>
            <a:r>
              <a:rPr lang="en-US" sz="1600" dirty="0" smtClean="0"/>
              <a:t>type="image”</a:t>
            </a:r>
          </a:p>
          <a:p>
            <a:r>
              <a:rPr lang="en-US" sz="1600" dirty="0" smtClean="0"/>
              <a:t>Send form-data that is default encoded (the first submit button), and encoded as "multipart/form-data" (the second submit button):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&lt;form action="demo_post_enctype.asp" method="post"&gt;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- по подразбиране кодиране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formenctype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="multipart/form-data"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value="Submit as Multipart/form-data"&gt;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600" b="1" dirty="0" smtClean="0"/>
              <a:t>&lt;input&gt; </a:t>
            </a:r>
            <a:r>
              <a:rPr lang="en-US" sz="1600" b="1" dirty="0" err="1" smtClean="0"/>
              <a:t>formmethod</a:t>
            </a:r>
            <a:endParaRPr lang="en-US" sz="1600" b="1" dirty="0" smtClean="0"/>
          </a:p>
          <a:p>
            <a:r>
              <a:rPr lang="bg-BG" sz="1600" dirty="0" smtClean="0"/>
              <a:t>Дефинира </a:t>
            </a:r>
            <a:r>
              <a:rPr lang="en-US" sz="1600" dirty="0" smtClean="0"/>
              <a:t>HTTP </a:t>
            </a:r>
            <a:r>
              <a:rPr lang="bg-BG" sz="1600" dirty="0" smtClean="0"/>
              <a:t>метод за изпращане на данните към обрабоващото </a:t>
            </a:r>
            <a:r>
              <a:rPr lang="en-US" sz="1600" dirty="0" smtClean="0"/>
              <a:t>URL</a:t>
            </a:r>
          </a:p>
          <a:p>
            <a:r>
              <a:rPr lang="en-US" sz="1600" dirty="0" err="1" smtClean="0"/>
              <a:t>formmethod</a:t>
            </a:r>
            <a:r>
              <a:rPr lang="en-US" sz="1600" dirty="0" smtClean="0"/>
              <a:t> </a:t>
            </a:r>
            <a:r>
              <a:rPr lang="bg-BG" sz="1600" dirty="0" smtClean="0"/>
              <a:t>препокрива атрибута </a:t>
            </a:r>
            <a:r>
              <a:rPr lang="en-US" sz="1600" dirty="0" smtClean="0"/>
              <a:t>method </a:t>
            </a:r>
            <a:r>
              <a:rPr lang="bg-BG" sz="1600" dirty="0" smtClean="0"/>
              <a:t>на</a:t>
            </a:r>
            <a:r>
              <a:rPr lang="en-US" sz="1600" dirty="0" smtClean="0"/>
              <a:t> &lt;form&gt;</a:t>
            </a:r>
          </a:p>
          <a:p>
            <a:r>
              <a:rPr lang="bg-BG" sz="1600" dirty="0" smtClean="0"/>
              <a:t>Използва се с </a:t>
            </a:r>
            <a:r>
              <a:rPr lang="en-US" sz="1600" dirty="0" smtClean="0"/>
              <a:t>type="submit" </a:t>
            </a:r>
            <a:r>
              <a:rPr lang="bg-BG" sz="1600" dirty="0" smtClean="0"/>
              <a:t>и </a:t>
            </a:r>
            <a:r>
              <a:rPr lang="en-US" sz="1600" dirty="0" smtClean="0"/>
              <a:t>type="image".</a:t>
            </a:r>
          </a:p>
          <a:p>
            <a:r>
              <a:rPr lang="en-US" sz="1600" dirty="0" smtClean="0"/>
              <a:t>The second submit button overrides the HTTP method of the form: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 method="get"&gt;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formmethod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="post"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="demo_post.asp"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value="Submit using POST"&gt;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-27384"/>
            <a:ext cx="63722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&lt;input&gt; </a:t>
            </a:r>
            <a:r>
              <a:rPr lang="en-US" sz="1800" b="1" dirty="0" err="1" smtClean="0"/>
              <a:t>formnovalidate</a:t>
            </a:r>
            <a:endParaRPr lang="en-US" sz="1800" b="1" dirty="0" smtClean="0"/>
          </a:p>
          <a:p>
            <a:r>
              <a:rPr lang="bg-BG" sz="1800" dirty="0" smtClean="0"/>
              <a:t>Логически атрибут</a:t>
            </a:r>
            <a:endParaRPr lang="en-US" sz="1800" dirty="0" smtClean="0"/>
          </a:p>
          <a:p>
            <a:r>
              <a:rPr lang="bg-BG" sz="1800" dirty="0" smtClean="0"/>
              <a:t>Определя дали елемента ще се валидира при </a:t>
            </a:r>
            <a:r>
              <a:rPr lang="en-US" sz="1800" dirty="0" smtClean="0"/>
              <a:t>submit</a:t>
            </a:r>
          </a:p>
          <a:p>
            <a:r>
              <a:rPr lang="en-US" sz="1800" dirty="0" err="1" smtClean="0"/>
              <a:t>formnovalidate</a:t>
            </a:r>
            <a:r>
              <a:rPr lang="en-US" sz="1800" dirty="0" smtClean="0"/>
              <a:t> </a:t>
            </a:r>
            <a:r>
              <a:rPr lang="bg-BG" sz="1800" dirty="0" smtClean="0"/>
              <a:t>препокрива атрибута </a:t>
            </a:r>
            <a:r>
              <a:rPr lang="en-US" sz="1800" dirty="0" err="1" smtClean="0"/>
              <a:t>novalidate</a:t>
            </a:r>
            <a:r>
              <a:rPr lang="en-US" sz="1800" dirty="0" smtClean="0"/>
              <a:t> </a:t>
            </a:r>
            <a:r>
              <a:rPr lang="bg-BG" sz="1800" dirty="0" smtClean="0"/>
              <a:t>на </a:t>
            </a:r>
            <a:r>
              <a:rPr lang="en-US" sz="1800" dirty="0" smtClean="0"/>
              <a:t>&lt;form&gt;</a:t>
            </a:r>
          </a:p>
          <a:p>
            <a:r>
              <a:rPr lang="bg-BG" sz="1800" dirty="0" smtClean="0"/>
              <a:t>Използва се с </a:t>
            </a:r>
            <a:r>
              <a:rPr lang="en-US" sz="1800" dirty="0" smtClean="0"/>
              <a:t>type="submit”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formnovalidate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value="Submit without validation"&gt;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800" b="1" dirty="0" smtClean="0"/>
              <a:t>&lt;input&gt; </a:t>
            </a:r>
            <a:r>
              <a:rPr lang="en-US" sz="1800" b="1" dirty="0" err="1" smtClean="0"/>
              <a:t>formtarget</a:t>
            </a:r>
            <a:endParaRPr lang="en-US" sz="1800" b="1" dirty="0" smtClean="0"/>
          </a:p>
          <a:p>
            <a:r>
              <a:rPr lang="bg-BG" sz="1800" dirty="0" smtClean="0"/>
              <a:t>Определя име или ключова дума, определящи къде да се покаже отговора, който се получава след </a:t>
            </a:r>
            <a:r>
              <a:rPr lang="en-US" sz="1800" dirty="0" smtClean="0"/>
              <a:t>submit.</a:t>
            </a:r>
          </a:p>
          <a:p>
            <a:r>
              <a:rPr lang="en-US" sz="1800" dirty="0" err="1" smtClean="0"/>
              <a:t>formtarget</a:t>
            </a:r>
            <a:r>
              <a:rPr lang="en-US" sz="1800" dirty="0" smtClean="0"/>
              <a:t> </a:t>
            </a:r>
            <a:r>
              <a:rPr lang="bg-BG" sz="1800" dirty="0" smtClean="0"/>
              <a:t>препокрива атрибута </a:t>
            </a:r>
            <a:r>
              <a:rPr lang="en-US" sz="1800" dirty="0" smtClean="0"/>
              <a:t>target </a:t>
            </a:r>
            <a:r>
              <a:rPr lang="bg-BG" sz="1800" dirty="0" smtClean="0"/>
              <a:t>на </a:t>
            </a:r>
            <a:r>
              <a:rPr lang="en-US" sz="1800" dirty="0" smtClean="0"/>
              <a:t>&lt;form&gt; </a:t>
            </a:r>
          </a:p>
          <a:p>
            <a:r>
              <a:rPr lang="bg-BG" sz="1800" dirty="0" smtClean="0"/>
              <a:t>Използва се с </a:t>
            </a:r>
            <a:r>
              <a:rPr lang="en-US" sz="1800" dirty="0" smtClean="0"/>
              <a:t> type="submit" </a:t>
            </a:r>
            <a:r>
              <a:rPr lang="bg-BG" sz="1800" dirty="0" smtClean="0"/>
              <a:t>и </a:t>
            </a:r>
            <a:r>
              <a:rPr lang="en-US" sz="1800" dirty="0" smtClean="0"/>
              <a:t>type="image".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 value="Submit as normal"&gt;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formtarget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="_blank"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value="Submit to a new window"&gt;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b="1" dirty="0" smtClean="0"/>
              <a:t>&lt;input&gt; height </a:t>
            </a:r>
            <a:r>
              <a:rPr lang="bg-BG" sz="7200" b="1" dirty="0" smtClean="0"/>
              <a:t>и </a:t>
            </a:r>
            <a:r>
              <a:rPr lang="en-US" sz="7200" b="1" dirty="0" smtClean="0"/>
              <a:t>width</a:t>
            </a:r>
          </a:p>
          <a:p>
            <a:r>
              <a:rPr lang="bg-BG" sz="7200" dirty="0" smtClean="0"/>
              <a:t>Определят височината и широчината на елемента</a:t>
            </a:r>
          </a:p>
          <a:p>
            <a:r>
              <a:rPr lang="bg-BG" sz="7200" dirty="0" smtClean="0"/>
              <a:t>Изпозват се с </a:t>
            </a:r>
            <a:r>
              <a:rPr lang="en-US" sz="7200" dirty="0" smtClean="0"/>
              <a:t>&lt;input type="image"&gt;.</a:t>
            </a:r>
          </a:p>
          <a:p>
            <a:r>
              <a:rPr lang="en-US" sz="7200" dirty="0" smtClean="0"/>
              <a:t>Define an image as the submit button, with height and width attributes: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type="image"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="img_submit.gif" alt="Submit" width="48" height="48"&gt; </a:t>
            </a:r>
          </a:p>
          <a:p>
            <a:r>
              <a:rPr lang="en-US" sz="7200" b="1" dirty="0" smtClean="0"/>
              <a:t>&lt;input&gt; list</a:t>
            </a:r>
          </a:p>
          <a:p>
            <a:r>
              <a:rPr lang="bg-BG" sz="7200" dirty="0" smtClean="0"/>
              <a:t>Свързва се с елемента </a:t>
            </a:r>
            <a:r>
              <a:rPr lang="en-US" sz="7200" dirty="0" smtClean="0"/>
              <a:t>&lt;</a:t>
            </a:r>
            <a:r>
              <a:rPr lang="en-US" sz="7200" dirty="0" err="1" smtClean="0"/>
              <a:t>datalist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list="browsers"&gt;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 smtClean="0"/>
              <a:t>&lt;input&gt; min </a:t>
            </a:r>
            <a:r>
              <a:rPr lang="bg-BG" sz="7200" b="1" dirty="0" smtClean="0"/>
              <a:t>и</a:t>
            </a:r>
            <a:r>
              <a:rPr lang="en-US" sz="7200" b="1" dirty="0" smtClean="0"/>
              <a:t>max</a:t>
            </a:r>
          </a:p>
          <a:p>
            <a:r>
              <a:rPr lang="bg-BG" sz="7200" dirty="0" smtClean="0"/>
              <a:t>Определят мин. и макс. стойност на елемента</a:t>
            </a:r>
            <a:endParaRPr lang="en-US" sz="7200" dirty="0" smtClean="0"/>
          </a:p>
          <a:p>
            <a:r>
              <a:rPr lang="bg-BG" sz="7200" dirty="0" smtClean="0"/>
              <a:t>Използват се с типовете</a:t>
            </a:r>
            <a:r>
              <a:rPr lang="en-US" sz="7200" dirty="0" smtClean="0"/>
              <a:t>: number, range, date, </a:t>
            </a:r>
            <a:r>
              <a:rPr lang="en-US" sz="7200" dirty="0" err="1" smtClean="0"/>
              <a:t>datetime</a:t>
            </a:r>
            <a:r>
              <a:rPr lang="en-US" sz="7200" dirty="0" smtClean="0"/>
              <a:t>, </a:t>
            </a:r>
            <a:r>
              <a:rPr lang="en-US" sz="7200" dirty="0" err="1" smtClean="0"/>
              <a:t>datetime</a:t>
            </a:r>
            <a:r>
              <a:rPr lang="en-US" sz="7200" dirty="0" smtClean="0"/>
              <a:t>-local, month, time </a:t>
            </a:r>
            <a:r>
              <a:rPr lang="bg-BG" sz="7200" dirty="0" smtClean="0"/>
              <a:t>и </a:t>
            </a:r>
            <a:r>
              <a:rPr lang="en-US" sz="7200" dirty="0" smtClean="0"/>
              <a:t>week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Enter a date before 1980-01-01: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max="1979-12-31"&gt;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Enter a date after 2000-01-01: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min="2000-01-02"&gt;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Quantity (between 1 and 5):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type="number" name="quantity" min="1" max="5"&gt;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-27384"/>
            <a:ext cx="6948264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&lt;input&gt; multiple</a:t>
            </a:r>
          </a:p>
          <a:p>
            <a:r>
              <a:rPr lang="bg-BG" sz="7200" dirty="0" smtClean="0"/>
              <a:t>Логически атрибут</a:t>
            </a:r>
            <a:endParaRPr lang="en-US" sz="7200" dirty="0" smtClean="0"/>
          </a:p>
          <a:p>
            <a:r>
              <a:rPr lang="bg-BG" sz="7200" dirty="0" smtClean="0"/>
              <a:t>Определя дали потребителя може да въвежда повече от една стойност в елемента </a:t>
            </a:r>
          </a:p>
          <a:p>
            <a:r>
              <a:rPr lang="bg-BG" sz="7200" dirty="0" smtClean="0"/>
              <a:t>Използва се с типовете</a:t>
            </a:r>
            <a:r>
              <a:rPr lang="en-US" sz="7200" dirty="0" smtClean="0"/>
              <a:t>: email </a:t>
            </a:r>
            <a:r>
              <a:rPr lang="bg-BG" sz="7200" dirty="0" smtClean="0"/>
              <a:t>и </a:t>
            </a:r>
            <a:r>
              <a:rPr lang="en-US" sz="7200" dirty="0" smtClean="0"/>
              <a:t>file</a:t>
            </a:r>
          </a:p>
          <a:p>
            <a:r>
              <a:rPr lang="en-US" sz="7200" dirty="0" smtClean="0"/>
              <a:t>upload </a:t>
            </a:r>
            <a:r>
              <a:rPr lang="bg-BG" sz="7200" dirty="0" smtClean="0"/>
              <a:t>на файлове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Select images: &lt;input type="file"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multiple&gt;</a:t>
            </a:r>
          </a:p>
          <a:p>
            <a:r>
              <a:rPr lang="en-US" sz="7200" b="1" dirty="0" smtClean="0"/>
              <a:t>&lt;input&gt; pattern</a:t>
            </a:r>
          </a:p>
          <a:p>
            <a:r>
              <a:rPr lang="bg-BG" sz="7200" dirty="0" smtClean="0"/>
              <a:t>Определя регулярен израз с който се проверява елемента </a:t>
            </a:r>
            <a:r>
              <a:rPr lang="en-US" sz="7200" dirty="0" smtClean="0"/>
              <a:t>&lt;input&gt; </a:t>
            </a:r>
          </a:p>
          <a:p>
            <a:r>
              <a:rPr lang="bg-BG" sz="7200" dirty="0" smtClean="0"/>
              <a:t>Използва се с типовете</a:t>
            </a:r>
            <a:r>
              <a:rPr lang="en-US" sz="7200" dirty="0" smtClean="0"/>
              <a:t>: text, search, </a:t>
            </a:r>
            <a:r>
              <a:rPr lang="en-US" sz="7200" dirty="0" err="1" smtClean="0"/>
              <a:t>url</a:t>
            </a:r>
            <a:r>
              <a:rPr lang="en-US" sz="7200" dirty="0" smtClean="0"/>
              <a:t>, </a:t>
            </a:r>
            <a:r>
              <a:rPr lang="en-US" sz="7200" dirty="0" err="1" smtClean="0"/>
              <a:t>tel</a:t>
            </a:r>
            <a:r>
              <a:rPr lang="en-US" sz="7200" dirty="0" smtClean="0"/>
              <a:t>, email </a:t>
            </a:r>
            <a:r>
              <a:rPr lang="bg-BG" sz="7200" dirty="0" smtClean="0"/>
              <a:t>и </a:t>
            </a:r>
            <a:r>
              <a:rPr lang="en-US" sz="7200" dirty="0" smtClean="0"/>
              <a:t>password</a:t>
            </a:r>
          </a:p>
          <a:p>
            <a:r>
              <a:rPr lang="en-US" sz="7200" dirty="0" smtClean="0"/>
              <a:t> </a:t>
            </a:r>
            <a:r>
              <a:rPr lang="bg-BG" sz="7200" dirty="0" smtClean="0"/>
              <a:t>използва се с глобалния атрибут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bg-BG" sz="7200" dirty="0" smtClean="0"/>
              <a:t>за да опише шаблона </a:t>
            </a:r>
            <a:endParaRPr lang="en-US" sz="7200" dirty="0" smtClean="0"/>
          </a:p>
          <a:p>
            <a:r>
              <a:rPr lang="bg-BG" sz="7200" dirty="0" smtClean="0"/>
              <a:t>Поле, което може да съдържа само 3 букви (без числа и специални символи)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Country code: 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country_code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pattern="[A-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-z]{3}" title="Three letter country code"&gt;</a:t>
            </a:r>
          </a:p>
          <a:p>
            <a:r>
              <a:rPr lang="en-US" sz="7200" b="1" dirty="0" smtClean="0"/>
              <a:t>&lt;input&gt; placeholder</a:t>
            </a:r>
          </a:p>
          <a:p>
            <a:r>
              <a:rPr lang="bg-BG" sz="7200" dirty="0" smtClean="0"/>
              <a:t>Определя кратки подсказки (</a:t>
            </a:r>
            <a:r>
              <a:rPr lang="en-US" sz="7200" dirty="0" smtClean="0"/>
              <a:t>hint</a:t>
            </a:r>
            <a:r>
              <a:rPr lang="bg-BG" sz="7200" dirty="0" smtClean="0"/>
              <a:t>), които описват очакваната стойност в полето (напр. примерна стойност или кратко описание на очаквания формат) </a:t>
            </a:r>
          </a:p>
          <a:p>
            <a:r>
              <a:rPr lang="bg-BG" sz="7200" dirty="0" smtClean="0"/>
              <a:t>Подсказката се показва в полето преди потребителя да въведе стойност</a:t>
            </a:r>
          </a:p>
          <a:p>
            <a:r>
              <a:rPr lang="bg-BG" sz="7200" dirty="0" smtClean="0"/>
              <a:t>Използва се с типовете</a:t>
            </a:r>
            <a:r>
              <a:rPr lang="en-US" sz="7200" dirty="0" smtClean="0"/>
              <a:t>: text, search, </a:t>
            </a:r>
            <a:r>
              <a:rPr lang="en-US" sz="7200" dirty="0" err="1" smtClean="0"/>
              <a:t>url</a:t>
            </a:r>
            <a:r>
              <a:rPr lang="en-US" sz="7200" dirty="0" smtClean="0"/>
              <a:t>, </a:t>
            </a:r>
            <a:r>
              <a:rPr lang="en-US" sz="7200" dirty="0" err="1" smtClean="0"/>
              <a:t>tel</a:t>
            </a:r>
            <a:r>
              <a:rPr lang="en-US" sz="7200" dirty="0" smtClean="0"/>
              <a:t>, email</a:t>
            </a:r>
            <a:r>
              <a:rPr lang="bg-BG" sz="7200" dirty="0" smtClean="0"/>
              <a:t> и </a:t>
            </a:r>
            <a:r>
              <a:rPr lang="en-US" sz="7200" dirty="0" smtClean="0"/>
              <a:t>password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type="text" name="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placeholder="First name"&gt;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&lt;input&gt; required</a:t>
            </a:r>
          </a:p>
          <a:p>
            <a:r>
              <a:rPr lang="bg-BG" dirty="0" smtClean="0"/>
              <a:t>Логически атрибут</a:t>
            </a:r>
            <a:r>
              <a:rPr lang="en-US" dirty="0" smtClean="0"/>
              <a:t>.</a:t>
            </a:r>
          </a:p>
          <a:p>
            <a:r>
              <a:rPr lang="bg-BG" dirty="0" smtClean="0"/>
              <a:t>Определя  дали полето е задължително за попълване</a:t>
            </a:r>
          </a:p>
          <a:p>
            <a:r>
              <a:rPr lang="bg-BG" dirty="0" smtClean="0"/>
              <a:t>Използва се с типовете</a:t>
            </a:r>
            <a:r>
              <a:rPr lang="en-US" dirty="0" smtClean="0"/>
              <a:t>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password, date pickers, number, checkbox, radio</a:t>
            </a:r>
            <a:r>
              <a:rPr lang="bg-BG" dirty="0" smtClean="0"/>
              <a:t> и </a:t>
            </a:r>
            <a:r>
              <a:rPr lang="en-US" dirty="0" smtClean="0"/>
              <a:t>file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Username: &lt;input type="text" name="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usrname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 required&gt;</a:t>
            </a:r>
          </a:p>
          <a:p>
            <a:r>
              <a:rPr lang="en-US" b="1" dirty="0" smtClean="0"/>
              <a:t>&lt;input&gt; step</a:t>
            </a:r>
          </a:p>
          <a:p>
            <a:r>
              <a:rPr lang="bg-BG" dirty="0" smtClean="0"/>
              <a:t>Определя броя интервали за елемента </a:t>
            </a:r>
          </a:p>
          <a:p>
            <a:r>
              <a:rPr lang="bg-BG" dirty="0" smtClean="0"/>
              <a:t>ако</a:t>
            </a:r>
            <a:r>
              <a:rPr lang="en-US" dirty="0" smtClean="0"/>
              <a:t> step="3", </a:t>
            </a:r>
            <a:r>
              <a:rPr lang="bg-BG" dirty="0" smtClean="0"/>
              <a:t>то числата биха могли да бъдат </a:t>
            </a:r>
            <a:r>
              <a:rPr lang="en-US" dirty="0" smtClean="0"/>
              <a:t>-3, 0, 3, 6, </a:t>
            </a:r>
            <a:r>
              <a:rPr lang="bg-BG" dirty="0" smtClean="0"/>
              <a:t>...</a:t>
            </a:r>
            <a:endParaRPr lang="en-US" dirty="0" smtClean="0"/>
          </a:p>
          <a:p>
            <a:r>
              <a:rPr lang="bg-BG" dirty="0" smtClean="0"/>
              <a:t>Използва се с </a:t>
            </a:r>
            <a:r>
              <a:rPr lang="en-US" dirty="0" smtClean="0"/>
              <a:t>max </a:t>
            </a:r>
            <a:r>
              <a:rPr lang="bg-BG" dirty="0" smtClean="0"/>
              <a:t>и </a:t>
            </a:r>
            <a:r>
              <a:rPr lang="en-US" dirty="0" smtClean="0"/>
              <a:t>min</a:t>
            </a:r>
          </a:p>
          <a:p>
            <a:r>
              <a:rPr lang="bg-BG" dirty="0" smtClean="0"/>
              <a:t>Използва се с типовете</a:t>
            </a:r>
            <a:r>
              <a:rPr lang="en-US" dirty="0" smtClean="0"/>
              <a:t>: number, range, date,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-local, month, time </a:t>
            </a:r>
            <a:r>
              <a:rPr lang="bg-BG" dirty="0" smtClean="0"/>
              <a:t>и</a:t>
            </a:r>
            <a:r>
              <a:rPr lang="en-US" dirty="0" smtClean="0"/>
              <a:t> week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 type="number" name="points" step="3"&gt;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bg-BG" dirty="0" smtClean="0"/>
              <a:t>и </a:t>
            </a:r>
            <a:r>
              <a:rPr lang="en-US" dirty="0" smtClean="0"/>
              <a:t>POST </a:t>
            </a:r>
            <a:r>
              <a:rPr lang="bg-BG" dirty="0" smtClean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Най-често използваните методи за заявка-отговор между клиент и сървър:</a:t>
            </a:r>
          </a:p>
          <a:p>
            <a:r>
              <a:rPr lang="en-US" b="1" dirty="0" smtClean="0"/>
              <a:t>GET</a:t>
            </a:r>
            <a:r>
              <a:rPr lang="en-US" dirty="0" smtClean="0"/>
              <a:t> – </a:t>
            </a:r>
            <a:r>
              <a:rPr lang="bg-BG" dirty="0" smtClean="0"/>
              <a:t>заявка за данни от специфичен ресурс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изпраща данни за да бъдат обработени от специфичен ресурс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 smtClean="0"/>
              <a:t>Низ от </a:t>
            </a:r>
            <a:r>
              <a:rPr lang="en-US" b="1" dirty="0" smtClean="0"/>
              <a:t>GET </a:t>
            </a:r>
            <a:r>
              <a:rPr lang="bg-BG" b="1" dirty="0" smtClean="0"/>
              <a:t>заяка </a:t>
            </a:r>
            <a:r>
              <a:rPr lang="en-US" b="1" dirty="0" smtClean="0"/>
              <a:t>(</a:t>
            </a:r>
            <a:r>
              <a:rPr lang="en-US" b="1" dirty="0"/>
              <a:t>name/value </a:t>
            </a:r>
            <a:r>
              <a:rPr lang="en-US" b="1" dirty="0" smtClean="0"/>
              <a:t>pairs)</a:t>
            </a:r>
            <a:r>
              <a:rPr lang="bg-BG" b="1" dirty="0" smtClean="0"/>
              <a:t>, който изпраща в </a:t>
            </a:r>
            <a:r>
              <a:rPr lang="en-US" b="1" dirty="0" smtClean="0"/>
              <a:t> </a:t>
            </a:r>
            <a:r>
              <a:rPr lang="en-US" b="1" dirty="0"/>
              <a:t>URL </a:t>
            </a:r>
            <a:r>
              <a:rPr lang="bg-BG" b="1" dirty="0" smtClean="0"/>
              <a:t>на заявката</a:t>
            </a:r>
            <a:r>
              <a:rPr lang="en-US" b="1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/test/demo_form.asp</a:t>
            </a:r>
            <a:r>
              <a:rPr lang="en-US" b="1" dirty="0"/>
              <a:t>?name1=value1&amp;name2=value2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bg-BG" dirty="0" smtClean="0"/>
              <a:t>заявките могат да се кешират</a:t>
            </a:r>
          </a:p>
          <a:p>
            <a:r>
              <a:rPr lang="en-US" dirty="0" smtClean="0"/>
              <a:t>GET </a:t>
            </a:r>
            <a:r>
              <a:rPr lang="bg-BG" dirty="0" smtClean="0"/>
              <a:t>заявките остават в историята на браузъра</a:t>
            </a:r>
          </a:p>
          <a:p>
            <a:r>
              <a:rPr lang="en-US" dirty="0" smtClean="0"/>
              <a:t>GET</a:t>
            </a:r>
            <a:r>
              <a:rPr lang="bg-BG" dirty="0" smtClean="0"/>
              <a:t> заявките</a:t>
            </a:r>
            <a:r>
              <a:rPr lang="en-US" dirty="0" smtClean="0"/>
              <a:t> </a:t>
            </a:r>
            <a:r>
              <a:rPr lang="bg-BG" dirty="0" smtClean="0"/>
              <a:t>могат да бъдат</a:t>
            </a:r>
            <a:r>
              <a:rPr lang="en-US" dirty="0" smtClean="0"/>
              <a:t> </a:t>
            </a:r>
            <a:r>
              <a:rPr lang="en-US" dirty="0"/>
              <a:t>bookmarked</a:t>
            </a:r>
          </a:p>
          <a:p>
            <a:r>
              <a:rPr lang="en-US" dirty="0"/>
              <a:t>GET </a:t>
            </a:r>
            <a:r>
              <a:rPr lang="bg-BG" dirty="0" smtClean="0"/>
              <a:t>заявките не трябва да се използват, когато се работи с </a:t>
            </a:r>
            <a:r>
              <a:rPr lang="en-US" dirty="0" smtClean="0"/>
              <a:t>sensitive </a:t>
            </a:r>
            <a:r>
              <a:rPr lang="en-US" dirty="0"/>
              <a:t>data</a:t>
            </a:r>
          </a:p>
          <a:p>
            <a:r>
              <a:rPr lang="en-US" dirty="0"/>
              <a:t>GET </a:t>
            </a:r>
            <a:r>
              <a:rPr lang="bg-BG" dirty="0" smtClean="0"/>
              <a:t>заявките имат ограничение за размера</a:t>
            </a:r>
          </a:p>
          <a:p>
            <a:r>
              <a:rPr lang="en-US" dirty="0" smtClean="0"/>
              <a:t>GET </a:t>
            </a:r>
            <a:r>
              <a:rPr lang="bg-BG" dirty="0" smtClean="0"/>
              <a:t>заявките трябва да се използват само за извличане на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 smtClean="0"/>
              <a:t>Заглавна част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&lt;link&gt; </a:t>
            </a:r>
            <a:r>
              <a:rPr lang="bg-BG" sz="7200" dirty="0" smtClean="0"/>
              <a:t>- определя връзката между документа и външни ресурси </a:t>
            </a:r>
            <a:endParaRPr lang="en-US" sz="7200" dirty="0" smtClean="0"/>
          </a:p>
          <a:p>
            <a:pPr lvl="1"/>
            <a:r>
              <a:rPr lang="bg-BG" sz="6800" dirty="0" smtClean="0"/>
              <a:t>Изпозва се за връзка със стиловете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type="text/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="mystyle.css"&gt;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endParaRPr lang="bg-BG" sz="7200" b="1" dirty="0" smtClean="0"/>
          </a:p>
          <a:p>
            <a:r>
              <a:rPr lang="en-US" sz="7200" dirty="0" smtClean="0">
                <a:solidFill>
                  <a:srgbClr val="C00000"/>
                </a:solidFill>
              </a:rPr>
              <a:t>&lt;style&gt; </a:t>
            </a:r>
            <a:r>
              <a:rPr lang="bg-BG" sz="7200" dirty="0" smtClean="0"/>
              <a:t>- дефинира стиловата информация за документа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endParaRPr lang="en-US" sz="7200" b="1" dirty="0" smtClean="0"/>
          </a:p>
          <a:p>
            <a:r>
              <a:rPr lang="en-US" sz="7200" dirty="0" smtClean="0">
                <a:solidFill>
                  <a:srgbClr val="C00000"/>
                </a:solidFill>
              </a:rPr>
              <a:t>&lt;script&gt; </a:t>
            </a:r>
            <a:r>
              <a:rPr lang="bg-BG" sz="7200" dirty="0" smtClean="0"/>
              <a:t>- дефинира клиентски скрипт (напр. на </a:t>
            </a:r>
            <a:r>
              <a:rPr lang="en-US" sz="7200" dirty="0" smtClean="0"/>
              <a:t>JavaScript</a:t>
            </a:r>
            <a:r>
              <a:rPr lang="bg-BG" sz="7200" dirty="0" smtClean="0"/>
              <a:t>)</a:t>
            </a:r>
            <a:endParaRPr lang="en-US" sz="7200" dirty="0" smtClean="0"/>
          </a:p>
          <a:p>
            <a:endParaRPr lang="bg-BG" sz="7200" dirty="0" smtClean="0"/>
          </a:p>
          <a:p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C00000"/>
                </a:solidFill>
              </a:rPr>
              <a:t>&lt;</a:t>
            </a:r>
            <a:r>
              <a:rPr lang="en-US" sz="7200" dirty="0" err="1" smtClean="0">
                <a:solidFill>
                  <a:srgbClr val="C00000"/>
                </a:solidFill>
              </a:rPr>
              <a:t>noscript</a:t>
            </a:r>
            <a:r>
              <a:rPr lang="en-US" sz="7200" dirty="0" smtClean="0">
                <a:solidFill>
                  <a:srgbClr val="C00000"/>
                </a:solidFill>
              </a:rPr>
              <a:t>&gt;</a:t>
            </a:r>
            <a:r>
              <a:rPr lang="bg-BG" sz="7200" dirty="0" smtClean="0">
                <a:solidFill>
                  <a:srgbClr val="C00000"/>
                </a:solidFill>
              </a:rPr>
              <a:t> </a:t>
            </a:r>
            <a:r>
              <a:rPr lang="bg-BG" sz="7200" dirty="0" smtClean="0"/>
              <a:t>- ако не може да се изпълни скрипта</a:t>
            </a:r>
            <a:endParaRPr lang="en-US" sz="7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 smtClean="0"/>
              <a:t>Низ от </a:t>
            </a:r>
            <a:r>
              <a:rPr lang="en-US" b="1" dirty="0" smtClean="0"/>
              <a:t>POST</a:t>
            </a:r>
            <a:r>
              <a:rPr lang="bg-BG" b="1" dirty="0" smtClean="0"/>
              <a:t> заявка </a:t>
            </a:r>
            <a:r>
              <a:rPr lang="en-US" b="1" dirty="0" smtClean="0"/>
              <a:t>(</a:t>
            </a:r>
            <a:r>
              <a:rPr lang="en-US" b="1" dirty="0"/>
              <a:t>name/value </a:t>
            </a:r>
            <a:r>
              <a:rPr lang="en-US" b="1" dirty="0" smtClean="0"/>
              <a:t>pairs</a:t>
            </a:r>
            <a:r>
              <a:rPr lang="bg-BG" b="1" dirty="0" smtClean="0"/>
              <a:t>), който се изпраща в </a:t>
            </a:r>
            <a:r>
              <a:rPr lang="en-US" b="1" dirty="0" smtClean="0"/>
              <a:t>HTTP </a:t>
            </a:r>
            <a:r>
              <a:rPr lang="en-US" b="1" dirty="0"/>
              <a:t>message </a:t>
            </a:r>
            <a:r>
              <a:rPr lang="en-US" b="1" dirty="0" smtClean="0"/>
              <a:t>body:</a:t>
            </a:r>
            <a:endParaRPr lang="bg-BG" b="1" dirty="0" smtClean="0"/>
          </a:p>
          <a:p>
            <a:pPr marL="0" indent="0">
              <a:buNone/>
            </a:pPr>
            <a:r>
              <a:rPr lang="en-US" dirty="0" smtClean="0"/>
              <a:t>POST </a:t>
            </a:r>
            <a:r>
              <a:rPr lang="en-US" dirty="0"/>
              <a:t>/test/demo_form.asp 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r>
              <a:rPr lang="en-US" dirty="0"/>
              <a:t> </a:t>
            </a:r>
          </a:p>
          <a:p>
            <a:endParaRPr lang="bg-BG" dirty="0" smtClean="0"/>
          </a:p>
          <a:p>
            <a:r>
              <a:rPr lang="en-US" dirty="0" smtClean="0"/>
              <a:t>POST </a:t>
            </a:r>
            <a:r>
              <a:rPr lang="bg-BG" dirty="0" smtClean="0"/>
              <a:t>заявките не се кешират</a:t>
            </a:r>
            <a:endParaRPr lang="en-US" dirty="0"/>
          </a:p>
          <a:p>
            <a:r>
              <a:rPr lang="en-US" dirty="0"/>
              <a:t>POST </a:t>
            </a:r>
            <a:r>
              <a:rPr lang="bg-BG" dirty="0" smtClean="0"/>
              <a:t>заявките не остават в историята на браузъра</a:t>
            </a:r>
          </a:p>
          <a:p>
            <a:r>
              <a:rPr lang="en-US" dirty="0" smtClean="0"/>
              <a:t>POST </a:t>
            </a:r>
            <a:r>
              <a:rPr lang="bg-BG" dirty="0" smtClean="0"/>
              <a:t>заявките не могат да се </a:t>
            </a:r>
            <a:r>
              <a:rPr lang="en-US" dirty="0" smtClean="0"/>
              <a:t>bookmarked</a:t>
            </a:r>
            <a:endParaRPr lang="en-US" dirty="0"/>
          </a:p>
          <a:p>
            <a:r>
              <a:rPr lang="en-US" dirty="0"/>
              <a:t>POST </a:t>
            </a:r>
            <a:r>
              <a:rPr lang="bg-BG" dirty="0" smtClean="0"/>
              <a:t>заявките нямат ограничения за размера на данните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01721"/>
              </p:ext>
            </p:extLst>
          </p:nvPr>
        </p:nvGraphicFramePr>
        <p:xfrm>
          <a:off x="0" y="-3"/>
          <a:ext cx="9144000" cy="6907392"/>
        </p:xfrm>
        <a:graphic>
          <a:graphicData uri="http://schemas.openxmlformats.org/drawingml/2006/table">
            <a:tbl>
              <a:tblPr/>
              <a:tblGrid>
                <a:gridCol w="1259633"/>
                <a:gridCol w="3744415"/>
                <a:gridCol w="4139952"/>
              </a:tblGrid>
              <a:tr h="291732">
                <a:tc>
                  <a:txBody>
                    <a:bodyPr/>
                    <a:lstStyle/>
                    <a:p>
                      <a:endParaRPr lang="bg-BG" sz="1700" dirty="0">
                        <a:effectLst/>
                      </a:endParaRP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GET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POST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957">
                <a:tc>
                  <a:txBody>
                    <a:bodyPr/>
                    <a:lstStyle/>
                    <a:p>
                      <a:r>
                        <a:rPr lang="en-US" sz="1700" dirty="0"/>
                        <a:t>BACK button</a:t>
                      </a:r>
                      <a:r>
                        <a:rPr lang="en-US" sz="1700" dirty="0" smtClean="0"/>
                        <a:t>/</a:t>
                      </a:r>
                      <a:r>
                        <a:rPr lang="bg-BG" sz="1700" dirty="0" smtClean="0"/>
                        <a:t/>
                      </a:r>
                      <a:br>
                        <a:rPr lang="bg-BG" sz="1700" dirty="0" smtClean="0"/>
                      </a:br>
                      <a:r>
                        <a:rPr lang="en-US" sz="1700" dirty="0" smtClean="0"/>
                        <a:t>Reload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Безопасно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Данните ще се препратят </a:t>
                      </a:r>
                      <a:r>
                        <a:rPr lang="en-US" sz="1700" dirty="0" smtClean="0"/>
                        <a:t>(</a:t>
                      </a:r>
                      <a:r>
                        <a:rPr lang="bg-BG" sz="1700" dirty="0" smtClean="0"/>
                        <a:t>браузъра трябва да предупреди</a:t>
                      </a:r>
                      <a:r>
                        <a:rPr lang="bg-BG" sz="1700" baseline="0" dirty="0" smtClean="0"/>
                        <a:t> потребителя, че данните ще се бъдат изпратени (</a:t>
                      </a:r>
                      <a:r>
                        <a:rPr lang="en-US" sz="1700" dirty="0" smtClean="0"/>
                        <a:t>submitted)</a:t>
                      </a:r>
                      <a:r>
                        <a:rPr lang="bg-BG" sz="1700" dirty="0" smtClean="0"/>
                        <a:t> отново)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92">
                <a:tc>
                  <a:txBody>
                    <a:bodyPr/>
                    <a:lstStyle/>
                    <a:p>
                      <a:r>
                        <a:rPr lang="en-US" sz="1700"/>
                        <a:t>Bookmarked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Не 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2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Кеширане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Могат да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Не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05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История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Параметрите остават в историята</a:t>
                      </a:r>
                      <a:r>
                        <a:rPr lang="bg-BG" sz="1700" baseline="0" dirty="0" smtClean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700" dirty="0" smtClean="0"/>
                        <a:t>Параметритене се записват в историята</a:t>
                      </a:r>
                      <a:r>
                        <a:rPr lang="bg-BG" sz="1700" baseline="0" dirty="0" smtClean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457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Ограничения за размера на данните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Има,</a:t>
                      </a:r>
                      <a:r>
                        <a:rPr lang="bg-BG" sz="1700" baseline="0" dirty="0" smtClean="0"/>
                        <a:t> когато се изпращат данни, защото те се добавят в </a:t>
                      </a:r>
                      <a:r>
                        <a:rPr lang="en-US" sz="1700" dirty="0" smtClean="0"/>
                        <a:t>URL</a:t>
                      </a:r>
                      <a:r>
                        <a:rPr lang="bg-BG" sz="1700" dirty="0" smtClean="0"/>
                        <a:t>,</a:t>
                      </a:r>
                      <a:r>
                        <a:rPr lang="bg-BG" sz="1700" baseline="0" dirty="0" smtClean="0"/>
                        <a:t> а размера на </a:t>
                      </a:r>
                      <a:r>
                        <a:rPr lang="en-US" sz="1700" dirty="0" smtClean="0"/>
                        <a:t>URL</a:t>
                      </a:r>
                      <a:r>
                        <a:rPr lang="bg-BG" sz="1700" dirty="0" smtClean="0"/>
                        <a:t> е ограничен</a:t>
                      </a:r>
                      <a:r>
                        <a:rPr lang="en-US" sz="1700" dirty="0" smtClean="0"/>
                        <a:t> (</a:t>
                      </a:r>
                      <a:r>
                        <a:rPr lang="bg-BG" sz="1700" dirty="0" smtClean="0"/>
                        <a:t>макс. </a:t>
                      </a:r>
                      <a:r>
                        <a:rPr lang="en-US" sz="1700" dirty="0" smtClean="0"/>
                        <a:t>2048 </a:t>
                      </a:r>
                      <a:r>
                        <a:rPr lang="bg-BG" sz="1700" dirty="0" smtClean="0"/>
                        <a:t>знака</a:t>
                      </a:r>
                      <a:r>
                        <a:rPr lang="en-US" sz="1700" dirty="0" smtClean="0"/>
                        <a:t>)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Няма ограничения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345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Ограничения на типа данни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Само </a:t>
                      </a:r>
                      <a:r>
                        <a:rPr lang="en-US" sz="1700" dirty="0" smtClean="0"/>
                        <a:t>ASCII </a:t>
                      </a:r>
                      <a:r>
                        <a:rPr lang="bg-BG" sz="1700" dirty="0" smtClean="0"/>
                        <a:t>знаци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Няма ограничения</a:t>
                      </a:r>
                      <a:r>
                        <a:rPr lang="en-US" sz="1700" dirty="0" smtClean="0"/>
                        <a:t>. </a:t>
                      </a:r>
                      <a:r>
                        <a:rPr lang="bg-BG" sz="1700" dirty="0" smtClean="0"/>
                        <a:t>Двойчни</a:t>
                      </a:r>
                      <a:r>
                        <a:rPr lang="bg-BG" sz="1700" baseline="0" dirty="0" smtClean="0"/>
                        <a:t> данни също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508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Сигурност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GET </a:t>
                      </a:r>
                      <a:r>
                        <a:rPr lang="bg-BG" sz="1700" dirty="0" smtClean="0"/>
                        <a:t>е по-малко сигурен в сравнение с </a:t>
                      </a:r>
                      <a:r>
                        <a:rPr lang="en-US" sz="1700" dirty="0" smtClean="0"/>
                        <a:t>POST </a:t>
                      </a:r>
                      <a:r>
                        <a:rPr lang="en-US" sz="1700" dirty="0"/>
                        <a:t>because data sent is part of the URL</a:t>
                      </a:r>
                      <a:br>
                        <a:rPr lang="en-US" sz="1700" dirty="0"/>
                      </a:br>
                      <a:r>
                        <a:rPr lang="en-US" sz="1700" dirty="0"/>
                        <a:t/>
                      </a:r>
                      <a:br>
                        <a:rPr lang="en-US" sz="1700" dirty="0"/>
                      </a:br>
                      <a:r>
                        <a:rPr lang="bg-BG" sz="1700" dirty="0" smtClean="0"/>
                        <a:t>Никога да не се използва </a:t>
                      </a:r>
                      <a:r>
                        <a:rPr lang="en-US" sz="1700" dirty="0" smtClean="0"/>
                        <a:t>GET</a:t>
                      </a:r>
                      <a:r>
                        <a:rPr lang="bg-BG" sz="1700" dirty="0" smtClean="0"/>
                        <a:t>, когато се изпраща парола</a:t>
                      </a:r>
                      <a:r>
                        <a:rPr lang="bg-BG" sz="1700" baseline="0" dirty="0" smtClean="0"/>
                        <a:t> или друга секретна информация</a:t>
                      </a:r>
                      <a:r>
                        <a:rPr lang="en-US" sz="1700" dirty="0" smtClean="0"/>
                        <a:t>!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POST </a:t>
                      </a:r>
                      <a:r>
                        <a:rPr lang="bg-BG" sz="1700" dirty="0" smtClean="0"/>
                        <a:t>е по-сигурен</a:t>
                      </a:r>
                      <a:r>
                        <a:rPr lang="bg-BG" sz="1700" baseline="0" dirty="0" smtClean="0"/>
                        <a:t> отколкото</a:t>
                      </a:r>
                      <a:r>
                        <a:rPr lang="en-US" sz="1700" dirty="0" smtClean="0"/>
                        <a:t> GET</a:t>
                      </a:r>
                      <a:r>
                        <a:rPr lang="bg-BG" sz="1700" dirty="0" smtClean="0"/>
                        <a:t>, защото параметрите не се запазват в историята на браузъра или в </a:t>
                      </a:r>
                      <a:r>
                        <a:rPr lang="en-US" sz="1700" dirty="0" smtClean="0"/>
                        <a:t>web </a:t>
                      </a:r>
                      <a:r>
                        <a:rPr lang="en-US" sz="1700" dirty="0"/>
                        <a:t>server logs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069"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Видимост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Данните са видими за всички в </a:t>
                      </a:r>
                      <a:r>
                        <a:rPr lang="en-US" sz="1700" dirty="0" smtClean="0"/>
                        <a:t>URL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 smtClean="0"/>
                        <a:t>Данните не се показват</a:t>
                      </a:r>
                      <a:r>
                        <a:rPr lang="bg-BG" sz="1700" baseline="0" dirty="0" smtClean="0"/>
                        <a:t> в </a:t>
                      </a:r>
                      <a:r>
                        <a:rPr lang="en-US" sz="1700" dirty="0" smtClean="0"/>
                        <a:t>URL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Фреймове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показване на страница в страница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 smtClean="0"/>
              <a:t> </a:t>
            </a:r>
            <a:r>
              <a:rPr lang="bg-BG" sz="1800" dirty="0" smtClean="0"/>
              <a:t>– атрибути на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по подразбиране в пиксели, но могат да бъдат и в %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="demo_iframe.htm" width="200" height="200"&gt;&lt;/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 smtClean="0"/>
              <a:t>Рамката на фрейма може да не се показва: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="demo_iframe.htm"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frameborder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="0"&gt;&lt;/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 smtClean="0"/>
              <a:t>Фрейма може да се използва за </a:t>
            </a:r>
            <a:r>
              <a:rPr lang="en-US" sz="1800" dirty="0" smtClean="0"/>
              <a:t>target </a:t>
            </a:r>
            <a:r>
              <a:rPr lang="bg-BG" sz="1800" dirty="0" smtClean="0"/>
              <a:t>на хипервързка: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="demo_iframe.htm"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&lt;p&gt;&lt;a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="http://fmi-plovdiv.org" target="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"&gt;FMIIT&lt;/a&gt;&lt;/p&gt;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 smtClean="0"/>
              <a:t>Заглавна част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&lt;meta&gt;</a:t>
            </a:r>
            <a:r>
              <a:rPr lang="bg-BG" sz="8000" dirty="0" smtClean="0">
                <a:solidFill>
                  <a:srgbClr val="C00000"/>
                </a:solidFill>
              </a:rPr>
              <a:t> </a:t>
            </a:r>
            <a:r>
              <a:rPr lang="bg-BG" sz="8000" dirty="0" smtClean="0"/>
              <a:t>- осигурява метаданни за документа</a:t>
            </a:r>
          </a:p>
          <a:p>
            <a:pPr lvl="1"/>
            <a:r>
              <a:rPr lang="bg-BG" sz="8000" dirty="0" smtClean="0"/>
              <a:t>не се показва на страницата, но се обработва от компютрите</a:t>
            </a:r>
          </a:p>
          <a:p>
            <a:pPr lvl="1"/>
            <a:r>
              <a:rPr lang="bg-BG" sz="8000" dirty="0" smtClean="0"/>
              <a:t>метаданни са: описание на страницата, ключови думи, автор на документа, последна модификация, </a:t>
            </a:r>
            <a:r>
              <a:rPr lang="en-US" sz="8000" dirty="0" smtClean="0"/>
              <a:t>character set</a:t>
            </a:r>
            <a:r>
              <a:rPr lang="bg-BG" sz="8000" dirty="0" smtClean="0"/>
              <a:t> на документа</a:t>
            </a:r>
            <a:r>
              <a:rPr lang="en-US" sz="8000" dirty="0" smtClean="0"/>
              <a:t> </a:t>
            </a:r>
            <a:r>
              <a:rPr lang="bg-BG" sz="8000" dirty="0" smtClean="0"/>
              <a:t> и др.</a:t>
            </a:r>
          </a:p>
          <a:p>
            <a:pPr lvl="1"/>
            <a:r>
              <a:rPr lang="bg-BG" sz="8000" dirty="0" smtClean="0"/>
              <a:t>Метаданните се изпозват от браузърите (как да се покаже страницата или да се презареди), търсачките (ключови думи) и др. уеб услуги</a:t>
            </a:r>
          </a:p>
          <a:p>
            <a:pPr lvl="1"/>
            <a:r>
              <a:rPr lang="bg-BG" sz="8000" dirty="0" smtClean="0"/>
              <a:t>Пример за дефиниране на ключови думи за търсачки: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&lt;meta name="keywords" content="HTML, CSS, JavaScript"&gt;</a:t>
            </a:r>
          </a:p>
          <a:p>
            <a:pPr lvl="1"/>
            <a:r>
              <a:rPr lang="bg-BG" sz="8000" dirty="0" smtClean="0"/>
              <a:t>Пример за дефиниране на описание на документа</a:t>
            </a:r>
            <a:r>
              <a:rPr lang="en-US" sz="8000" dirty="0" smtClean="0"/>
              <a:t>:</a:t>
            </a:r>
          </a:p>
          <a:p>
            <a:pPr>
              <a:buNone/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&lt;meta name="description" content=“Course on HTML CSS and  JavaScript"&gt;</a:t>
            </a:r>
          </a:p>
          <a:p>
            <a:pPr lvl="1"/>
            <a:r>
              <a:rPr lang="bg-BG" sz="8000" dirty="0" smtClean="0"/>
              <a:t>Пример за дефиниране на автор на документа</a:t>
            </a:r>
            <a:r>
              <a:rPr lang="en-US" sz="8000" dirty="0" smtClean="0"/>
              <a:t>:</a:t>
            </a:r>
          </a:p>
          <a:p>
            <a:pPr>
              <a:buNone/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&lt;meta name="author" content=“Elena Somova"&gt;</a:t>
            </a:r>
          </a:p>
          <a:p>
            <a:pPr lvl="1"/>
            <a:r>
              <a:rPr lang="bg-BG" sz="8000" dirty="0" smtClean="0"/>
              <a:t>Пример за дефиниране на</a:t>
            </a:r>
            <a:r>
              <a:rPr lang="en-US" sz="8000" dirty="0" smtClean="0"/>
              <a:t> </a:t>
            </a:r>
            <a:r>
              <a:rPr lang="bg-BG" sz="8000" dirty="0" smtClean="0"/>
              <a:t>презареждане на документа на всеки </a:t>
            </a:r>
            <a:r>
              <a:rPr lang="en-US" sz="8000" dirty="0" smtClean="0"/>
              <a:t>30</a:t>
            </a:r>
            <a:r>
              <a:rPr lang="bg-BG" sz="8000" dirty="0" smtClean="0"/>
              <a:t> секунди </a:t>
            </a:r>
            <a:r>
              <a:rPr lang="en-US" sz="8000" dirty="0" smtClean="0"/>
              <a:t>:</a:t>
            </a:r>
          </a:p>
          <a:p>
            <a:pPr>
              <a:buNone/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&lt;meta http-equiv="refresh" content="30"&gt;</a:t>
            </a:r>
          </a:p>
          <a:p>
            <a:pPr>
              <a:buNone/>
            </a:pP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Стилизиране на </a:t>
            </a:r>
            <a:r>
              <a:rPr lang="en-US" dirty="0" smtClean="0"/>
              <a:t>HTML</a:t>
            </a:r>
            <a:r>
              <a:rPr lang="bg-BG" dirty="0" smtClean="0"/>
              <a:t> документи чрез </a:t>
            </a:r>
            <a:r>
              <a:rPr lang="en-US" dirty="0" smtClean="0"/>
              <a:t>CSS (Cascading Style Sheets)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en-US" sz="1800" dirty="0" smtClean="0"/>
              <a:t>CSS </a:t>
            </a:r>
            <a:r>
              <a:rPr lang="bg-BG" sz="1800" dirty="0" smtClean="0"/>
              <a:t>се появява с </a:t>
            </a:r>
            <a:r>
              <a:rPr lang="en-US" sz="1800" dirty="0" smtClean="0"/>
              <a:t>HTML 4</a:t>
            </a:r>
          </a:p>
          <a:p>
            <a:r>
              <a:rPr lang="bg-BG" sz="1800" dirty="0" smtClean="0"/>
              <a:t>Добавяне на </a:t>
            </a:r>
            <a:r>
              <a:rPr lang="en-US" sz="1800" dirty="0" smtClean="0"/>
              <a:t>CSS </a:t>
            </a:r>
            <a:r>
              <a:rPr lang="bg-BG" sz="1800" dirty="0" smtClean="0"/>
              <a:t>към </a:t>
            </a:r>
            <a:r>
              <a:rPr lang="en-US" sz="1800" dirty="0" smtClean="0"/>
              <a:t>HTML:</a:t>
            </a:r>
          </a:p>
          <a:p>
            <a:pPr lvl="1"/>
            <a:r>
              <a:rPr lang="en-US" sz="1400" dirty="0" smtClean="0"/>
              <a:t>Inline – </a:t>
            </a:r>
            <a:r>
              <a:rPr lang="bg-BG" sz="1400" dirty="0" smtClean="0"/>
              <a:t>чрез атрибута </a:t>
            </a:r>
            <a:r>
              <a:rPr lang="en-US" sz="1400" dirty="0" smtClean="0"/>
              <a:t>style </a:t>
            </a:r>
            <a:r>
              <a:rPr lang="bg-BG" sz="1400" dirty="0" smtClean="0"/>
              <a:t>на елементите</a:t>
            </a:r>
            <a:endParaRPr lang="en-US" sz="1400" dirty="0" smtClean="0"/>
          </a:p>
          <a:p>
            <a:pPr lvl="1"/>
            <a:r>
              <a:rPr lang="en-US" sz="1400" dirty="0" smtClean="0"/>
              <a:t>Internal – </a:t>
            </a:r>
            <a:r>
              <a:rPr lang="bg-BG" sz="1400" dirty="0" smtClean="0"/>
              <a:t>чрез </a:t>
            </a:r>
            <a:r>
              <a:rPr lang="en-US" sz="1400" dirty="0" smtClean="0"/>
              <a:t>&lt;style&gt;</a:t>
            </a:r>
            <a:r>
              <a:rPr lang="en-US" sz="1400" b="1" dirty="0" smtClean="0"/>
              <a:t> </a:t>
            </a:r>
            <a:r>
              <a:rPr lang="bg-BG" sz="1400" dirty="0" smtClean="0"/>
              <a:t>в </a:t>
            </a:r>
            <a:r>
              <a:rPr lang="en-US" sz="1400" dirty="0" smtClean="0"/>
              <a:t>&lt;head&gt;</a:t>
            </a:r>
          </a:p>
          <a:p>
            <a:pPr lvl="1"/>
            <a:r>
              <a:rPr lang="en-US" sz="1400" dirty="0" smtClean="0"/>
              <a:t>External – </a:t>
            </a:r>
            <a:r>
              <a:rPr lang="bg-BG" sz="1400" dirty="0" smtClean="0"/>
              <a:t>чрез външни </a:t>
            </a:r>
            <a:r>
              <a:rPr lang="en-US" sz="1400" dirty="0" smtClean="0"/>
              <a:t>CSS</a:t>
            </a:r>
            <a:r>
              <a:rPr lang="bg-BG" sz="1400" dirty="0" smtClean="0"/>
              <a:t> файлове</a:t>
            </a:r>
            <a:endParaRPr lang="en-US" sz="1400" dirty="0" smtClean="0"/>
          </a:p>
          <a:p>
            <a:r>
              <a:rPr lang="bg-BG" sz="1800" dirty="0" smtClean="0"/>
              <a:t>Препоръчително е поставянето на </a:t>
            </a:r>
            <a:r>
              <a:rPr lang="en-US" sz="1800" dirty="0" smtClean="0"/>
              <a:t>CSS </a:t>
            </a:r>
            <a:r>
              <a:rPr lang="bg-BG" sz="1800" dirty="0" smtClean="0"/>
              <a:t>в отделен файл</a:t>
            </a:r>
            <a:endParaRPr lang="en-US" sz="1800" dirty="0" smtClean="0"/>
          </a:p>
          <a:p>
            <a:pPr>
              <a:buNone/>
            </a:pPr>
            <a:r>
              <a:rPr lang="bg-BG" sz="1400" dirty="0" smtClean="0"/>
              <a:t>Избягвайте използването на таговете</a:t>
            </a:r>
            <a:r>
              <a:rPr lang="en-US" sz="1400" dirty="0" smtClean="0"/>
              <a:t>: &lt;font&gt;, &lt;center&gt;</a:t>
            </a:r>
            <a:r>
              <a:rPr lang="bg-BG" sz="1400" dirty="0" smtClean="0"/>
              <a:t> и</a:t>
            </a:r>
            <a:r>
              <a:rPr lang="en-US" sz="1400" dirty="0" smtClean="0"/>
              <a:t> &lt;strike&gt;</a:t>
            </a:r>
            <a:r>
              <a:rPr lang="bg-BG" sz="1400" dirty="0" smtClean="0"/>
              <a:t> и на атрибутите</a:t>
            </a:r>
            <a:r>
              <a:rPr lang="en-US" sz="1400" dirty="0" smtClean="0"/>
              <a:t>: color </a:t>
            </a:r>
            <a:r>
              <a:rPr lang="bg-BG" sz="1400" dirty="0" smtClean="0"/>
              <a:t>и </a:t>
            </a:r>
            <a:r>
              <a:rPr lang="en-US" sz="1400" dirty="0" err="1" smtClean="0"/>
              <a:t>bgcolor</a:t>
            </a:r>
            <a:r>
              <a:rPr lang="bg-BG" sz="1400" dirty="0" smtClean="0"/>
              <a:t> от </a:t>
            </a:r>
            <a:r>
              <a:rPr lang="en-US" sz="1400" dirty="0" smtClean="0"/>
              <a:t>HTML 4</a:t>
            </a:r>
          </a:p>
          <a:p>
            <a:pPr>
              <a:buNone/>
            </a:pPr>
            <a:r>
              <a:rPr lang="en-US" sz="1800" b="1" dirty="0" smtClean="0"/>
              <a:t>Inline Styles</a:t>
            </a:r>
          </a:p>
          <a:p>
            <a:r>
              <a:rPr lang="bg-BG" sz="1800" dirty="0" smtClean="0"/>
              <a:t>Изпозва се при еднократно изпозване на един стил за даден елемент</a:t>
            </a:r>
          </a:p>
          <a:p>
            <a:r>
              <a:rPr lang="bg-BG" sz="1800" dirty="0" smtClean="0"/>
              <a:t>Пример: смяна на цвят на буквите и отместване от ляво на параграф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</a:t>
            </a:r>
            <a:r>
              <a:rPr lang="en-US" sz="1800" dirty="0" smtClean="0">
                <a:solidFill>
                  <a:srgbClr val="C00000"/>
                </a:solidFill>
              </a:rPr>
              <a:t>style="color:blue;margin-left:20px;"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&gt;This is a paragraph.&lt;/p&gt;</a:t>
            </a:r>
            <a:r>
              <a:rPr lang="en-US" sz="1800" dirty="0" smtClean="0"/>
              <a:t> </a:t>
            </a:r>
          </a:p>
          <a:p>
            <a:r>
              <a:rPr lang="bg-BG" sz="1800" dirty="0" smtClean="0"/>
              <a:t>Пример: смяна на фона	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 style="background-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;"&gt;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1800" dirty="0" smtClean="0"/>
              <a:t>(заменя атрибута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bgcolor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&lt;h2 style="background-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color:red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;"&gt;This is a heading&lt;/h2&gt;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style="background-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color:green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;"&gt;This is a paragraph.&lt;/p&gt;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bg-BG" sz="1800" dirty="0" smtClean="0"/>
          </a:p>
          <a:p>
            <a:r>
              <a:rPr lang="bg-BG" sz="1800" dirty="0" smtClean="0"/>
              <a:t>Пример: смяна на фона, цвета и рамера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 style="font-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family:verdana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;"&gt;A heading&lt;/h1&gt;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/>
              <a:t>(заменя тага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&lt;font&gt;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style="font-family:arial;color:red;font-size:20px;"&gt;A paragraph.&lt;/p&gt;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Стилизиране на </a:t>
            </a:r>
            <a:r>
              <a:rPr lang="en-US" dirty="0" smtClean="0"/>
              <a:t>HTML</a:t>
            </a:r>
            <a:r>
              <a:rPr lang="bg-BG" dirty="0" smtClean="0"/>
              <a:t> документи чрез </a:t>
            </a:r>
            <a:r>
              <a:rPr lang="en-US" dirty="0" smtClean="0"/>
              <a:t>CSS (Cascading Style Sheets)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bg-BG" sz="1800" dirty="0" smtClean="0"/>
              <a:t>Пример: хоризонтално подравняване на текст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 style="text-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;"&gt;Center-aligned heading&lt;/h1&gt;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 smtClean="0"/>
              <a:t>(заменя тага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&lt;center&gt;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&lt;p&gt;This is a paragraph.&lt;/p&gt;</a:t>
            </a:r>
            <a:endParaRPr lang="bg-BG" sz="1800" dirty="0" smtClean="0"/>
          </a:p>
          <a:p>
            <a:pPr>
              <a:buNone/>
            </a:pPr>
            <a:r>
              <a:rPr lang="en-US" sz="1800" b="1" dirty="0" smtClean="0"/>
              <a:t>Internal Style Sheet</a:t>
            </a:r>
          </a:p>
          <a:p>
            <a:r>
              <a:rPr lang="bg-BG" sz="1800" dirty="0" smtClean="0"/>
              <a:t>Използва се, когато даден документ има уникален стил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&lt;style type="text/</a:t>
            </a:r>
            <a:r>
              <a:rPr lang="en-US" sz="1800" dirty="0" err="1" smtClean="0">
                <a:solidFill>
                  <a:srgbClr val="C00000"/>
                </a:solidFill>
              </a:rPr>
              <a:t>css</a:t>
            </a:r>
            <a:r>
              <a:rPr lang="en-US" sz="1800" dirty="0" smtClean="0">
                <a:solidFill>
                  <a:srgbClr val="C00000"/>
                </a:solidFill>
              </a:rPr>
              <a:t>"&gt;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r>
              <a:rPr lang="en-US" sz="1800" b="1" dirty="0" smtClean="0"/>
              <a:t>External Style Sheet</a:t>
            </a:r>
          </a:p>
          <a:p>
            <a:r>
              <a:rPr lang="bg-BG" sz="1800" dirty="0" smtClean="0"/>
              <a:t>Използва се за много страници (напр. цял сайт), като промяната в един файл (</a:t>
            </a:r>
            <a:r>
              <a:rPr lang="en-US" sz="1800" dirty="0" smtClean="0"/>
              <a:t>CSS</a:t>
            </a:r>
            <a:r>
              <a:rPr lang="bg-BG" sz="1800" dirty="0" smtClean="0"/>
              <a:t>) ще промени изгледа на всички страници</a:t>
            </a:r>
          </a:p>
          <a:p>
            <a:r>
              <a:rPr lang="bg-BG" sz="1800" dirty="0" smtClean="0"/>
              <a:t>Всяка страница трябва да има връзка към </a:t>
            </a:r>
            <a:r>
              <a:rPr lang="en-US" sz="1800" dirty="0" smtClean="0"/>
              <a:t>CSS </a:t>
            </a:r>
            <a:r>
              <a:rPr lang="bg-BG" sz="1800" dirty="0" smtClean="0"/>
              <a:t>файла чрез тага </a:t>
            </a:r>
            <a:r>
              <a:rPr lang="en-US" sz="1800" dirty="0" smtClean="0"/>
              <a:t>&lt;link&gt; </a:t>
            </a:r>
            <a:r>
              <a:rPr lang="bg-BG" sz="1800" dirty="0" smtClean="0"/>
              <a:t>в </a:t>
            </a:r>
            <a:r>
              <a:rPr lang="en-US" sz="1800" dirty="0" smtClean="0"/>
              <a:t>&lt;head&gt; </a:t>
            </a:r>
            <a:r>
              <a:rPr lang="bg-BG" sz="1800" dirty="0" smtClean="0"/>
              <a:t>секцията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&lt;link </a:t>
            </a:r>
            <a:r>
              <a:rPr lang="en-US" sz="1800" dirty="0" err="1" smtClean="0">
                <a:solidFill>
                  <a:srgbClr val="C00000"/>
                </a:solidFill>
              </a:rPr>
              <a:t>rel</a:t>
            </a:r>
            <a:r>
              <a:rPr lang="en-US" sz="1800" dirty="0" smtClean="0">
                <a:solidFill>
                  <a:srgbClr val="C00000"/>
                </a:solidFill>
              </a:rPr>
              <a:t>="</a:t>
            </a:r>
            <a:r>
              <a:rPr lang="en-US" sz="1800" dirty="0" err="1" smtClean="0">
                <a:solidFill>
                  <a:srgbClr val="C00000"/>
                </a:solidFill>
              </a:rPr>
              <a:t>stylesheet</a:t>
            </a:r>
            <a:r>
              <a:rPr lang="en-US" sz="1800" dirty="0" smtClean="0">
                <a:solidFill>
                  <a:srgbClr val="C00000"/>
                </a:solidFill>
              </a:rPr>
              <a:t>" type="text/</a:t>
            </a:r>
            <a:r>
              <a:rPr lang="en-US" sz="1800" dirty="0" err="1" smtClean="0">
                <a:solidFill>
                  <a:srgbClr val="C00000"/>
                </a:solidFill>
              </a:rPr>
              <a:t>css</a:t>
            </a:r>
            <a:r>
              <a:rPr lang="en-US" sz="1800" dirty="0" smtClean="0">
                <a:solidFill>
                  <a:srgbClr val="C00000"/>
                </a:solidFill>
              </a:rPr>
              <a:t>" </a:t>
            </a:r>
            <a:r>
              <a:rPr lang="en-US" sz="1800" dirty="0" err="1" smtClean="0">
                <a:solidFill>
                  <a:srgbClr val="C00000"/>
                </a:solidFill>
              </a:rPr>
              <a:t>href</a:t>
            </a:r>
            <a:r>
              <a:rPr lang="en-US" sz="1800" dirty="0" smtClean="0">
                <a:solidFill>
                  <a:srgbClr val="C00000"/>
                </a:solidFill>
              </a:rPr>
              <a:t>="mystyle.css"&gt;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bg-BG" dirty="0" smtClean="0"/>
              <a:t>Групиране на елементи (блокове)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Autofit/>
          </a:bodyPr>
          <a:lstStyle/>
          <a:p>
            <a:r>
              <a:rPr lang="en-US" sz="1800" dirty="0" smtClean="0"/>
              <a:t>HTML </a:t>
            </a:r>
            <a:r>
              <a:rPr lang="bg-BG" sz="1800" dirty="0" smtClean="0"/>
              <a:t>елементите биват </a:t>
            </a:r>
            <a:r>
              <a:rPr lang="bg-BG" sz="1800" b="1" dirty="0" smtClean="0"/>
              <a:t>блокови</a:t>
            </a:r>
            <a:r>
              <a:rPr lang="bg-BG" sz="1800" dirty="0" smtClean="0"/>
              <a:t> или </a:t>
            </a:r>
            <a:r>
              <a:rPr lang="bg-BG" sz="1800" b="1" dirty="0" smtClean="0"/>
              <a:t>вградени</a:t>
            </a:r>
            <a:endParaRPr lang="en-US" sz="1800" dirty="0" smtClean="0"/>
          </a:p>
          <a:p>
            <a:r>
              <a:rPr lang="bg-BG" sz="1800" b="1" dirty="0" smtClean="0"/>
              <a:t>Блоковите елементи </a:t>
            </a:r>
            <a:r>
              <a:rPr lang="bg-BG" sz="1800" dirty="0" smtClean="0"/>
              <a:t>стартират (и завършват) с нов ред, когато се показват в браузъра</a:t>
            </a:r>
          </a:p>
          <a:p>
            <a:r>
              <a:rPr lang="bg-BG" sz="1800" dirty="0" smtClean="0"/>
              <a:t>Пример</a:t>
            </a:r>
            <a:r>
              <a:rPr lang="en-US" sz="1800" dirty="0" smtClean="0"/>
              <a:t>: &lt;h1&gt;, &lt;p&gt;, 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&gt;, &lt;table&gt; </a:t>
            </a:r>
          </a:p>
          <a:p>
            <a:r>
              <a:rPr lang="bg-BG" sz="1800" b="1" dirty="0" smtClean="0"/>
              <a:t>Вградените елементите </a:t>
            </a:r>
            <a:r>
              <a:rPr lang="bg-BG" sz="1800" dirty="0" smtClean="0"/>
              <a:t>се показват без да започват с нов ред</a:t>
            </a:r>
          </a:p>
          <a:p>
            <a:r>
              <a:rPr lang="bg-BG" sz="1800" dirty="0" smtClean="0"/>
              <a:t>Пример</a:t>
            </a:r>
            <a:r>
              <a:rPr lang="en-US" sz="1800" dirty="0" smtClean="0"/>
              <a:t>: &lt;b&gt;, &lt;td&gt;, &lt;a&gt;,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&lt;div&gt; </a:t>
            </a:r>
            <a:r>
              <a:rPr lang="bg-BG" sz="1800" dirty="0" smtClean="0"/>
              <a:t>- блоков елемент, който се използва за контейнер – за групиране на др. елементи, преди и след него се поставя нов ред</a:t>
            </a:r>
          </a:p>
          <a:p>
            <a:r>
              <a:rPr lang="bg-BG" sz="1800" dirty="0" smtClean="0"/>
              <a:t>При използване с </a:t>
            </a:r>
            <a:r>
              <a:rPr lang="en-US" sz="1800" dirty="0" smtClean="0"/>
              <a:t>CSS</a:t>
            </a:r>
            <a:r>
              <a:rPr lang="bg-BG" sz="1800" dirty="0" smtClean="0"/>
              <a:t>, може да се поставят стилови атрибути на по-големи блокове със сдържание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&lt;div style="color:#0000FF"&gt;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- този блок ще се покаже в синьо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&lt;h3&gt;This is a heading&lt;/h3&gt;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&lt;p&gt;This is a paragraph.&lt;/p&gt;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 smtClean="0"/>
              <a:t>За оформяне на документи (вместо използване на таблици)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&lt;span&gt; </a:t>
            </a:r>
            <a:r>
              <a:rPr lang="bg-BG" sz="1800" dirty="0" smtClean="0"/>
              <a:t>- вграден</a:t>
            </a:r>
            <a:r>
              <a:rPr lang="en-US" sz="1800" dirty="0" smtClean="0"/>
              <a:t> </a:t>
            </a:r>
            <a:r>
              <a:rPr lang="bg-BG" sz="1800" dirty="0" smtClean="0"/>
              <a:t>елемент, използва се като контейнер за текст 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bg-BG" sz="1800" dirty="0" smtClean="0"/>
              <a:t>При използване с </a:t>
            </a:r>
            <a:r>
              <a:rPr lang="en-US" sz="1800" dirty="0" smtClean="0"/>
              <a:t>CSS</a:t>
            </a:r>
            <a:r>
              <a:rPr lang="bg-BG" sz="1800" dirty="0" smtClean="0"/>
              <a:t>, може да се поставят стилови атрибути на части от текст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&lt;p&gt;My mother has &lt;span style="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"&gt;blue&lt;/span&gt; eyes.&lt;/p&gt;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78098"/>
          </a:xfrm>
        </p:spPr>
        <p:txBody>
          <a:bodyPr/>
          <a:lstStyle/>
          <a:p>
            <a:r>
              <a:rPr lang="bg-BG" dirty="0" smtClean="0"/>
              <a:t>Дизайн на страници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 smtClean="0"/>
              <a:t>Повечето сайтове разполагат съдържание в няколко колонки чрез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&lt;div&gt; </a:t>
            </a:r>
            <a:r>
              <a:rPr lang="bg-BG" sz="1800" dirty="0" smtClean="0"/>
              <a:t>или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&lt;table&gt;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и </a:t>
            </a:r>
            <a:r>
              <a:rPr lang="en-US" sz="1800" dirty="0" smtClean="0"/>
              <a:t>CSS</a:t>
            </a:r>
            <a:r>
              <a:rPr lang="bg-BG" sz="1800" dirty="0" smtClean="0"/>
              <a:t> (за позициониране на елементите и цветово оформление на страницата)</a:t>
            </a:r>
            <a:endParaRPr lang="en-US" sz="1800" dirty="0" smtClean="0"/>
          </a:p>
          <a:p>
            <a:r>
              <a:rPr lang="en-US" sz="1800" b="1" dirty="0" smtClean="0"/>
              <a:t>HTML </a:t>
            </a:r>
            <a:r>
              <a:rPr lang="bg-BG" sz="1800" b="1" dirty="0" smtClean="0"/>
              <a:t>дизайн чрез </a:t>
            </a:r>
            <a:r>
              <a:rPr lang="en-US" sz="1800" b="1" dirty="0" smtClean="0"/>
              <a:t> &lt;div&gt;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&lt;div id="container" style="width:500px"&gt;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&lt;div id="header" style="background-color:#FFA500;"&gt;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&lt;h1 style="margin-bottom:0;"&gt;Main Title of Web Page&lt;/h1&gt;&lt;/div&gt;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bg-BG" sz="17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&lt;div id="menu" style="background-color:#FFD700;height:200px;width:100px;float:left;"&gt;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JavaScript&lt;/div&gt;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&lt;div id="content" style="background-color:#EEEEEE;height:200px;width:400px;float:left;"&gt;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Content goes here&lt;/div&gt;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&lt;div id="footer" style="background-color:#FFA500;clear:both;text-align:center;"&gt;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Copyright © W3Schools.com&lt;/div&gt;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7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000" dirty="0" err="1">
                <a:solidFill>
                  <a:schemeClr val="tx2">
                    <a:lumMod val="75000"/>
                  </a:schemeClr>
                </a:solidFill>
              </a:rPr>
              <a:t>clear:both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dirty="0" smtClean="0"/>
              <a:t>No </a:t>
            </a:r>
            <a:r>
              <a:rPr lang="en-US" sz="1000" dirty="0"/>
              <a:t>floating elements allowed on either the left or the right side</a:t>
            </a:r>
          </a:p>
          <a:p>
            <a:r>
              <a:rPr lang="bg-BG" sz="1800" dirty="0" smtClean="0"/>
              <a:t>Ако се използва </a:t>
            </a:r>
            <a:r>
              <a:rPr lang="en-US" sz="1800" dirty="0" smtClean="0"/>
              <a:t>CSS </a:t>
            </a:r>
            <a:r>
              <a:rPr lang="bg-BG" sz="1800" dirty="0" smtClean="0"/>
              <a:t>и кода е във външен файл, сайта ще се поддържа по-лесно (промяна на дизайна на всички страници чрез редактиране на един файл))</a:t>
            </a:r>
          </a:p>
          <a:p>
            <a:r>
              <a:rPr lang="bg-BG" sz="1800" dirty="0" smtClean="0"/>
              <a:t>За бързо правене на по-сложни дизайни могат да се използват готови шаблони </a:t>
            </a:r>
          </a:p>
          <a:p>
            <a:r>
              <a:rPr lang="bg-BG" sz="1800" dirty="0" smtClean="0"/>
              <a:t>Задача: Намерете готов шаблон и създайте собствен сайт (с блог, </a:t>
            </a:r>
            <a:r>
              <a:rPr lang="en-US" sz="1800" dirty="0" smtClean="0"/>
              <a:t>CV, ….)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568" t="33485" r="4704" b="26652"/>
          <a:stretch>
            <a:fillRect/>
          </a:stretch>
        </p:blipFill>
        <p:spPr bwMode="auto">
          <a:xfrm>
            <a:off x="6487583" y="1124744"/>
            <a:ext cx="2656417" cy="14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Дизайн на страници чрез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Чрез </a:t>
            </a:r>
            <a:r>
              <a:rPr lang="en-US" sz="1800" dirty="0" smtClean="0"/>
              <a:t>&lt;table&gt;</a:t>
            </a:r>
            <a:r>
              <a:rPr lang="bg-BG" sz="1800" dirty="0" smtClean="0"/>
              <a:t> (не се препоръчва)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&lt;table width="500" border="0"&gt;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="2" style="background-color:#FFA500;"&gt;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&lt;h1&gt;Main Title of Web Page&lt;/h1&gt;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&lt;td style="background-color:#FFD700;width:100px;"&gt;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&lt;td style="background-color:#EEEEEE;height:200px;width:400px;"&gt;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Content goes here&lt;/td&gt;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="2" style="background-color:#FFA500;text-align:center;"&gt;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Copyright © W3Schools.com&lt;/td&gt;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&lt;/table&gt;</a:t>
            </a:r>
            <a:endParaRPr lang="en-US" sz="17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9586" t="31207" r="6100" b="20024"/>
          <a:stretch>
            <a:fillRect/>
          </a:stretch>
        </p:blipFill>
        <p:spPr bwMode="auto">
          <a:xfrm>
            <a:off x="5724128" y="1484784"/>
            <a:ext cx="34198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2629</Words>
  <Application>Microsoft Office PowerPoint</Application>
  <PresentationFormat>On-screen Show (4:3)</PresentationFormat>
  <Paragraphs>450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Секция head. Контейнери. Форми. Елементи за вход – атрибути. Фреймове</vt:lpstr>
      <vt:lpstr>Заглавна част &lt;head&gt; </vt:lpstr>
      <vt:lpstr>Заглавна част &lt;head&gt; </vt:lpstr>
      <vt:lpstr>Заглавна част &lt;head&gt; </vt:lpstr>
      <vt:lpstr>Стилизиране на HTML документи чрез CSS (Cascading Style Sheets) </vt:lpstr>
      <vt:lpstr>Стилизиране на HTML документи чрез CSS (Cascading Style Sheets) </vt:lpstr>
      <vt:lpstr>Групиране на елементи (блокове)</vt:lpstr>
      <vt:lpstr>Дизайн на страници </vt:lpstr>
      <vt:lpstr>Дизайн на страници чрез таблици</vt:lpstr>
      <vt:lpstr>Форми</vt:lpstr>
      <vt:lpstr>Форми</vt:lpstr>
      <vt:lpstr>Форми</vt:lpstr>
      <vt:lpstr>Форми</vt:lpstr>
      <vt:lpstr>Форми - пример</vt:lpstr>
      <vt:lpstr>Форми</vt:lpstr>
      <vt:lpstr>Форми</vt:lpstr>
      <vt:lpstr>Нови input типове за формите</vt:lpstr>
      <vt:lpstr>Нови input типове за формите</vt:lpstr>
      <vt:lpstr>Нови input типове за формите</vt:lpstr>
      <vt:lpstr>Нови елементи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GET и POST методи</vt:lpstr>
      <vt:lpstr>GET </vt:lpstr>
      <vt:lpstr>POST </vt:lpstr>
      <vt:lpstr>PowerPoint Presentation</vt:lpstr>
      <vt:lpstr>Фреймове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Svetoslav</cp:lastModifiedBy>
  <cp:revision>311</cp:revision>
  <dcterms:created xsi:type="dcterms:W3CDTF">2013-08-06T09:17:14Z</dcterms:created>
  <dcterms:modified xsi:type="dcterms:W3CDTF">2016-10-12T04:24:00Z</dcterms:modified>
</cp:coreProperties>
</file>