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9" r:id="rId10"/>
    <p:sldId id="262" r:id="rId11"/>
    <p:sldId id="264" r:id="rId12"/>
    <p:sldId id="270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46A7-0872-46BA-BACB-8BB00F378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 smtClean="0"/>
              <a:t>Място на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r>
              <a:rPr lang="bg-BG" sz="1800" b="1" dirty="0" smtClean="0"/>
              <a:t>Функция в </a:t>
            </a:r>
            <a:r>
              <a:rPr lang="en-US" sz="1800" b="1" dirty="0" smtClean="0"/>
              <a:t>&lt;body&gt;</a:t>
            </a:r>
            <a:r>
              <a:rPr lang="bg-BG" sz="1800" b="1" dirty="0" smtClean="0"/>
              <a:t> </a:t>
            </a:r>
            <a:r>
              <a:rPr lang="bg-BG" sz="1800" dirty="0" smtClean="0"/>
              <a:t>- работи по същия начин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&lt;body&gt; &lt;h1&gt;My Web Page&lt;/h1&gt;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 id="demo"&gt;A Paragraph&lt;/p&gt;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()"&gt;Try it&lt;/button&gt;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="My First JavaScript Function";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&lt;/html&gt;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 smtClean="0"/>
              <a:t>Място на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r>
              <a:rPr lang="bg-BG" sz="2000" b="1" dirty="0" smtClean="0"/>
              <a:t>Външен</a:t>
            </a:r>
            <a:r>
              <a:rPr lang="bg-BG" sz="2000" dirty="0" smtClean="0"/>
              <a:t> </a:t>
            </a:r>
            <a:r>
              <a:rPr lang="en-US" sz="2000" b="1" dirty="0" err="1" smtClean="0"/>
              <a:t>JavaScripts</a:t>
            </a:r>
            <a:endParaRPr lang="en-US" sz="2000" b="1" dirty="0" smtClean="0"/>
          </a:p>
          <a:p>
            <a:r>
              <a:rPr lang="bg-BG" sz="2000" dirty="0" smtClean="0"/>
              <a:t>Във външен файл с разширение </a:t>
            </a:r>
            <a:r>
              <a:rPr lang="en-US" sz="2000" dirty="0" smtClean="0"/>
              <a:t>.</a:t>
            </a:r>
            <a:r>
              <a:rPr lang="en-US" sz="2000" dirty="0" err="1" smtClean="0"/>
              <a:t>js</a:t>
            </a:r>
            <a:r>
              <a:rPr lang="bg-BG" sz="2000" dirty="0" smtClean="0"/>
              <a:t> без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&lt;script&gt; </a:t>
            </a:r>
            <a:endParaRPr lang="bg-BG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/>
              <a:buChar char="à"/>
            </a:pPr>
            <a:r>
              <a:rPr lang="bg-BG" sz="2000" dirty="0" smtClean="0">
                <a:sym typeface="Wingdings" pitchFamily="2" charset="2"/>
              </a:rPr>
              <a:t>могат да се използват от няколко страници</a:t>
            </a:r>
          </a:p>
          <a:p>
            <a:pPr>
              <a:buFont typeface="Wingdings"/>
              <a:buChar char="à"/>
            </a:pPr>
            <a:r>
              <a:rPr lang="bg-BG" sz="2000" dirty="0" smtClean="0">
                <a:sym typeface="Wingdings" pitchFamily="2" charset="2"/>
              </a:rPr>
              <a:t>Разделя се </a:t>
            </a:r>
            <a:r>
              <a:rPr lang="en-US" sz="2000" dirty="0" smtClean="0">
                <a:sym typeface="Wingdings" pitchFamily="2" charset="2"/>
              </a:rPr>
              <a:t>HTML</a:t>
            </a:r>
            <a:r>
              <a:rPr lang="bg-BG" sz="2000" dirty="0" smtClean="0">
                <a:sym typeface="Wingdings" pitchFamily="2" charset="2"/>
              </a:rPr>
              <a:t> и кода</a:t>
            </a:r>
            <a:endParaRPr lang="en-US" sz="20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bg-BG" sz="2000" dirty="0" smtClean="0">
                <a:sym typeface="Wingdings" pitchFamily="2" charset="2"/>
              </a:rPr>
              <a:t>По-лесно се четат и променят и </a:t>
            </a:r>
            <a:r>
              <a:rPr lang="en-US" sz="2000" dirty="0" smtClean="0">
                <a:sym typeface="Wingdings" pitchFamily="2" charset="2"/>
              </a:rPr>
              <a:t>HTML </a:t>
            </a:r>
            <a:r>
              <a:rPr lang="bg-BG" sz="2000" dirty="0" smtClean="0">
                <a:sym typeface="Wingdings" pitchFamily="2" charset="2"/>
              </a:rPr>
              <a:t>и </a:t>
            </a:r>
            <a:r>
              <a:rPr lang="en-US" sz="2000" dirty="0" smtClean="0">
                <a:sym typeface="Wingdings" pitchFamily="2" charset="2"/>
              </a:rPr>
              <a:t>JavaScript</a:t>
            </a:r>
          </a:p>
          <a:p>
            <a:pPr>
              <a:buFont typeface="Wingdings"/>
              <a:buChar char="à"/>
            </a:pPr>
            <a:r>
              <a:rPr lang="bg-BG" sz="2000" dirty="0" smtClean="0">
                <a:sym typeface="Wingdings" pitchFamily="2" charset="2"/>
              </a:rPr>
              <a:t>Кешираните </a:t>
            </a:r>
            <a:r>
              <a:rPr lang="en-US" sz="2000" dirty="0" smtClean="0">
                <a:sym typeface="Wingdings" pitchFamily="2" charset="2"/>
              </a:rPr>
              <a:t>JavaScript </a:t>
            </a:r>
            <a:r>
              <a:rPr lang="bg-BG" sz="2000" dirty="0" smtClean="0">
                <a:sym typeface="Wingdings" pitchFamily="2" charset="2"/>
              </a:rPr>
              <a:t>файлове вдигат скоростта на зареждане на страниците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bg-BG" sz="2000" dirty="0" smtClean="0"/>
              <a:t>За да се използва на атрибута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bg-BG" sz="2000" dirty="0" smtClean="0"/>
              <a:t> на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&lt;script&gt; </a:t>
            </a:r>
            <a:r>
              <a:rPr lang="bg-BG" sz="2000" dirty="0" smtClean="0"/>
              <a:t>се дава името на файла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bg-BG" sz="2000" dirty="0" smtClean="0"/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endParaRPr lang="bg-BG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&lt;p id="demo"&gt;A Paragraph.&lt;/p&gt;</a:t>
            </a:r>
          </a:p>
          <a:p>
            <a:pPr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()"&gt;Try it&lt;/button&gt;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&lt;script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="myScript.js"&gt;&lt;/script&gt;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</a:t>
            </a:r>
            <a:r>
              <a:rPr lang="bg-BG" b="1" dirty="0" smtClean="0"/>
              <a:t> изход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r>
              <a:rPr lang="bg-BG" dirty="0" smtClean="0"/>
              <a:t>Няма вградени функции за изход</a:t>
            </a:r>
          </a:p>
          <a:p>
            <a:r>
              <a:rPr lang="bg-BG" dirty="0" smtClean="0"/>
              <a:t>Възможности за изход: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Писане в </a:t>
            </a:r>
            <a:r>
              <a:rPr lang="en-US" dirty="0" smtClean="0"/>
              <a:t>alert box</a:t>
            </a:r>
            <a:r>
              <a:rPr lang="bg-BG" dirty="0" smtClean="0"/>
              <a:t> (прозорец със съобщение)</a:t>
            </a:r>
          </a:p>
          <a:p>
            <a:pPr marL="514350" indent="-514350">
              <a:buNone/>
            </a:pPr>
            <a:r>
              <a:rPr lang="en-US" b="1" dirty="0" err="1" smtClean="0"/>
              <a:t>window.alert</a:t>
            </a:r>
            <a:r>
              <a:rPr lang="en-US" b="1" dirty="0" smtClean="0"/>
              <a:t>()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bg-BG" dirty="0" smtClean="0"/>
              <a:t>Писане в изхода на </a:t>
            </a:r>
            <a:r>
              <a:rPr lang="en-US" dirty="0" smtClean="0"/>
              <a:t>HTML </a:t>
            </a:r>
            <a:r>
              <a:rPr lang="en-US" dirty="0" smtClean="0"/>
              <a:t> (</a:t>
            </a:r>
            <a:r>
              <a:rPr lang="bg-BG" dirty="0" smtClean="0"/>
              <a:t>на съответното място, където е поставен скрипта в </a:t>
            </a:r>
            <a:r>
              <a:rPr lang="en-US" dirty="0" smtClean="0"/>
              <a:t>HTML</a:t>
            </a:r>
            <a:r>
              <a:rPr lang="bg-BG" dirty="0" smtClean="0"/>
              <a:t> </a:t>
            </a:r>
            <a:r>
              <a:rPr lang="bg-BG" dirty="0" smtClean="0"/>
              <a:t>кода</a:t>
            </a:r>
            <a:r>
              <a:rPr lang="en-US" dirty="0" smtClean="0"/>
              <a:t>)</a:t>
            </a:r>
            <a:endParaRPr lang="bg-BG" dirty="0" smtClean="0"/>
          </a:p>
          <a:p>
            <a:pPr marL="514350" indent="-514350">
              <a:buNone/>
            </a:pPr>
            <a:r>
              <a:rPr lang="en-US" b="1" dirty="0" err="1" smtClean="0"/>
              <a:t>document.write</a:t>
            </a:r>
            <a:r>
              <a:rPr lang="en-US" b="1" dirty="0" smtClean="0"/>
              <a:t>()</a:t>
            </a:r>
          </a:p>
          <a:p>
            <a:pPr marL="514350" indent="-514350">
              <a:buNone/>
            </a:pPr>
            <a:r>
              <a:rPr lang="bg-BG" dirty="0" smtClean="0"/>
              <a:t>При използване след зареждане на цялата страница =&gt; изтриване на страницата и извеждане на съдържанието само на </a:t>
            </a:r>
            <a:r>
              <a:rPr lang="en-US" dirty="0" smtClean="0"/>
              <a:t>write: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&lt;p&gt;My first paragraph.&lt;/p&gt;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button type="button"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(5 + 6)"&gt;Try it&lt;/button&gt;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Писане </a:t>
            </a:r>
            <a:r>
              <a:rPr lang="bg-BG" dirty="0" smtClean="0"/>
              <a:t>в определен </a:t>
            </a:r>
            <a:r>
              <a:rPr lang="en-US" dirty="0" smtClean="0"/>
              <a:t>HTML </a:t>
            </a:r>
            <a:r>
              <a:rPr lang="bg-BG" dirty="0" smtClean="0"/>
              <a:t>елемент</a:t>
            </a:r>
            <a:r>
              <a:rPr lang="en-US" dirty="0" smtClean="0"/>
              <a:t> </a:t>
            </a:r>
            <a:endParaRPr lang="bg-BG" dirty="0" smtClean="0"/>
          </a:p>
          <a:p>
            <a:pPr marL="514350" indent="-514350">
              <a:buNone/>
            </a:pPr>
            <a:r>
              <a:rPr lang="en-US" b="1" dirty="0" err="1" smtClean="0"/>
              <a:t>innerHTML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bg-BG" dirty="0" smtClean="0"/>
              <a:t>Писане в конзолата на браузъра </a:t>
            </a:r>
            <a:r>
              <a:rPr lang="en-US" dirty="0" smtClean="0"/>
              <a:t> </a:t>
            </a:r>
            <a:endParaRPr lang="bg-BG" dirty="0" smtClean="0"/>
          </a:p>
          <a:p>
            <a:pPr marL="514350" indent="-514350">
              <a:buNone/>
            </a:pPr>
            <a:r>
              <a:rPr lang="en-US" b="1" dirty="0" smtClean="0"/>
              <a:t>console.log</a:t>
            </a:r>
            <a:r>
              <a:rPr lang="en-US" b="1" dirty="0" smtClean="0"/>
              <a:t>()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764704"/>
          </a:xfrm>
        </p:spPr>
        <p:txBody>
          <a:bodyPr/>
          <a:lstStyle/>
          <a:p>
            <a:r>
              <a:rPr lang="en-US" b="1" dirty="0" smtClean="0"/>
              <a:t>JavaScript</a:t>
            </a:r>
            <a:r>
              <a:rPr lang="bg-BG" b="1" dirty="0" smtClean="0"/>
              <a:t> изход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686800" cy="6453336"/>
          </a:xfrm>
        </p:spPr>
        <p:txBody>
          <a:bodyPr>
            <a:noAutofit/>
          </a:bodyPr>
          <a:lstStyle/>
          <a:p>
            <a:r>
              <a:rPr lang="en-US" sz="1800" dirty="0" smtClean="0"/>
              <a:t>JavaScript</a:t>
            </a:r>
            <a:r>
              <a:rPr lang="bg-BG" sz="1800" dirty="0" smtClean="0"/>
              <a:t> типично се използва за да манипулира </a:t>
            </a:r>
            <a:r>
              <a:rPr lang="en-US" sz="1800" dirty="0" smtClean="0"/>
              <a:t>HTML </a:t>
            </a:r>
            <a:r>
              <a:rPr lang="bg-BG" sz="1800" dirty="0" smtClean="0"/>
              <a:t>елементите</a:t>
            </a:r>
            <a:endParaRPr lang="en-US" sz="1800" dirty="0" smtClean="0"/>
          </a:p>
          <a:p>
            <a:r>
              <a:rPr lang="bg-BG" sz="1800" dirty="0" smtClean="0"/>
              <a:t>За достъп до </a:t>
            </a:r>
            <a:r>
              <a:rPr lang="en-US" sz="1800" dirty="0" smtClean="0"/>
              <a:t>HTML </a:t>
            </a:r>
            <a:r>
              <a:rPr lang="bg-BG" sz="1800" dirty="0" smtClean="0"/>
              <a:t>елемент от </a:t>
            </a:r>
            <a:r>
              <a:rPr lang="en-US" sz="1800" dirty="0" smtClean="0"/>
              <a:t>JavaScript</a:t>
            </a:r>
            <a:r>
              <a:rPr lang="bg-BG" sz="1800" dirty="0" smtClean="0"/>
              <a:t>  се използва метода: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r>
              <a:rPr lang="bg-BG" sz="1800" dirty="0" smtClean="0"/>
              <a:t>В </a:t>
            </a:r>
            <a:r>
              <a:rPr lang="en-US" sz="1800" dirty="0" smtClean="0"/>
              <a:t>HTML </a:t>
            </a:r>
            <a:r>
              <a:rPr lang="bg-BG" sz="1800" dirty="0" smtClean="0"/>
              <a:t> се използва атрибута </a:t>
            </a:r>
            <a:r>
              <a:rPr lang="en-US" sz="1800" dirty="0" smtClean="0"/>
              <a:t>"id" </a:t>
            </a:r>
            <a:r>
              <a:rPr lang="bg-BG" sz="1800" dirty="0" smtClean="0"/>
              <a:t>за идентификация</a:t>
            </a:r>
            <a:endParaRPr lang="en-US" sz="1800" b="1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&lt;h1&gt;My First Web Page&lt;/h1&gt;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 id="demo"&gt;My First Paragraph&lt;/p&gt;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="My First JavaScript";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 smtClean="0"/>
              <a:t>JavaScript</a:t>
            </a:r>
            <a:r>
              <a:rPr lang="bg-BG" sz="1800" dirty="0" smtClean="0"/>
              <a:t> се изпълнява от браузъра</a:t>
            </a:r>
          </a:p>
          <a:p>
            <a:r>
              <a:rPr lang="bg-BG" sz="1800" dirty="0" smtClean="0"/>
              <a:t>При натискане на бутона, страницата се презарежда: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&lt;h1&gt;My First Web Page&lt;/h1&gt;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&lt;p&gt;My First Paragraph.&lt;/p&gt;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()"&gt;Try it&lt;/button&gt;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("Oops! The document disappeared!");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JavaScript</a:t>
            </a:r>
            <a:r>
              <a:rPr lang="bg-BG" dirty="0" smtClean="0"/>
              <a:t> е скриптов език за уеб програмиране</a:t>
            </a:r>
            <a:endParaRPr lang="en-US" dirty="0" smtClean="0"/>
          </a:p>
          <a:p>
            <a:r>
              <a:rPr lang="bg-BG" dirty="0" smtClean="0"/>
              <a:t>Всички съвременни </a:t>
            </a:r>
            <a:r>
              <a:rPr lang="en-US" dirty="0" smtClean="0"/>
              <a:t>HTML </a:t>
            </a:r>
            <a:r>
              <a:rPr lang="bg-BG" dirty="0" smtClean="0"/>
              <a:t>страници използват </a:t>
            </a:r>
            <a:r>
              <a:rPr lang="en-US" dirty="0" smtClean="0"/>
              <a:t>JavaScript</a:t>
            </a:r>
            <a:r>
              <a:rPr lang="bg-BG" dirty="0" smtClean="0"/>
              <a:t> за да добавят функционалност, да валидират входните данни, да комуникират с уеб сървъра, ...</a:t>
            </a:r>
          </a:p>
          <a:p>
            <a:r>
              <a:rPr lang="bg-BG" dirty="0" smtClean="0"/>
              <a:t>Кодовете могат да се вмъкват в </a:t>
            </a:r>
            <a:r>
              <a:rPr lang="en-US" dirty="0" smtClean="0"/>
              <a:t>HTML </a:t>
            </a:r>
            <a:r>
              <a:rPr lang="bg-BG" dirty="0" smtClean="0"/>
              <a:t>страници и да се изпълняват от повечето съвременни браузъри</a:t>
            </a:r>
          </a:p>
          <a:p>
            <a:r>
              <a:rPr lang="bg-BG" b="1" dirty="0" smtClean="0"/>
              <a:t>***</a:t>
            </a:r>
            <a:endParaRPr lang="en-US" b="1" dirty="0" smtClean="0"/>
          </a:p>
          <a:p>
            <a:r>
              <a:rPr lang="en-US" dirty="0" smtClean="0"/>
              <a:t>ECMA-262 </a:t>
            </a:r>
            <a:r>
              <a:rPr lang="bg-BG" dirty="0" smtClean="0"/>
              <a:t>е официалното име на стандарта </a:t>
            </a:r>
            <a:r>
              <a:rPr lang="en-US" dirty="0" smtClean="0"/>
              <a:t>JavaScript</a:t>
            </a:r>
            <a:endParaRPr lang="bg-BG" dirty="0" smtClean="0"/>
          </a:p>
          <a:p>
            <a:r>
              <a:rPr lang="en-US" dirty="0" smtClean="0"/>
              <a:t>JavaScript </a:t>
            </a:r>
            <a:r>
              <a:rPr lang="bg-BG" dirty="0" smtClean="0"/>
              <a:t>е разработен от </a:t>
            </a:r>
            <a:r>
              <a:rPr lang="en-US" dirty="0" smtClean="0"/>
              <a:t>Brendan </a:t>
            </a:r>
            <a:r>
              <a:rPr lang="en-US" dirty="0" err="1" smtClean="0"/>
              <a:t>Eich</a:t>
            </a:r>
            <a:r>
              <a:rPr lang="bg-BG" dirty="0" smtClean="0"/>
              <a:t>ю</a:t>
            </a:r>
          </a:p>
          <a:p>
            <a:r>
              <a:rPr lang="bg-BG" dirty="0" smtClean="0"/>
              <a:t>Появява се в браузъра </a:t>
            </a:r>
            <a:r>
              <a:rPr lang="en-US" dirty="0" smtClean="0"/>
              <a:t>Netscape</a:t>
            </a:r>
            <a:r>
              <a:rPr lang="bg-BG" dirty="0" smtClean="0"/>
              <a:t> през </a:t>
            </a:r>
            <a:r>
              <a:rPr lang="en-US" dirty="0" smtClean="0"/>
              <a:t>1995</a:t>
            </a:r>
            <a:endParaRPr lang="bg-BG" dirty="0" smtClean="0"/>
          </a:p>
          <a:p>
            <a:r>
              <a:rPr lang="bg-BG" dirty="0" smtClean="0"/>
              <a:t>Приет  е от стандартизиращата асоциация </a:t>
            </a:r>
            <a:r>
              <a:rPr lang="en-US" dirty="0" smtClean="0"/>
              <a:t>ECMA </a:t>
            </a:r>
            <a:r>
              <a:rPr lang="bg-BG" dirty="0" smtClean="0"/>
              <a:t>през </a:t>
            </a:r>
            <a:r>
              <a:rPr lang="en-US" dirty="0" smtClean="0"/>
              <a:t>1997 </a:t>
            </a:r>
          </a:p>
          <a:p>
            <a:r>
              <a:rPr lang="en-US" b="1" dirty="0" smtClean="0"/>
              <a:t>JavaScript </a:t>
            </a:r>
            <a:r>
              <a:rPr lang="bg-BG" b="1" dirty="0" smtClean="0"/>
              <a:t>в </a:t>
            </a:r>
            <a:r>
              <a:rPr lang="en-US" b="1" dirty="0" smtClean="0"/>
              <a:t>Windows 8</a:t>
            </a:r>
          </a:p>
          <a:p>
            <a:r>
              <a:rPr lang="en-US" dirty="0" smtClean="0"/>
              <a:t>Microsoft </a:t>
            </a:r>
            <a:r>
              <a:rPr lang="bg-BG" dirty="0" smtClean="0"/>
              <a:t>поддържа </a:t>
            </a:r>
            <a:r>
              <a:rPr lang="en-US" dirty="0" smtClean="0"/>
              <a:t>JavaScript </a:t>
            </a:r>
            <a:r>
              <a:rPr lang="bg-BG" dirty="0" smtClean="0"/>
              <a:t>за създаване на </a:t>
            </a:r>
            <a:r>
              <a:rPr lang="en-US" dirty="0" smtClean="0"/>
              <a:t>Windows 8 </a:t>
            </a:r>
            <a:r>
              <a:rPr lang="bg-BG" dirty="0" smtClean="0"/>
              <a:t>приложения</a:t>
            </a:r>
          </a:p>
          <a:p>
            <a:r>
              <a:rPr lang="en-US" dirty="0" smtClean="0"/>
              <a:t>JavaScript </a:t>
            </a:r>
            <a:r>
              <a:rPr lang="bg-BG" dirty="0" smtClean="0"/>
              <a:t>ще се използва в </a:t>
            </a:r>
            <a:r>
              <a:rPr lang="en-US" dirty="0" smtClean="0"/>
              <a:t>Internet </a:t>
            </a:r>
            <a:r>
              <a:rPr lang="bg-BG" dirty="0" smtClean="0"/>
              <a:t>и </a:t>
            </a:r>
            <a:r>
              <a:rPr lang="en-US" dirty="0" smtClean="0"/>
              <a:t>Windows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 smtClean="0"/>
              <a:t>За какво се използва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r>
              <a:rPr lang="bg-BG" sz="1800" b="1" dirty="0" smtClean="0"/>
              <a:t>Писане в </a:t>
            </a:r>
            <a:r>
              <a:rPr lang="en-US" sz="1800" b="1" dirty="0" smtClean="0"/>
              <a:t>HTML </a:t>
            </a:r>
            <a:r>
              <a:rPr lang="bg-BG" sz="1800" b="1" dirty="0" smtClean="0"/>
              <a:t>изхода</a:t>
            </a:r>
            <a:r>
              <a:rPr lang="en-US" sz="1800" b="1" dirty="0" smtClean="0"/>
              <a:t>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("&lt;h1&gt;This is a heading&lt;/h1&gt;");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("&lt;p&gt;This is a paragraph&lt;/p&gt;"); </a:t>
            </a:r>
          </a:p>
          <a:p>
            <a:r>
              <a:rPr lang="bg-BG" sz="1800" dirty="0" smtClean="0"/>
              <a:t>Ако се използва </a:t>
            </a:r>
            <a:r>
              <a:rPr lang="en-US" sz="1800" dirty="0" err="1" smtClean="0"/>
              <a:t>document.write</a:t>
            </a:r>
            <a:r>
              <a:rPr lang="en-US" sz="1800" dirty="0" smtClean="0"/>
              <a:t> </a:t>
            </a:r>
            <a:r>
              <a:rPr lang="bg-BG" sz="1800" dirty="0"/>
              <a:t>(</a:t>
            </a:r>
            <a:r>
              <a:rPr lang="bg-BG" sz="1800" dirty="0" smtClean="0"/>
              <a:t>само за </a:t>
            </a:r>
            <a:r>
              <a:rPr lang="en-US" sz="1800" dirty="0" smtClean="0"/>
              <a:t>HTML </a:t>
            </a:r>
            <a:r>
              <a:rPr lang="bg-BG" sz="1800" dirty="0" smtClean="0"/>
              <a:t>изход може да се използва) след зареждане на страницата, то тя се презарежда</a:t>
            </a:r>
          </a:p>
          <a:p>
            <a:r>
              <a:rPr lang="bg-BG" sz="1800" b="1" dirty="0" smtClean="0"/>
              <a:t>Реагиране на събития </a:t>
            </a:r>
            <a:r>
              <a:rPr lang="bg-BG" sz="1800" dirty="0" smtClean="0"/>
              <a:t>(напр.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bg-BG" sz="1800" dirty="0" smtClean="0"/>
              <a:t>)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="alert('Welcome!')"&gt;Click Me!&lt;/button&gt;</a:t>
            </a:r>
          </a:p>
          <a:p>
            <a:r>
              <a:rPr lang="bg-BG" sz="1800" dirty="0" smtClean="0"/>
              <a:t>Функцията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alert() </a:t>
            </a:r>
            <a:r>
              <a:rPr lang="bg-BG" sz="1800" dirty="0" smtClean="0"/>
              <a:t>показва съобщение с аргумента, не се изпозва много</a:t>
            </a:r>
          </a:p>
          <a:p>
            <a:r>
              <a:rPr lang="bg-BG" sz="1800" b="1" dirty="0" smtClean="0"/>
              <a:t>Промяна на </a:t>
            </a:r>
            <a:r>
              <a:rPr lang="en-US" sz="1800" b="1" dirty="0" smtClean="0"/>
              <a:t>HTML </a:t>
            </a:r>
            <a:r>
              <a:rPr lang="bg-BG" sz="1800" b="1" dirty="0" smtClean="0"/>
              <a:t>съдържание</a:t>
            </a:r>
            <a:r>
              <a:rPr lang="en-US" sz="1800" b="1" dirty="0" smtClean="0"/>
              <a:t>: 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x=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("demo")  //Find the element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="Hello JavaScript";    //Change the content </a:t>
            </a:r>
          </a:p>
          <a:p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i="1" dirty="0" smtClean="0">
                <a:solidFill>
                  <a:schemeClr val="tx2">
                    <a:lumMod val="75000"/>
                  </a:schemeClr>
                </a:solidFill>
              </a:rPr>
              <a:t>some 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“) </a:t>
            </a:r>
            <a:r>
              <a:rPr lang="bg-BG" sz="1800" dirty="0" smtClean="0"/>
              <a:t>– дефинирано е в </a:t>
            </a:r>
            <a:r>
              <a:rPr lang="en-US" sz="1800" dirty="0" smtClean="0"/>
              <a:t>HTML DOM</a:t>
            </a:r>
          </a:p>
          <a:p>
            <a:r>
              <a:rPr lang="en-US" sz="1800" dirty="0" smtClean="0"/>
              <a:t>DOM (</a:t>
            </a:r>
            <a:r>
              <a:rPr lang="en-US" sz="1800" b="1" dirty="0" smtClean="0"/>
              <a:t>D</a:t>
            </a:r>
            <a:r>
              <a:rPr lang="en-US" sz="1800" dirty="0" smtClean="0"/>
              <a:t>ocument </a:t>
            </a:r>
            <a:r>
              <a:rPr lang="en-US" sz="1800" b="1" dirty="0" smtClean="0"/>
              <a:t>O</a:t>
            </a:r>
            <a:r>
              <a:rPr lang="en-US" sz="1800" dirty="0" smtClean="0"/>
              <a:t>bject </a:t>
            </a:r>
            <a:r>
              <a:rPr lang="en-US" sz="1800" b="1" dirty="0" smtClean="0"/>
              <a:t>M</a:t>
            </a:r>
            <a:r>
              <a:rPr lang="en-US" sz="1800" dirty="0" smtClean="0"/>
              <a:t>odel) </a:t>
            </a:r>
            <a:r>
              <a:rPr lang="bg-BG" sz="1800" dirty="0" smtClean="0"/>
              <a:t>е официялен стандарт на </a:t>
            </a:r>
            <a:r>
              <a:rPr lang="en-US" sz="1800" dirty="0" smtClean="0"/>
              <a:t>W3C </a:t>
            </a:r>
            <a:r>
              <a:rPr lang="bg-BG" sz="1800" dirty="0" smtClean="0"/>
              <a:t>за достъп до </a:t>
            </a:r>
            <a:r>
              <a:rPr lang="en-US" sz="1800" dirty="0" smtClean="0"/>
              <a:t>HTML </a:t>
            </a:r>
            <a:r>
              <a:rPr lang="bg-BG" sz="1800" dirty="0" smtClean="0"/>
              <a:t>елементи</a:t>
            </a:r>
            <a:r>
              <a:rPr lang="en-US" sz="1800" dirty="0" smtClean="0"/>
              <a:t> </a:t>
            </a:r>
            <a:endParaRPr lang="bg-BG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 smtClean="0"/>
              <a:t>За какво се използва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r>
              <a:rPr lang="bg-BG" sz="1800" dirty="0" smtClean="0"/>
              <a:t>При натискане на бутона текста в елемента </a:t>
            </a:r>
            <a:r>
              <a:rPr lang="en-US" sz="1800" dirty="0" smtClean="0"/>
              <a:t>&lt;p&gt; </a:t>
            </a:r>
            <a:r>
              <a:rPr lang="bg-BG" sz="1800" dirty="0" smtClean="0"/>
              <a:t>се променя</a:t>
            </a:r>
            <a:r>
              <a:rPr lang="en-US" sz="1800" dirty="0" smtClean="0"/>
              <a:t>:</a:t>
            </a:r>
            <a:endParaRPr lang="bg-BG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 id="demo"&gt;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JavaScript can change the content of an HTML element.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&lt;/p&gt;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x=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("demo");  // Find the element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="Hello JavaScript!";    // Change the content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()"&gt;Click Me!&lt;/button</a:t>
            </a:r>
            <a:r>
              <a:rPr lang="en-US" sz="1800" dirty="0" smtClean="0"/>
              <a:t>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 smtClean="0"/>
              <a:t>За какво се използва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r>
              <a:rPr lang="bg-BG" sz="1800" b="1" dirty="0" smtClean="0"/>
              <a:t>Промяна на </a:t>
            </a:r>
            <a:r>
              <a:rPr lang="en-US" sz="1800" b="1" dirty="0" smtClean="0"/>
              <a:t>HTML</a:t>
            </a:r>
            <a:r>
              <a:rPr lang="bg-BG" sz="1800" b="1" dirty="0" smtClean="0"/>
              <a:t> атрибути</a:t>
            </a:r>
            <a:r>
              <a:rPr lang="en-US" sz="1800" b="1" dirty="0" smtClean="0"/>
              <a:t>:</a:t>
            </a:r>
          </a:p>
          <a:p>
            <a:r>
              <a:rPr lang="bg-BG" sz="1800" dirty="0" smtClean="0"/>
              <a:t>Динамично променяне на атрибута </a:t>
            </a:r>
            <a:r>
              <a:rPr lang="en-US" sz="1800" dirty="0" smtClean="0"/>
              <a:t>source (</a:t>
            </a:r>
            <a:r>
              <a:rPr lang="en-US" sz="1800" dirty="0" err="1" smtClean="0"/>
              <a:t>src</a:t>
            </a:r>
            <a:r>
              <a:rPr lang="en-US" sz="1800" dirty="0" smtClean="0"/>
              <a:t>) </a:t>
            </a:r>
            <a:r>
              <a:rPr lang="bg-BG" sz="1800" dirty="0" smtClean="0"/>
              <a:t>на </a:t>
            </a:r>
            <a:r>
              <a:rPr lang="en-US" sz="1800" dirty="0" smtClean="0"/>
              <a:t>&lt;image&gt;: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changeImage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element=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('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myimage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')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element.src.match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bulbon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"))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element.src="pic_bulboff.gif";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element.src="pic_bulbon.gif";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id="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myimage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changeImage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()"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="pic_bulboff.gif" width="100" height="180"&gt;</a:t>
            </a:r>
          </a:p>
          <a:p>
            <a:r>
              <a:rPr lang="bg-BG" sz="1800" dirty="0" smtClean="0"/>
              <a:t>Така могат да се променят почти всики атрибути на всеки таг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 smtClean="0"/>
              <a:t>За какво се използва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r>
              <a:rPr lang="bg-BG" sz="2400" b="1" dirty="0" smtClean="0"/>
              <a:t>Промяна на </a:t>
            </a:r>
            <a:r>
              <a:rPr lang="en-US" sz="2400" b="1" dirty="0" smtClean="0"/>
              <a:t>HTML </a:t>
            </a:r>
            <a:r>
              <a:rPr lang="bg-BG" sz="2400" b="1" dirty="0" smtClean="0"/>
              <a:t>стил</a:t>
            </a:r>
            <a:r>
              <a:rPr lang="en-US" sz="2400" b="1" dirty="0" smtClean="0"/>
              <a:t>:</a:t>
            </a:r>
          </a:p>
          <a:p>
            <a:r>
              <a:rPr lang="bg-BG" sz="2400" dirty="0" smtClean="0"/>
              <a:t>Чрез промяна на атрибут</a:t>
            </a:r>
            <a:endParaRPr lang="en-US" sz="2400" dirty="0" smtClean="0"/>
          </a:p>
          <a:p>
            <a:pPr>
              <a:buNone/>
            </a:pPr>
            <a:r>
              <a:rPr lang="bg-BG" sz="2400" dirty="0" smtClean="0"/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x=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("demo")  //Find the element </a:t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x.style.color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="#ff0000";           //Change the style</a:t>
            </a:r>
            <a:endParaRPr lang="bg-BG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400" b="1" dirty="0" smtClean="0"/>
              <a:t>Показване и скриване на </a:t>
            </a:r>
            <a:r>
              <a:rPr lang="en-US" sz="2400" b="1" dirty="0" smtClean="0"/>
              <a:t>HTML </a:t>
            </a:r>
            <a:r>
              <a:rPr lang="bg-BG" sz="2400" b="1" dirty="0" smtClean="0"/>
              <a:t>елементи:</a:t>
            </a:r>
          </a:p>
          <a:p>
            <a:endParaRPr lang="bg-BG" sz="2400" b="1" dirty="0" smtClean="0"/>
          </a:p>
          <a:p>
            <a:pPr>
              <a:buNone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style.display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="none";</a:t>
            </a:r>
            <a:endParaRPr lang="bg-BG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bg-BG" sz="2400" dirty="0" smtClean="0"/>
          </a:p>
          <a:p>
            <a:r>
              <a:rPr lang="bg-BG" sz="2400" dirty="0" smtClean="0"/>
              <a:t>Ако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&lt;p id="demo" style="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display:none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"&gt;Hello JavaScript!&lt;/p&gt;</a:t>
            </a:r>
            <a:endParaRPr lang="bg-BG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style.display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="block";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 smtClean="0"/>
              <a:t>За какво се използва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r>
              <a:rPr lang="bg-BG" sz="2000" b="1" dirty="0" smtClean="0"/>
              <a:t>Валидиране на вход</a:t>
            </a:r>
            <a:r>
              <a:rPr lang="en-US" sz="2000" b="1" dirty="0" smtClean="0"/>
              <a:t>:</a:t>
            </a:r>
          </a:p>
          <a:p>
            <a:pPr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if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isNaN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(x) {alert("Not Numeric")};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&lt;input id="demo" type="text"&gt;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("demo").value;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if(x==""||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isNaN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(x))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	alert("Not Numeric");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()"&gt;Click Me!&lt;/button&gt;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Как се работи с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JavaScript </a:t>
            </a:r>
            <a:r>
              <a:rPr lang="bg-BG" sz="1800" b="1" dirty="0" smtClean="0"/>
              <a:t>функции и събития</a:t>
            </a:r>
            <a:endParaRPr lang="en-US" sz="1800" b="1" dirty="0" smtClean="0"/>
          </a:p>
          <a:p>
            <a:r>
              <a:rPr lang="en-US" sz="1800" dirty="0" smtClean="0"/>
              <a:t>JavaScript </a:t>
            </a:r>
            <a:r>
              <a:rPr lang="bg-BG" sz="1800" dirty="0" smtClean="0"/>
              <a:t>се изпълнява, когато се зарежда страницата</a:t>
            </a:r>
          </a:p>
          <a:p>
            <a:r>
              <a:rPr lang="bg-BG" sz="1800" dirty="0" smtClean="0"/>
              <a:t>Често искаме да изпълняваме код, когато се случи някакво събитие (напр. натискане на бутон) </a:t>
            </a:r>
            <a:r>
              <a:rPr lang="bg-BG" sz="1800" dirty="0" smtClean="0">
                <a:sym typeface="Wingdings" pitchFamily="2" charset="2"/>
              </a:rPr>
              <a:t> функция, която извикваме при настъпването на дадено събитие</a:t>
            </a:r>
            <a:endParaRPr lang="en-US" sz="1800" dirty="0" smtClean="0"/>
          </a:p>
          <a:p>
            <a:endParaRPr lang="bg-BG" sz="1800" dirty="0" smtClean="0"/>
          </a:p>
          <a:p>
            <a:pPr algn="ctr">
              <a:spcBef>
                <a:spcPct val="0"/>
              </a:spcBef>
              <a:buNone/>
            </a:pPr>
            <a:r>
              <a:rPr lang="bg-BG" sz="4000" dirty="0" smtClean="0">
                <a:latin typeface="+mj-lt"/>
                <a:ea typeface="+mj-ea"/>
                <a:cs typeface="+mj-cs"/>
              </a:rPr>
              <a:t>Къде се поставят </a:t>
            </a:r>
            <a:r>
              <a:rPr lang="en-US" sz="4000" dirty="0" smtClean="0"/>
              <a:t>JavaScript</a:t>
            </a:r>
            <a:r>
              <a:rPr lang="bg-BG" sz="4000" dirty="0" smtClean="0"/>
              <a:t> </a:t>
            </a:r>
            <a:r>
              <a:rPr lang="bg-BG" sz="4000" dirty="0" smtClean="0">
                <a:latin typeface="+mj-lt"/>
                <a:ea typeface="+mj-ea"/>
                <a:cs typeface="+mj-cs"/>
              </a:rPr>
              <a:t>кодовете</a:t>
            </a:r>
            <a:endParaRPr lang="en-US" sz="4000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endParaRPr lang="bg-BG" sz="1200" dirty="0" smtClean="0">
              <a:latin typeface="+mj-lt"/>
              <a:ea typeface="+mj-ea"/>
              <a:cs typeface="+mj-cs"/>
            </a:endParaRPr>
          </a:p>
          <a:p>
            <a:pPr>
              <a:buFont typeface="+mj-lt"/>
              <a:buAutoNum type="arabicPeriod"/>
            </a:pPr>
            <a:r>
              <a:rPr lang="bg-BG" sz="1800" dirty="0" smtClean="0"/>
              <a:t>В </a:t>
            </a:r>
            <a:r>
              <a:rPr lang="en-US" sz="1800" dirty="0" smtClean="0"/>
              <a:t>&lt;head&gt; </a:t>
            </a:r>
            <a:endParaRPr lang="bg-BG" sz="1800" dirty="0" smtClean="0"/>
          </a:p>
          <a:p>
            <a:pPr>
              <a:buFont typeface="+mj-lt"/>
              <a:buAutoNum type="arabicPeriod"/>
            </a:pPr>
            <a:r>
              <a:rPr lang="bg-BG" sz="1800" dirty="0" smtClean="0"/>
              <a:t>На края на страницата в &lt;</a:t>
            </a:r>
            <a:r>
              <a:rPr lang="en-US" sz="1800" dirty="0" smtClean="0"/>
              <a:t>body</a:t>
            </a:r>
            <a:r>
              <a:rPr lang="bg-BG" sz="1800" dirty="0" smtClean="0"/>
              <a:t>&gt;</a:t>
            </a:r>
          </a:p>
          <a:p>
            <a:pPr>
              <a:buFont typeface="+mj-lt"/>
              <a:buAutoNum type="arabicPeriod"/>
            </a:pPr>
            <a:r>
              <a:rPr lang="bg-BG" sz="1800" dirty="0" smtClean="0"/>
              <a:t>Във външен файл (с разширение .</a:t>
            </a:r>
            <a:r>
              <a:rPr lang="en-US" sz="1800" dirty="0" err="1" smtClean="0"/>
              <a:t>js</a:t>
            </a:r>
            <a:r>
              <a:rPr lang="en-US" sz="1800" dirty="0" smtClean="0"/>
              <a:t>)</a:t>
            </a:r>
          </a:p>
          <a:p>
            <a:endParaRPr lang="bg-BG" sz="1800" dirty="0" smtClean="0"/>
          </a:p>
          <a:p>
            <a:r>
              <a:rPr lang="bg-BG" sz="1800" dirty="0" smtClean="0"/>
              <a:t>Препоръчва се кодовете да се поставят на едно място!!!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Място на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JavaScript </a:t>
            </a:r>
            <a:r>
              <a:rPr lang="bg-BG" sz="2000" dirty="0" smtClean="0"/>
              <a:t>кодовете </a:t>
            </a:r>
            <a:r>
              <a:rPr lang="en-US" sz="2000" dirty="0" smtClean="0"/>
              <a:t>(</a:t>
            </a:r>
            <a:r>
              <a:rPr lang="bg-BG" sz="2000" b="1" dirty="0" smtClean="0"/>
              <a:t>функция</a:t>
            </a:r>
            <a:r>
              <a:rPr lang="en-US" sz="2000" b="1" dirty="0" smtClean="0"/>
              <a:t>)</a:t>
            </a:r>
            <a:r>
              <a:rPr lang="bg-BG" sz="2000" b="1" dirty="0" smtClean="0"/>
              <a:t> </a:t>
            </a:r>
            <a:r>
              <a:rPr lang="bg-BG" sz="2000" dirty="0" smtClean="0"/>
              <a:t>в </a:t>
            </a:r>
            <a:r>
              <a:rPr lang="en-US" sz="2000" dirty="0" smtClean="0"/>
              <a:t>&lt;head&gt;</a:t>
            </a:r>
            <a:r>
              <a:rPr lang="bg-BG" sz="2000" b="1" dirty="0" smtClean="0"/>
              <a:t>:</a:t>
            </a:r>
            <a:endParaRPr lang="en-US" sz="2000" b="1" dirty="0" smtClean="0"/>
          </a:p>
          <a:p>
            <a:pPr>
              <a:buNone/>
            </a:pPr>
            <a:r>
              <a:rPr lang="bg-BG" sz="2000" dirty="0" smtClean="0"/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&lt;html&gt;&lt;head&gt;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="My First JavaScript Function";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</a:p>
          <a:p>
            <a:pPr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</a:p>
          <a:p>
            <a:pPr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&lt;h1&gt;My Web Page&lt;/h1&gt;</a:t>
            </a:r>
          </a:p>
          <a:p>
            <a:pPr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&lt;p id="demo"&gt;A Paragraph&lt;/p&gt;</a:t>
            </a:r>
          </a:p>
          <a:p>
            <a:pPr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()"&gt;Try it&lt;/button&gt;</a:t>
            </a:r>
          </a:p>
          <a:p>
            <a:pPr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&lt;/html&gt;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521</Words>
  <Application>Microsoft Office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JavaScript</vt:lpstr>
      <vt:lpstr>Въведение</vt:lpstr>
      <vt:lpstr>За какво се използва JavaScript</vt:lpstr>
      <vt:lpstr>За какво се използва JavaScript</vt:lpstr>
      <vt:lpstr>За какво се използва JavaScript</vt:lpstr>
      <vt:lpstr>За какво се използва JavaScript</vt:lpstr>
      <vt:lpstr>За какво се използва JavaScript</vt:lpstr>
      <vt:lpstr>Как се работи с JavaScript</vt:lpstr>
      <vt:lpstr>Място на JavaScript</vt:lpstr>
      <vt:lpstr>Място на JavaScript</vt:lpstr>
      <vt:lpstr>Място на JavaScript</vt:lpstr>
      <vt:lpstr>JavaScript изход</vt:lpstr>
      <vt:lpstr>JavaScript изход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</dc:creator>
  <cp:lastModifiedBy>Elena</cp:lastModifiedBy>
  <cp:revision>207</cp:revision>
  <dcterms:created xsi:type="dcterms:W3CDTF">2013-08-21T10:30:59Z</dcterms:created>
  <dcterms:modified xsi:type="dcterms:W3CDTF">2016-11-15T11:30:42Z</dcterms:modified>
</cp:coreProperties>
</file>