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50" r:id="rId3"/>
    <p:sldId id="351" r:id="rId4"/>
    <p:sldId id="347" r:id="rId5"/>
    <p:sldId id="353" r:id="rId6"/>
    <p:sldId id="348" r:id="rId7"/>
    <p:sldId id="354" r:id="rId8"/>
    <p:sldId id="358" r:id="rId9"/>
    <p:sldId id="355" r:id="rId10"/>
    <p:sldId id="349" r:id="rId11"/>
    <p:sldId id="296" r:id="rId12"/>
    <p:sldId id="356" r:id="rId13"/>
    <p:sldId id="357" r:id="rId14"/>
    <p:sldId id="297" r:id="rId15"/>
    <p:sldId id="360" r:id="rId16"/>
    <p:sldId id="359" r:id="rId17"/>
    <p:sldId id="298" r:id="rId18"/>
    <p:sldId id="362" r:id="rId19"/>
    <p:sldId id="299" r:id="rId20"/>
    <p:sldId id="300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01" r:id="rId29"/>
    <p:sldId id="323" r:id="rId30"/>
    <p:sldId id="324" r:id="rId31"/>
    <p:sldId id="325" r:id="rId32"/>
    <p:sldId id="326" r:id="rId33"/>
    <p:sldId id="327" r:id="rId34"/>
    <p:sldId id="328" r:id="rId35"/>
    <p:sldId id="32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46A7-0872-46BA-BACB-8BB00F3781AB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0BB4-44D5-4D36-9EFE-FF89F0740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DOM. HTML DOM.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175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76064"/>
          </a:xfrm>
        </p:spPr>
        <p:txBody>
          <a:bodyPr>
            <a:noAutofit/>
          </a:bodyPr>
          <a:lstStyle/>
          <a:p>
            <a:r>
              <a:rPr lang="en-US" sz="3200" b="1" dirty="0"/>
              <a:t>DOM Programming </a:t>
            </a:r>
            <a:r>
              <a:rPr lang="en-US" sz="3200" b="1" dirty="0" smtClean="0"/>
              <a:t>Interface</a:t>
            </a:r>
            <a:r>
              <a:rPr lang="bg-BG" sz="3200" b="1" dirty="0" smtClean="0"/>
              <a:t>. Промяна на </a:t>
            </a:r>
            <a:r>
              <a:rPr lang="en-US" sz="3200" b="1" dirty="0" smtClean="0"/>
              <a:t>HTML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686800" cy="6453336"/>
          </a:xfrm>
        </p:spPr>
        <p:txBody>
          <a:bodyPr>
            <a:noAutofit/>
          </a:bodyPr>
          <a:lstStyle/>
          <a:p>
            <a:r>
              <a:rPr lang="bg-BG" sz="1800" b="1" dirty="0" smtClean="0"/>
              <a:t>Промяна на изходния поток на</a:t>
            </a:r>
            <a:r>
              <a:rPr lang="en-US" sz="1800" b="1" dirty="0" smtClean="0"/>
              <a:t> HTML </a:t>
            </a:r>
          </a:p>
          <a:p>
            <a:r>
              <a:rPr lang="en-US" sz="1800" dirty="0" smtClean="0"/>
              <a:t>JavaScript </a:t>
            </a:r>
            <a:r>
              <a:rPr lang="bg-BG" sz="1800" dirty="0" smtClean="0"/>
              <a:t>може да създаде динамично </a:t>
            </a:r>
            <a:r>
              <a:rPr lang="en-US" sz="1800" dirty="0" smtClean="0"/>
              <a:t>HTML</a:t>
            </a:r>
            <a:r>
              <a:rPr lang="bg-BG" sz="1800" dirty="0" smtClean="0"/>
              <a:t> съдържание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en-US" sz="1800" dirty="0" smtClean="0"/>
              <a:t>Date: Tue Aug 27 2013 17:25:44 GMT+0300 (FLE Standard Time) </a:t>
            </a:r>
          </a:p>
          <a:p>
            <a:r>
              <a:rPr lang="en-US" sz="1800" dirty="0" err="1" smtClean="0">
                <a:solidFill>
                  <a:srgbClr val="C00000"/>
                </a:solidFill>
              </a:rPr>
              <a:t>document.write</a:t>
            </a:r>
            <a:r>
              <a:rPr lang="en-US" sz="1800" dirty="0" smtClean="0">
                <a:solidFill>
                  <a:srgbClr val="C00000"/>
                </a:solidFill>
              </a:rPr>
              <a:t>()</a:t>
            </a:r>
            <a:r>
              <a:rPr lang="en-US" sz="1800" dirty="0" smtClean="0"/>
              <a:t> </a:t>
            </a:r>
            <a:r>
              <a:rPr lang="bg-BG" sz="1800" dirty="0" smtClean="0"/>
              <a:t>– директно писане в изходния поток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(Date());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bg-BG" sz="1800" dirty="0" smtClean="0"/>
          </a:p>
          <a:p>
            <a:r>
              <a:rPr lang="en-US" sz="1800" dirty="0" smtClean="0"/>
              <a:t> </a:t>
            </a:r>
            <a:r>
              <a:rPr lang="bg-BG" sz="1800" dirty="0" smtClean="0"/>
              <a:t>да не се използва след зареждане на страницата, защото ще пише отгоре</a:t>
            </a:r>
          </a:p>
          <a:p>
            <a:r>
              <a:rPr lang="bg-BG" sz="1800" b="1" dirty="0" smtClean="0"/>
              <a:t>Промяна на </a:t>
            </a:r>
            <a:r>
              <a:rPr lang="en-US" sz="1800" b="1" dirty="0" smtClean="0"/>
              <a:t>HTML </a:t>
            </a:r>
            <a:r>
              <a:rPr lang="bg-BG" sz="1800" b="1" dirty="0" smtClean="0"/>
              <a:t>съдържанието</a:t>
            </a:r>
            <a:endParaRPr lang="en-US" sz="1800" b="1" dirty="0" smtClean="0"/>
          </a:p>
          <a:p>
            <a:r>
              <a:rPr lang="bg-BG" sz="1800" dirty="0" smtClean="0"/>
              <a:t>Чрез свойството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rgbClr val="C00000"/>
                </a:solidFill>
              </a:rPr>
              <a:t>document.getElementById</a:t>
            </a:r>
            <a:r>
              <a:rPr lang="en-US" sz="1800" dirty="0" smtClean="0">
                <a:solidFill>
                  <a:srgbClr val="C00000"/>
                </a:solidFill>
              </a:rPr>
              <a:t>(</a:t>
            </a:r>
            <a:r>
              <a:rPr lang="en-US" sz="1800" i="1" dirty="0" smtClean="0">
                <a:solidFill>
                  <a:srgbClr val="C00000"/>
                </a:solidFill>
              </a:rPr>
              <a:t>id</a:t>
            </a:r>
            <a:r>
              <a:rPr lang="en-US" sz="1800" dirty="0" smtClean="0">
                <a:solidFill>
                  <a:srgbClr val="C00000"/>
                </a:solidFill>
              </a:rPr>
              <a:t>).</a:t>
            </a:r>
            <a:r>
              <a:rPr lang="en-US" sz="1800" dirty="0" err="1" smtClean="0">
                <a:solidFill>
                  <a:srgbClr val="C00000"/>
                </a:solidFill>
              </a:rPr>
              <a:t>innerHTML</a:t>
            </a:r>
            <a:r>
              <a:rPr lang="en-US" sz="1800" dirty="0" smtClean="0">
                <a:solidFill>
                  <a:srgbClr val="C00000"/>
                </a:solidFill>
              </a:rPr>
              <a:t>=</a:t>
            </a:r>
            <a:r>
              <a:rPr lang="en-US" sz="1800" i="1" dirty="0" smtClean="0">
                <a:solidFill>
                  <a:srgbClr val="C00000"/>
                </a:solidFill>
              </a:rPr>
              <a:t>new HTML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 id="p1"&gt;Hello World!&lt;/p&gt;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("p1").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="New text!";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b="1" dirty="0" smtClean="0"/>
              <a:t>Промяна на </a:t>
            </a:r>
            <a:r>
              <a:rPr lang="en-US" sz="1800" b="1" dirty="0" smtClean="0"/>
              <a:t>HTML </a:t>
            </a:r>
            <a:r>
              <a:rPr lang="bg-BG" sz="1800" b="1" dirty="0" smtClean="0"/>
              <a:t>атрибути</a:t>
            </a:r>
            <a:endParaRPr lang="en-US" sz="1800" b="1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rgbClr val="C00000"/>
                </a:solidFill>
              </a:rPr>
              <a:t>document.getElementById</a:t>
            </a:r>
            <a:r>
              <a:rPr lang="en-US" sz="1800" dirty="0" smtClean="0">
                <a:solidFill>
                  <a:srgbClr val="C00000"/>
                </a:solidFill>
              </a:rPr>
              <a:t>(</a:t>
            </a:r>
            <a:r>
              <a:rPr lang="en-US" sz="1800" i="1" dirty="0" smtClean="0">
                <a:solidFill>
                  <a:srgbClr val="C00000"/>
                </a:solidFill>
              </a:rPr>
              <a:t>id</a:t>
            </a:r>
            <a:r>
              <a:rPr lang="en-US" sz="1800" dirty="0" smtClean="0">
                <a:solidFill>
                  <a:srgbClr val="C00000"/>
                </a:solidFill>
              </a:rPr>
              <a:t>).</a:t>
            </a:r>
            <a:r>
              <a:rPr lang="en-US" sz="1800" i="1" dirty="0" smtClean="0">
                <a:solidFill>
                  <a:srgbClr val="C00000"/>
                </a:solidFill>
              </a:rPr>
              <a:t>attribute=new value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id="image"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="smiley.gif"&gt;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("image").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="landscape.jpg";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 smtClean="0"/>
              <a:t>DOM. </a:t>
            </a:r>
            <a:r>
              <a:rPr lang="bg-BG" b="1" dirty="0" smtClean="0"/>
              <a:t>Промяна </a:t>
            </a:r>
            <a:r>
              <a:rPr lang="bg-BG" b="1" dirty="0" smtClean="0"/>
              <a:t>на </a:t>
            </a:r>
            <a:r>
              <a:rPr lang="en-US" b="1" dirty="0" smtClean="0"/>
              <a:t>CSS</a:t>
            </a:r>
            <a:r>
              <a:rPr lang="bg-BG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err="1" smtClean="0">
                <a:solidFill>
                  <a:srgbClr val="C00000"/>
                </a:solidFill>
              </a:rPr>
              <a:t>document.getElementById</a:t>
            </a:r>
            <a:r>
              <a:rPr lang="en-US" sz="1800" dirty="0" smtClean="0">
                <a:solidFill>
                  <a:srgbClr val="C00000"/>
                </a:solidFill>
              </a:rPr>
              <a:t>(</a:t>
            </a:r>
            <a:r>
              <a:rPr lang="en-US" sz="1800" i="1" dirty="0" smtClean="0">
                <a:solidFill>
                  <a:srgbClr val="C00000"/>
                </a:solidFill>
              </a:rPr>
              <a:t>id</a:t>
            </a:r>
            <a:r>
              <a:rPr lang="en-US" sz="1800" dirty="0" smtClean="0">
                <a:solidFill>
                  <a:srgbClr val="C00000"/>
                </a:solidFill>
              </a:rPr>
              <a:t>).</a:t>
            </a:r>
            <a:r>
              <a:rPr lang="en-US" sz="1800" dirty="0" err="1" smtClean="0">
                <a:solidFill>
                  <a:srgbClr val="C00000"/>
                </a:solidFill>
              </a:rPr>
              <a:t>style.</a:t>
            </a:r>
            <a:r>
              <a:rPr lang="en-US" sz="1800" i="1" dirty="0" err="1" smtClean="0">
                <a:solidFill>
                  <a:srgbClr val="C00000"/>
                </a:solidFill>
              </a:rPr>
              <a:t>property</a:t>
            </a:r>
            <a:r>
              <a:rPr lang="en-US" sz="1800" dirty="0" smtClean="0">
                <a:solidFill>
                  <a:srgbClr val="C00000"/>
                </a:solidFill>
              </a:rPr>
              <a:t>=</a:t>
            </a:r>
            <a:r>
              <a:rPr lang="en-US" sz="1800" i="1" dirty="0" smtClean="0">
                <a:solidFill>
                  <a:srgbClr val="C00000"/>
                </a:solidFill>
              </a:rPr>
              <a:t>new style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</a:p>
          <a:p>
            <a:r>
              <a:rPr lang="bg-BG" sz="1800" dirty="0" smtClean="0"/>
              <a:t>Промяна на цвета, шрифта и размера на параграфа:	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 id="p2"&gt;Hello World!&lt;/p&gt;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("p2").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style.color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="blue";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("p2").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style.fontFamily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="Arial";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("p2").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style.fontSize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="larger";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dirty="0" smtClean="0"/>
              <a:t>Промяна на цвета за заглавието при натискане на бутон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&lt;h1 id="id1"&gt;My Heading 1&lt;/h1&gt;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('id1').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style.color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='red'"&gt;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Click Me!&lt;/button&gt;</a:t>
            </a:r>
            <a:endParaRPr lang="bg-BG" sz="1800" dirty="0" smtClean="0"/>
          </a:p>
          <a:p>
            <a:r>
              <a:rPr lang="bg-BG" sz="1800" dirty="0" smtClean="0"/>
              <a:t>Скриване и показване на текст при натискане на съответни бутони: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 id="p1"&gt;This is a text. &lt;/p&gt;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type="button" value="Hide text"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('p1').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style.visibility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='hidden'" /&gt;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&lt;input type="button" value="Show text"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('p1').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style.visibility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='visible'" /&gt;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bg-BG" b="1" dirty="0" smtClean="0"/>
              <a:t>Добавяне</a:t>
            </a:r>
            <a:r>
              <a:rPr lang="en-US" b="1" dirty="0" smtClean="0"/>
              <a:t>Events Handlers</a:t>
            </a:r>
            <a:r>
              <a:rPr lang="bg-BG" b="1" dirty="0" smtClean="0"/>
              <a:t/>
            </a:r>
            <a:br>
              <a:rPr lang="bg-BG" b="1" dirty="0" smtClean="0"/>
            </a:b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909736"/>
              </p:ext>
            </p:extLst>
          </p:nvPr>
        </p:nvGraphicFramePr>
        <p:xfrm>
          <a:off x="0" y="1772816"/>
          <a:ext cx="9144000" cy="640080"/>
        </p:xfrm>
        <a:graphic>
          <a:graphicData uri="http://schemas.openxmlformats.org/drawingml/2006/table">
            <a:tbl>
              <a:tblPr/>
              <a:tblGrid>
                <a:gridCol w="4572000"/>
                <a:gridCol w="457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document.getElementById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id</a:t>
                      </a:r>
                      <a:r>
                        <a:rPr lang="en-US" dirty="0" smtClean="0"/>
                        <a:t>).</a:t>
                      </a:r>
                      <a:r>
                        <a:rPr lang="en-US" dirty="0" err="1" smtClean="0"/>
                        <a:t>onclick</a:t>
                      </a:r>
                      <a:r>
                        <a:rPr lang="en-US" dirty="0" smtClean="0"/>
                        <a:t> = function(){</a:t>
                      </a:r>
                      <a:r>
                        <a:rPr lang="en-US" i="1" dirty="0" smtClean="0"/>
                        <a:t>code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Добавяне на </a:t>
                      </a:r>
                      <a:r>
                        <a:rPr lang="en-US" dirty="0" smtClean="0"/>
                        <a:t>event handler </a:t>
                      </a:r>
                      <a:r>
                        <a:rPr lang="bg-BG" dirty="0" smtClean="0"/>
                        <a:t>код за </a:t>
                      </a:r>
                      <a:r>
                        <a:rPr lang="en-US" dirty="0" err="1" smtClean="0"/>
                        <a:t>onclick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8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009"/>
            <a:ext cx="8229600" cy="640697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Намиране на</a:t>
            </a:r>
            <a:r>
              <a:rPr lang="en-US" b="1" dirty="0" smtClean="0"/>
              <a:t> </a:t>
            </a:r>
            <a:r>
              <a:rPr lang="en-US" b="1" dirty="0"/>
              <a:t>HTML </a:t>
            </a:r>
            <a:r>
              <a:rPr lang="bg-BG" b="1" dirty="0" smtClean="0"/>
              <a:t>обекти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090632"/>
              </p:ext>
            </p:extLst>
          </p:nvPr>
        </p:nvGraphicFramePr>
        <p:xfrm>
          <a:off x="0" y="476672"/>
          <a:ext cx="9144000" cy="6397059"/>
        </p:xfrm>
        <a:graphic>
          <a:graphicData uri="http://schemas.openxmlformats.org/drawingml/2006/table">
            <a:tbl>
              <a:tblPr/>
              <a:tblGrid>
                <a:gridCol w="3048000"/>
                <a:gridCol w="5700464"/>
                <a:gridCol w="395536"/>
              </a:tblGrid>
              <a:tr h="180954">
                <a:tc>
                  <a:txBody>
                    <a:bodyPr/>
                    <a:lstStyle/>
                    <a:p>
                      <a:r>
                        <a:rPr lang="en-US" sz="1200" b="1" dirty="0"/>
                        <a:t>Property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Description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DOM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559">
                <a:tc>
                  <a:txBody>
                    <a:bodyPr/>
                    <a:lstStyle/>
                    <a:p>
                      <a:r>
                        <a:rPr lang="en-US" sz="1200" dirty="0"/>
                        <a:t>document.anchors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all &lt;a&gt; elements that have a name attribute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1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559">
                <a:tc>
                  <a:txBody>
                    <a:bodyPr/>
                    <a:lstStyle/>
                    <a:p>
                      <a:r>
                        <a:rPr lang="en-US" sz="1200" dirty="0" err="1"/>
                        <a:t>document.applets</a:t>
                      </a:r>
                      <a:endParaRPr lang="en-US" sz="1200" dirty="0"/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all &lt;applet&gt; elements (Deprecated in HTML5)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1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document.baseURI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absolute base URI of the document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3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 dirty="0"/>
                        <a:t>document.body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&lt;body&gt; element 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1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document.cookie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document's cookie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1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document.doctype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document's doctype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3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document.documentElement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&lt;html&gt; element 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3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document.documentMode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mode used by the browser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3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document.documentURI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URI of the document 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3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document.domain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domain name of the document server 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1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document.domConfig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Obsolete. Returns the DOM configuration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3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document.embeds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all &lt;embed&gt; elements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3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document.forms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all &lt;form&gt; elements 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1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document.head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&lt;head&gt; element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3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document.images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all &lt;img&gt; elements 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1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document.implementation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DOM implementation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3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document.inputEncoding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document's encoding (character set)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3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559">
                <a:tc>
                  <a:txBody>
                    <a:bodyPr/>
                    <a:lstStyle/>
                    <a:p>
                      <a:r>
                        <a:rPr lang="en-US" sz="1200"/>
                        <a:t>document.lastModified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date and time the document was updated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3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879">
                <a:tc>
                  <a:txBody>
                    <a:bodyPr/>
                    <a:lstStyle/>
                    <a:p>
                      <a:r>
                        <a:rPr lang="en-US" sz="1200"/>
                        <a:t>document.links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all &lt;area&gt; and &lt;a&gt; elements that have a href attribute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1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document.readyState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(loading) status of the document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3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559">
                <a:tc>
                  <a:txBody>
                    <a:bodyPr/>
                    <a:lstStyle/>
                    <a:p>
                      <a:r>
                        <a:rPr lang="en-US" sz="1200"/>
                        <a:t>document.referrer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URI of the referrer (the linking document)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1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document.scripts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all &lt;script&gt; elements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3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document.strictErrorChecking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if error checking is enforced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3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document.title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&lt;title&gt; element 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/>
                        <a:t>1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530">
                <a:tc>
                  <a:txBody>
                    <a:bodyPr/>
                    <a:lstStyle/>
                    <a:p>
                      <a:r>
                        <a:rPr lang="en-US" sz="1200"/>
                        <a:t>document.URL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complete URL of the document 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200" dirty="0"/>
                        <a:t>1</a:t>
                      </a:r>
                    </a:p>
                  </a:txBody>
                  <a:tcPr marL="24465" marR="24465" marT="12232" marB="12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6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24136"/>
          </a:xfrm>
        </p:spPr>
        <p:txBody>
          <a:bodyPr>
            <a:normAutofit/>
          </a:bodyPr>
          <a:lstStyle/>
          <a:p>
            <a:r>
              <a:rPr lang="en-US" b="1" dirty="0" smtClean="0"/>
              <a:t>HTML DOM </a:t>
            </a:r>
            <a:r>
              <a:rPr lang="bg-BG" b="1" dirty="0" smtClean="0"/>
              <a:t>събития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1224136"/>
          </a:xfrm>
        </p:spPr>
        <p:txBody>
          <a:bodyPr>
            <a:normAutofit fontScale="32500" lnSpcReduction="20000"/>
          </a:bodyPr>
          <a:lstStyle/>
          <a:p>
            <a:r>
              <a:rPr lang="en-US" sz="7200" dirty="0" smtClean="0"/>
              <a:t>HTML DOM </a:t>
            </a:r>
            <a:r>
              <a:rPr lang="bg-BG" sz="7200" dirty="0" smtClean="0"/>
              <a:t>позволява </a:t>
            </a:r>
            <a:r>
              <a:rPr lang="en-US" sz="7200" dirty="0" smtClean="0"/>
              <a:t>JavaScript </a:t>
            </a:r>
            <a:r>
              <a:rPr lang="bg-BG" sz="7200" dirty="0" smtClean="0"/>
              <a:t>да реагиира на </a:t>
            </a:r>
            <a:r>
              <a:rPr lang="en-US" sz="7200" dirty="0" smtClean="0"/>
              <a:t>HTML </a:t>
            </a:r>
            <a:r>
              <a:rPr lang="bg-BG" sz="7200" dirty="0" smtClean="0"/>
              <a:t>събития</a:t>
            </a:r>
            <a:endParaRPr lang="en-US" sz="7200" dirty="0" smtClean="0"/>
          </a:p>
          <a:p>
            <a:r>
              <a:rPr lang="en-US" sz="7200" dirty="0" smtClean="0"/>
              <a:t>HTML </a:t>
            </a:r>
            <a:r>
              <a:rPr lang="bg-BG" sz="7200" dirty="0" smtClean="0"/>
              <a:t>събития</a:t>
            </a:r>
            <a:r>
              <a:rPr lang="en-US" sz="7200" dirty="0" smtClean="0"/>
              <a:t>:</a:t>
            </a:r>
            <a:endParaRPr lang="en-US" sz="7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61459"/>
              </p:ext>
            </p:extLst>
          </p:nvPr>
        </p:nvGraphicFramePr>
        <p:xfrm>
          <a:off x="125760" y="2276872"/>
          <a:ext cx="9018240" cy="3474720"/>
        </p:xfrm>
        <a:graphic>
          <a:graphicData uri="http://schemas.openxmlformats.org/drawingml/2006/table">
            <a:tbl>
              <a:tblPr/>
              <a:tblGrid>
                <a:gridCol w="1637928"/>
                <a:gridCol w="7380312"/>
              </a:tblGrid>
              <a:tr h="0"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Събитие</a:t>
                      </a:r>
                      <a:endParaRPr lang="en-US" sz="20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Описание</a:t>
                      </a:r>
                      <a:endParaRPr lang="en-US" sz="20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onchange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HTML </a:t>
                      </a:r>
                      <a:r>
                        <a:rPr lang="bg-BG" sz="2000" dirty="0" smtClean="0"/>
                        <a:t>елемент е променен (</a:t>
                      </a:r>
                      <a:r>
                        <a:rPr lang="bg-BG" sz="2000" dirty="0" smtClean="0"/>
                        <a:t>полето за вход </a:t>
                      </a:r>
                      <a:r>
                        <a:rPr lang="bg-BG" sz="2000" dirty="0" smtClean="0"/>
                        <a:t>)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onclick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Потребителят кликва с мишката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/>
                        <a:t>HTML </a:t>
                      </a:r>
                      <a:r>
                        <a:rPr lang="bg-BG" sz="2000" dirty="0" smtClean="0"/>
                        <a:t>елемент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onmouseover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/>
                        <a:t>Потребителят движи мишката върху </a:t>
                      </a:r>
                      <a:r>
                        <a:rPr lang="en-US" sz="2000" dirty="0" smtClean="0"/>
                        <a:t>HTML </a:t>
                      </a:r>
                      <a:r>
                        <a:rPr lang="bg-BG" sz="2000" dirty="0" smtClean="0"/>
                        <a:t>елемент</a:t>
                      </a:r>
                      <a:endParaRPr lang="en-US" sz="200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onmouseout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Потребителят изтегля мишката от </a:t>
                      </a:r>
                      <a:r>
                        <a:rPr lang="en-US" sz="2000" dirty="0" smtClean="0"/>
                        <a:t>HTML </a:t>
                      </a:r>
                      <a:r>
                        <a:rPr lang="bg-BG" sz="2000" dirty="0" smtClean="0"/>
                        <a:t>елемент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onkeydown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Потребителят натиска клавиш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onload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Браузърът </a:t>
                      </a:r>
                      <a:r>
                        <a:rPr lang="bg-BG" sz="2000" dirty="0" smtClean="0"/>
                        <a:t>е завършил зареждането на </a:t>
                      </a:r>
                      <a:r>
                        <a:rPr lang="en-US" sz="2000" dirty="0" smtClean="0"/>
                        <a:t>HTML </a:t>
                      </a:r>
                      <a:r>
                        <a:rPr lang="bg-BG" sz="2000" dirty="0" smtClean="0"/>
                        <a:t>страница/изображение 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C00000"/>
                          </a:solidFill>
                        </a:rPr>
                        <a:t>onunload</a:t>
                      </a:r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/>
                        <a:t>Когато </a:t>
                      </a:r>
                      <a:r>
                        <a:rPr lang="en-US" sz="2000" dirty="0" smtClean="0"/>
                        <a:t>HTML </a:t>
                      </a:r>
                      <a:r>
                        <a:rPr lang="bg-BG" sz="2000" dirty="0" smtClean="0"/>
                        <a:t>формата се изпрати към сървъра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DOM </a:t>
            </a:r>
            <a:r>
              <a:rPr lang="bg-BG" b="1" dirty="0" smtClean="0"/>
              <a:t>събития - използване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Справяне, проверяване на потребителски вход, потребителско действие и действие на браузъра:</a:t>
            </a:r>
          </a:p>
          <a:p>
            <a:pPr lvl="1"/>
            <a:r>
              <a:rPr lang="bg-BG" dirty="0" smtClean="0"/>
              <a:t>Неща, които трябва да се случат всеки път при зареждане на уеб страницата</a:t>
            </a:r>
          </a:p>
          <a:p>
            <a:pPr lvl="1"/>
            <a:r>
              <a:rPr lang="bg-BG" dirty="0"/>
              <a:t>Неща, които трябва да се случат всеки път при </a:t>
            </a:r>
            <a:r>
              <a:rPr lang="bg-BG" dirty="0" smtClean="0"/>
              <a:t>затваряне на </a:t>
            </a:r>
            <a:r>
              <a:rPr lang="bg-BG" dirty="0"/>
              <a:t>уеб страницата</a:t>
            </a:r>
          </a:p>
          <a:p>
            <a:pPr lvl="1"/>
            <a:r>
              <a:rPr lang="bg-BG" dirty="0" smtClean="0"/>
              <a:t>Действие, което трябва да се изпълни при натискане на бутон от потребителя</a:t>
            </a:r>
          </a:p>
          <a:p>
            <a:pPr lvl="1"/>
            <a:r>
              <a:rPr lang="bg-BG" dirty="0" smtClean="0"/>
              <a:t>Съдържание, което трябва да се провери, когато потребител въвежда данни</a:t>
            </a:r>
          </a:p>
          <a:p>
            <a:pPr lvl="1"/>
            <a:r>
              <a:rPr lang="bg-BG" dirty="0" smtClean="0"/>
              <a:t>...</a:t>
            </a:r>
          </a:p>
          <a:p>
            <a:pPr lvl="1"/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39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DOM </a:t>
            </a:r>
            <a:r>
              <a:rPr lang="bg-BG" b="1" dirty="0" smtClean="0"/>
              <a:t>събития – начини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/>
              <a:t>Съдържанието на </a:t>
            </a:r>
            <a:r>
              <a:rPr lang="en-US" dirty="0"/>
              <a:t>&lt;h1&gt; </a:t>
            </a:r>
            <a:r>
              <a:rPr lang="bg-BG" dirty="0"/>
              <a:t>се променя при кликване на елемента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&lt;h1 </a:t>
            </a:r>
            <a:r>
              <a:rPr lang="en-US" dirty="0" err="1">
                <a:solidFill>
                  <a:srgbClr val="C00000"/>
                </a:solidFill>
              </a:rPr>
              <a:t>onclick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this.innerHTML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='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Ooops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!'"&gt;Click on this text!&lt;/h1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dirty="0"/>
          </a:p>
          <a:p>
            <a:r>
              <a:rPr lang="bg-BG" dirty="0"/>
              <a:t>извикване на функция от </a:t>
            </a:r>
            <a:r>
              <a:rPr lang="en-US" dirty="0"/>
              <a:t>event handler:</a:t>
            </a:r>
          </a:p>
          <a:p>
            <a:pPr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head&gt;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changetext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(id)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id.innerHTML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Ooops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!";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&lt;h1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changetext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(this)"&gt;Click on this text!&lt;/h1&gt;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54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008112"/>
          </a:xfrm>
        </p:spPr>
        <p:txBody>
          <a:bodyPr>
            <a:normAutofit/>
          </a:bodyPr>
          <a:lstStyle/>
          <a:p>
            <a:r>
              <a:rPr lang="en-US" b="1" dirty="0" smtClean="0"/>
              <a:t>HTML DOM </a:t>
            </a:r>
            <a:r>
              <a:rPr lang="bg-BG" b="1" dirty="0" smtClean="0"/>
              <a:t>събития - начини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8892480" cy="5877272"/>
          </a:xfrm>
        </p:spPr>
        <p:txBody>
          <a:bodyPr>
            <a:noAutofit/>
          </a:bodyPr>
          <a:lstStyle/>
          <a:p>
            <a:r>
              <a:rPr lang="bg-BG" sz="2000" b="1" dirty="0" smtClean="0"/>
              <a:t>Определяне на събитие за </a:t>
            </a:r>
            <a:r>
              <a:rPr lang="en-US" sz="2000" b="1" dirty="0" smtClean="0"/>
              <a:t>HTML </a:t>
            </a:r>
            <a:r>
              <a:rPr lang="bg-BG" sz="2000" b="1" dirty="0" smtClean="0"/>
              <a:t>елемент чрез събитиен атрибут</a:t>
            </a:r>
            <a:endParaRPr lang="en-US" sz="2000" b="1" dirty="0" smtClean="0"/>
          </a:p>
          <a:p>
            <a:pPr>
              <a:buNone/>
            </a:pPr>
            <a:r>
              <a:rPr lang="bg-BG" sz="2000" dirty="0" smtClean="0"/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2000" dirty="0" err="1" smtClean="0">
                <a:solidFill>
                  <a:srgbClr val="C00000"/>
                </a:solidFill>
              </a:rPr>
              <a:t>onclick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 smtClean="0">
                <a:solidFill>
                  <a:srgbClr val="C00000"/>
                </a:solidFill>
              </a:rPr>
              <a:t>displayDate</a:t>
            </a:r>
            <a:r>
              <a:rPr lang="en-US" sz="2000" dirty="0" smtClean="0">
                <a:solidFill>
                  <a:srgbClr val="C00000"/>
                </a:solidFill>
              </a:rPr>
              <a:t>()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"&gt;Try it&lt;/button&gt;</a:t>
            </a:r>
          </a:p>
          <a:p>
            <a:endParaRPr lang="bg-BG" sz="2000" b="1" dirty="0" smtClean="0"/>
          </a:p>
          <a:p>
            <a:r>
              <a:rPr lang="bg-BG" sz="2000" b="1" dirty="0" smtClean="0"/>
              <a:t>Определяне </a:t>
            </a:r>
            <a:r>
              <a:rPr lang="bg-BG" sz="2000" b="1" dirty="0" smtClean="0"/>
              <a:t>на събитие чрез </a:t>
            </a:r>
            <a:r>
              <a:rPr lang="en-US" sz="2000" b="1" dirty="0" smtClean="0"/>
              <a:t>HTML DOM</a:t>
            </a:r>
          </a:p>
          <a:p>
            <a:pPr>
              <a:buNone/>
            </a:pPr>
            <a:r>
              <a:rPr lang="bg-BG" sz="2000" dirty="0" smtClean="0"/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myBtn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").</a:t>
            </a:r>
            <a:r>
              <a:rPr lang="en-US" sz="2000" dirty="0" err="1" smtClean="0">
                <a:solidFill>
                  <a:srgbClr val="C00000"/>
                </a:solidFill>
              </a:rPr>
              <a:t>onclick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=function(){</a:t>
            </a:r>
            <a:r>
              <a:rPr lang="en-US" sz="2000" dirty="0" err="1" smtClean="0">
                <a:solidFill>
                  <a:srgbClr val="C00000"/>
                </a:solidFill>
              </a:rPr>
              <a:t>displayDate</a:t>
            </a:r>
            <a:r>
              <a:rPr lang="en-US" sz="2000" dirty="0" smtClean="0">
                <a:solidFill>
                  <a:srgbClr val="C00000"/>
                </a:solidFill>
              </a:rPr>
              <a:t>()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};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bg-BG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displayDate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=Date();</a:t>
            </a:r>
          </a:p>
          <a:p>
            <a:pPr>
              <a:buNone/>
            </a:pP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>
            <a:normAutofit/>
          </a:bodyPr>
          <a:lstStyle/>
          <a:p>
            <a:r>
              <a:rPr lang="en-US" b="1" dirty="0" smtClean="0"/>
              <a:t>HTML DOM </a:t>
            </a:r>
            <a:r>
              <a:rPr lang="bg-BG" b="1" dirty="0" smtClean="0"/>
              <a:t>събития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r>
              <a:rPr lang="bg-BG" sz="2000" b="1" dirty="0" smtClean="0"/>
              <a:t>Събития </a:t>
            </a:r>
            <a:r>
              <a:rPr lang="bg-BG" sz="2000" b="1" dirty="0" smtClean="0"/>
              <a:t>- </a:t>
            </a:r>
            <a:r>
              <a:rPr lang="en-US" sz="2000" b="1" dirty="0" err="1" smtClean="0">
                <a:solidFill>
                  <a:srgbClr val="C00000"/>
                </a:solidFill>
              </a:rPr>
              <a:t>onload</a:t>
            </a:r>
            <a:r>
              <a:rPr lang="en-US" sz="2000" b="1" dirty="0" smtClean="0"/>
              <a:t> </a:t>
            </a:r>
            <a:r>
              <a:rPr lang="bg-BG" sz="2000" b="1" dirty="0" smtClean="0"/>
              <a:t>и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onunload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bg-BG" sz="2000" dirty="0" smtClean="0"/>
              <a:t>Случват се когато потребителят влиза или излиза от страницата</a:t>
            </a:r>
          </a:p>
          <a:p>
            <a:r>
              <a:rPr lang="en-US" sz="2000" dirty="0" err="1" smtClean="0"/>
              <a:t>onload</a:t>
            </a:r>
            <a:r>
              <a:rPr lang="en-US" sz="2000" dirty="0" smtClean="0"/>
              <a:t> </a:t>
            </a:r>
            <a:r>
              <a:rPr lang="bg-BG" sz="2000" dirty="0" smtClean="0"/>
              <a:t>може да се използва за проверка на типа и версията на браузъра за да се зареди подходящата версия на страницата</a:t>
            </a:r>
          </a:p>
          <a:p>
            <a:r>
              <a:rPr lang="en-US" sz="2000" dirty="0" err="1" smtClean="0"/>
              <a:t>onload</a:t>
            </a:r>
            <a:r>
              <a:rPr lang="en-US" sz="2000" dirty="0" smtClean="0"/>
              <a:t> </a:t>
            </a:r>
            <a:r>
              <a:rPr lang="bg-BG" sz="2000" dirty="0" smtClean="0"/>
              <a:t>и</a:t>
            </a:r>
            <a:r>
              <a:rPr lang="en-US" sz="2000" dirty="0" smtClean="0"/>
              <a:t> </a:t>
            </a:r>
            <a:r>
              <a:rPr lang="en-US" sz="2000" dirty="0" err="1" smtClean="0"/>
              <a:t>onunload</a:t>
            </a:r>
            <a:r>
              <a:rPr lang="en-US" sz="2000" dirty="0" smtClean="0"/>
              <a:t> </a:t>
            </a:r>
            <a:r>
              <a:rPr lang="bg-BG" sz="2000" dirty="0" smtClean="0"/>
              <a:t>могат да се използват за справяне с </a:t>
            </a:r>
            <a:r>
              <a:rPr lang="en-US" sz="2000" dirty="0" smtClean="0"/>
              <a:t>cookies</a:t>
            </a:r>
            <a:endParaRPr lang="bg-BG" sz="2000" dirty="0" smtClean="0"/>
          </a:p>
          <a:p>
            <a:pPr>
              <a:buNone/>
            </a:pPr>
            <a:r>
              <a:rPr lang="bg-BG" sz="2000" dirty="0" smtClean="0"/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&lt;body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onload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checkCookies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()"&gt; </a:t>
            </a:r>
            <a:endParaRPr lang="bg-BG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0040" y="2852936"/>
            <a:ext cx="5292080" cy="397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&lt;script&gt;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checkCookies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navigator.cookieEnabled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==true)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	alert("Cookies are enabled")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	alert("Cookies are not enabled")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759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DOM </a:t>
            </a:r>
            <a:r>
              <a:rPr lang="bg-BG" b="1" dirty="0" smtClean="0"/>
              <a:t>събития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686800" cy="6453336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 smtClean="0"/>
              <a:t>Събитие </a:t>
            </a:r>
            <a:r>
              <a:rPr lang="en-US" sz="7200" b="1" dirty="0" err="1" smtClean="0">
                <a:solidFill>
                  <a:srgbClr val="C00000"/>
                </a:solidFill>
              </a:rPr>
              <a:t>onchange</a:t>
            </a:r>
            <a:r>
              <a:rPr lang="en-US" sz="7200" b="1" dirty="0" smtClean="0"/>
              <a:t> </a:t>
            </a:r>
          </a:p>
          <a:p>
            <a:r>
              <a:rPr lang="bg-BG" sz="7200" dirty="0" smtClean="0"/>
              <a:t>Използва се в комбинация с валидация на полета за вход</a:t>
            </a:r>
            <a:endParaRPr lang="en-US" sz="7200" dirty="0" smtClean="0"/>
          </a:p>
          <a:p>
            <a:r>
              <a:rPr lang="bg-BG" sz="7200" dirty="0" smtClean="0"/>
              <a:t>Извикване на функция </a:t>
            </a:r>
            <a:r>
              <a:rPr lang="en-US" sz="7200" dirty="0" err="1" smtClean="0"/>
              <a:t>upperCase</a:t>
            </a:r>
            <a:r>
              <a:rPr lang="en-US" sz="7200" dirty="0" smtClean="0"/>
              <a:t>() </a:t>
            </a:r>
            <a:r>
              <a:rPr lang="bg-BG" sz="7200" dirty="0" smtClean="0"/>
              <a:t>при промяна на съдържанието на текстово поле (при излизане от полето):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&lt;input type="text" id="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onchange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upperCase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()“&gt;</a:t>
            </a:r>
            <a:endParaRPr lang="bg-BG" sz="6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upperCase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</a:p>
          <a:p>
            <a:pPr>
              <a:buNone/>
            </a:pP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x.value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x.value.toUpperCase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r>
              <a:rPr lang="bg-BG" sz="7200" b="1" dirty="0" smtClean="0"/>
              <a:t>Събития - </a:t>
            </a:r>
            <a:r>
              <a:rPr lang="en-US" sz="7200" b="1" dirty="0" err="1" smtClean="0">
                <a:solidFill>
                  <a:srgbClr val="C00000"/>
                </a:solidFill>
              </a:rPr>
              <a:t>onmouseover</a:t>
            </a:r>
            <a:r>
              <a:rPr lang="en-US" sz="7200" b="1" dirty="0" smtClean="0"/>
              <a:t> </a:t>
            </a:r>
            <a:r>
              <a:rPr lang="bg-BG" sz="7200" b="1" dirty="0" smtClean="0"/>
              <a:t>и </a:t>
            </a:r>
            <a:r>
              <a:rPr lang="en-US" sz="7200" b="1" dirty="0" err="1" smtClean="0">
                <a:solidFill>
                  <a:srgbClr val="C00000"/>
                </a:solidFill>
              </a:rPr>
              <a:t>onmouseout</a:t>
            </a:r>
            <a:endParaRPr lang="en-US" sz="7200" b="1" dirty="0" smtClean="0">
              <a:solidFill>
                <a:srgbClr val="C00000"/>
              </a:solidFill>
            </a:endParaRPr>
          </a:p>
          <a:p>
            <a:r>
              <a:rPr lang="bg-BG" sz="7200" dirty="0" smtClean="0"/>
              <a:t>Използват се когато мишкате е отгоре или извън даден елемент</a:t>
            </a:r>
          </a:p>
          <a:p>
            <a:pPr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&lt;div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onmouseover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mOver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(this)"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onmouseout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mOut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(this)" style="background-color:#D94A38;width:120px;height:20px;padding:40px;"&gt;Mouse Over Me&lt;/div&gt;</a:t>
            </a:r>
          </a:p>
          <a:p>
            <a:pPr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mOver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obj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obj.innerHTML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="Thank You"</a:t>
            </a:r>
          </a:p>
          <a:p>
            <a:pPr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mOut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obj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obj.innerHTML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="Mouse Over Me"</a:t>
            </a:r>
          </a:p>
          <a:p>
            <a:pPr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bg-BG" sz="6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</a:t>
            </a:r>
            <a:r>
              <a:rPr lang="bg-BG" dirty="0" smtClean="0"/>
              <a:t> </a:t>
            </a:r>
            <a:r>
              <a:rPr lang="en-US" b="1" dirty="0"/>
              <a:t>(Document Object Model)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DOM </a:t>
            </a:r>
            <a:r>
              <a:rPr lang="bg-BG" dirty="0" smtClean="0"/>
              <a:t>е стандарт на</a:t>
            </a:r>
            <a:r>
              <a:rPr lang="en-US" dirty="0" smtClean="0"/>
              <a:t> </a:t>
            </a:r>
            <a:r>
              <a:rPr lang="en-US" dirty="0"/>
              <a:t>W3C (World Wide Web Consortium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DOM </a:t>
            </a:r>
            <a:r>
              <a:rPr lang="bg-BG" dirty="0" smtClean="0"/>
              <a:t>дефинира стандарт за достъп до документи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"The W3C Document Object Model (DOM) is a platform and language-neutral interface that allows programs and scripts to dynamically access and update the content, structure, and style of a document."</a:t>
            </a:r>
            <a:endParaRPr lang="en-US" dirty="0"/>
          </a:p>
          <a:p>
            <a:r>
              <a:rPr lang="en-US" dirty="0" smtClean="0"/>
              <a:t>W3C </a:t>
            </a:r>
            <a:r>
              <a:rPr lang="en-US" dirty="0"/>
              <a:t>DOM </a:t>
            </a:r>
            <a:r>
              <a:rPr lang="bg-BG" dirty="0" smtClean="0"/>
              <a:t>има 3 части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Core DOM </a:t>
            </a:r>
            <a:r>
              <a:rPr lang="en-US" dirty="0" smtClean="0"/>
              <a:t>– </a:t>
            </a:r>
            <a:r>
              <a:rPr lang="bg-BG" dirty="0" smtClean="0"/>
              <a:t>модел-стандарт за всички документни типове</a:t>
            </a:r>
            <a:endParaRPr lang="en-US" dirty="0"/>
          </a:p>
          <a:p>
            <a:pPr lvl="1"/>
            <a:r>
              <a:rPr lang="en-US" dirty="0"/>
              <a:t>XML DOM - </a:t>
            </a:r>
            <a:r>
              <a:rPr lang="bg-BG" dirty="0"/>
              <a:t>модел-стандарт за </a:t>
            </a:r>
            <a:r>
              <a:rPr lang="en-US" dirty="0" smtClean="0"/>
              <a:t>XML </a:t>
            </a:r>
            <a:r>
              <a:rPr lang="bg-BG" dirty="0" smtClean="0"/>
              <a:t>документи</a:t>
            </a:r>
            <a:endParaRPr lang="en-US" dirty="0"/>
          </a:p>
          <a:p>
            <a:pPr lvl="1"/>
            <a:r>
              <a:rPr lang="en-US" dirty="0"/>
              <a:t>HTML DOM - </a:t>
            </a:r>
            <a:r>
              <a:rPr lang="bg-BG" dirty="0"/>
              <a:t>модел-стандарт за </a:t>
            </a:r>
            <a:r>
              <a:rPr lang="en-US" dirty="0" smtClean="0"/>
              <a:t>HTML </a:t>
            </a:r>
            <a:r>
              <a:rPr lang="bg-BG" dirty="0" smtClean="0"/>
              <a:t>документи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0045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DOM </a:t>
            </a:r>
            <a:r>
              <a:rPr lang="bg-BG" b="1" dirty="0" smtClean="0"/>
              <a:t>събития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 smtClean="0"/>
              <a:t>Събития </a:t>
            </a:r>
            <a:r>
              <a:rPr lang="en-US" sz="7200" b="1" dirty="0" err="1" smtClean="0">
                <a:solidFill>
                  <a:srgbClr val="C00000"/>
                </a:solidFill>
              </a:rPr>
              <a:t>onmousedown</a:t>
            </a:r>
            <a:r>
              <a:rPr lang="en-US" sz="7200" b="1" dirty="0" smtClean="0"/>
              <a:t>, </a:t>
            </a:r>
            <a:r>
              <a:rPr lang="en-US" sz="7200" b="1" dirty="0" err="1" smtClean="0">
                <a:solidFill>
                  <a:srgbClr val="C00000"/>
                </a:solidFill>
              </a:rPr>
              <a:t>onmouseup</a:t>
            </a:r>
            <a:r>
              <a:rPr lang="en-US" sz="7200" b="1" dirty="0" smtClean="0"/>
              <a:t> </a:t>
            </a:r>
            <a:r>
              <a:rPr lang="bg-BG" sz="7200" b="1" dirty="0" smtClean="0"/>
              <a:t>и</a:t>
            </a:r>
            <a:r>
              <a:rPr lang="en-US" sz="7200" b="1" dirty="0" smtClean="0"/>
              <a:t> </a:t>
            </a:r>
            <a:r>
              <a:rPr lang="en-US" sz="7200" b="1" dirty="0" err="1" smtClean="0">
                <a:solidFill>
                  <a:srgbClr val="C00000"/>
                </a:solidFill>
              </a:rPr>
              <a:t>onclick</a:t>
            </a:r>
            <a:endParaRPr lang="en-US" sz="7200" b="1" dirty="0" smtClean="0">
              <a:solidFill>
                <a:srgbClr val="C00000"/>
              </a:solidFill>
            </a:endParaRPr>
          </a:p>
          <a:p>
            <a:r>
              <a:rPr lang="en-US" sz="7200" dirty="0" err="1" smtClean="0"/>
              <a:t>onmousedown</a:t>
            </a:r>
            <a:r>
              <a:rPr lang="bg-BG" sz="7200" dirty="0" smtClean="0"/>
              <a:t> - когато е натиснат бутона на мишката</a:t>
            </a:r>
          </a:p>
          <a:p>
            <a:r>
              <a:rPr lang="en-US" sz="7200" dirty="0" err="1" smtClean="0"/>
              <a:t>onmouseup</a:t>
            </a:r>
            <a:r>
              <a:rPr lang="bg-BG" sz="7200" dirty="0" smtClean="0"/>
              <a:t> - когато се освободи бутона на мишката</a:t>
            </a:r>
          </a:p>
          <a:p>
            <a:r>
              <a:rPr lang="en-US" sz="7200" dirty="0" err="1" smtClean="0"/>
              <a:t>onclick</a:t>
            </a:r>
            <a:r>
              <a:rPr lang="en-US" sz="7200" dirty="0" smtClean="0"/>
              <a:t> </a:t>
            </a:r>
            <a:r>
              <a:rPr lang="bg-BG" sz="7200" dirty="0" smtClean="0"/>
              <a:t>– когато е приключило цялото кликване с мишката</a:t>
            </a:r>
            <a:r>
              <a:rPr lang="en-US" sz="7200" dirty="0" smtClean="0"/>
              <a:t> </a:t>
            </a:r>
            <a:endParaRPr lang="bg-BG" sz="7200" dirty="0" smtClean="0"/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&lt;div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onmousedown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mDown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(this)"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onmouseup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mUp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(this)" style="background-color:#D94A38;width:90px;height:20px;padding:40px;"&gt;Click Me&lt;/div&gt;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mDown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obj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obj.style.backgroundColor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="#1ec5e5";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obj.innerHTML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="Release Me"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mUp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obj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obj.style.backgroundColor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="#D94A38";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obj.innerHTML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="Thank You"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7200" dirty="0" smtClean="0"/>
              <a:t>Промяна на фона на текстово поле, когато стане на фокус (е избрано):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&lt;input type="text" </a:t>
            </a:r>
            <a:r>
              <a:rPr lang="en-US" sz="7200" dirty="0" err="1" smtClean="0">
                <a:solidFill>
                  <a:srgbClr val="C00000"/>
                </a:solidFill>
              </a:rPr>
              <a:t>onfocus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(this)"&gt;</a:t>
            </a:r>
            <a:r>
              <a:rPr lang="en-US" sz="7200" dirty="0" smtClean="0"/>
              <a:t> </a:t>
            </a:r>
            <a:endParaRPr lang="bg-BG" sz="7200" dirty="0" smtClean="0"/>
          </a:p>
          <a:p>
            <a:r>
              <a:rPr lang="bg-BG" sz="7200" dirty="0" smtClean="0"/>
              <a:t>Промяна на цвета на елемента при придвижване на курсора отгоре: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&lt;h1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onmouseover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style.color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='red'“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onmouseout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style.color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='black'"&gt;Mouse over this text&lt;/h1&gt;</a:t>
            </a:r>
            <a:endParaRPr lang="en-US" sz="7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JavaScript HTML DOM </a:t>
            </a:r>
            <a:r>
              <a:rPr lang="en-US" b="1" dirty="0" err="1" smtClean="0"/>
              <a:t>EventListener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840760"/>
          </a:xfrm>
        </p:spPr>
        <p:txBody>
          <a:bodyPr>
            <a:noAutofit/>
          </a:bodyPr>
          <a:lstStyle/>
          <a:p>
            <a:r>
              <a:rPr lang="bg-BG" sz="1800" dirty="0" smtClean="0"/>
              <a:t>Добавяне на </a:t>
            </a:r>
            <a:r>
              <a:rPr lang="en-US" sz="1800" dirty="0" smtClean="0"/>
              <a:t>event listener</a:t>
            </a:r>
            <a:r>
              <a:rPr lang="bg-BG" sz="1800" dirty="0" smtClean="0"/>
              <a:t>, който се задейства при настъпване на дадено събитие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 err="1" smtClean="0">
                <a:solidFill>
                  <a:srgbClr val="C00000"/>
                </a:solidFill>
              </a:rPr>
              <a:t>element</a:t>
            </a:r>
            <a:r>
              <a:rPr lang="en-US" sz="1800" dirty="0" err="1" smtClean="0">
                <a:solidFill>
                  <a:srgbClr val="C00000"/>
                </a:solidFill>
              </a:rPr>
              <a:t>.addEventListener</a:t>
            </a:r>
            <a:r>
              <a:rPr lang="en-US" sz="1800" dirty="0" smtClean="0">
                <a:solidFill>
                  <a:srgbClr val="C00000"/>
                </a:solidFill>
              </a:rPr>
              <a:t>(</a:t>
            </a:r>
            <a:r>
              <a:rPr lang="en-US" sz="1800" i="1" dirty="0" smtClean="0">
                <a:solidFill>
                  <a:srgbClr val="C00000"/>
                </a:solidFill>
              </a:rPr>
              <a:t>event</a:t>
            </a:r>
            <a:r>
              <a:rPr lang="en-US" sz="1800" i="1" dirty="0"/>
              <a:t>, function, </a:t>
            </a:r>
            <a:r>
              <a:rPr lang="en-US" sz="1800" i="1" dirty="0" err="1"/>
              <a:t>useCapture</a:t>
            </a:r>
            <a:r>
              <a:rPr lang="en-US" sz="1800" dirty="0" smtClean="0"/>
              <a:t>);</a:t>
            </a:r>
            <a:endParaRPr lang="bg-BG" sz="1800" dirty="0" smtClean="0"/>
          </a:p>
          <a:p>
            <a:r>
              <a:rPr lang="bg-BG" sz="1800" dirty="0" smtClean="0"/>
              <a:t>1 параметър – тип на събитието (</a:t>
            </a:r>
            <a:r>
              <a:rPr lang="en-US" sz="1800" dirty="0" smtClean="0"/>
              <a:t>"click„</a:t>
            </a:r>
            <a:r>
              <a:rPr lang="bg-BG" sz="1800" dirty="0" smtClean="0"/>
              <a:t>, </a:t>
            </a:r>
            <a:r>
              <a:rPr lang="en-US" sz="1800" dirty="0" smtClean="0"/>
              <a:t>"</a:t>
            </a:r>
            <a:r>
              <a:rPr lang="en-US" sz="1800" dirty="0" err="1"/>
              <a:t>mousedown</a:t>
            </a:r>
            <a:r>
              <a:rPr lang="en-US" sz="1800" dirty="0" smtClean="0"/>
              <a:t>")</a:t>
            </a:r>
            <a:r>
              <a:rPr lang="bg-BG" sz="1800" dirty="0" smtClean="0"/>
              <a:t>     (без префикса </a:t>
            </a:r>
            <a:r>
              <a:rPr lang="en-US" sz="1800" dirty="0" smtClean="0"/>
              <a:t>"</a:t>
            </a:r>
            <a:r>
              <a:rPr lang="en-US" sz="1800" dirty="0"/>
              <a:t>on" </a:t>
            </a:r>
            <a:r>
              <a:rPr lang="bg-BG" sz="1800" dirty="0" smtClean="0"/>
              <a:t>)</a:t>
            </a:r>
            <a:endParaRPr lang="en-US" sz="1800" dirty="0"/>
          </a:p>
          <a:p>
            <a:r>
              <a:rPr lang="bg-BG" sz="1800" dirty="0" smtClean="0"/>
              <a:t>2 параметър – функция, която се извиква при настъпване на събитието</a:t>
            </a:r>
          </a:p>
          <a:p>
            <a:r>
              <a:rPr lang="bg-BG" sz="1800" dirty="0" smtClean="0"/>
              <a:t>3 параметър – логическа стойност, определяща дали да се използва </a:t>
            </a:r>
            <a:r>
              <a:rPr lang="en-US" sz="1800" dirty="0" smtClean="0"/>
              <a:t>event </a:t>
            </a:r>
            <a:r>
              <a:rPr lang="en-US" sz="1800" dirty="0"/>
              <a:t>bubbling </a:t>
            </a:r>
            <a:r>
              <a:rPr lang="bg-BG" sz="1800" dirty="0" smtClean="0"/>
              <a:t>или </a:t>
            </a:r>
            <a:r>
              <a:rPr lang="en-US" sz="1800" dirty="0" smtClean="0"/>
              <a:t>event capturing</a:t>
            </a:r>
            <a:r>
              <a:rPr lang="bg-BG" sz="1800" dirty="0" smtClean="0"/>
              <a:t> (не е задължителен)</a:t>
            </a:r>
            <a:endParaRPr lang="en-US" sz="1800" dirty="0"/>
          </a:p>
          <a:p>
            <a:r>
              <a:rPr lang="bg-BG" sz="1800" dirty="0" smtClean="0"/>
              <a:t>Пример: при натискане на бутон</a:t>
            </a:r>
          </a:p>
          <a:p>
            <a:pPr marL="0" indent="0">
              <a:buNone/>
            </a:pPr>
            <a:r>
              <a:rPr lang="en-US" sz="1800" dirty="0" err="1" smtClean="0"/>
              <a:t>document.getElementById</a:t>
            </a:r>
            <a:r>
              <a:rPr lang="en-US" sz="1800" dirty="0"/>
              <a:t>("</a:t>
            </a:r>
            <a:r>
              <a:rPr lang="en-US" sz="1800" dirty="0" err="1"/>
              <a:t>myBtn</a:t>
            </a:r>
            <a:r>
              <a:rPr lang="en-US" sz="1800" dirty="0"/>
              <a:t>").</a:t>
            </a:r>
            <a:r>
              <a:rPr lang="en-US" sz="1800" dirty="0" err="1"/>
              <a:t>addEventListener</a:t>
            </a:r>
            <a:r>
              <a:rPr lang="en-US" sz="1800" dirty="0"/>
              <a:t>("click", </a:t>
            </a:r>
            <a:r>
              <a:rPr lang="en-US" sz="1800" dirty="0" err="1"/>
              <a:t>displayDate</a:t>
            </a:r>
            <a:r>
              <a:rPr lang="en-US" sz="1800" dirty="0"/>
              <a:t>);</a:t>
            </a:r>
            <a:endParaRPr lang="en-US" sz="1800" dirty="0"/>
          </a:p>
          <a:p>
            <a:r>
              <a:rPr lang="bg-BG" sz="1800" dirty="0" smtClean="0"/>
              <a:t>Методът прикрепя </a:t>
            </a:r>
            <a:r>
              <a:rPr lang="en-US" sz="1800" dirty="0" smtClean="0"/>
              <a:t>event </a:t>
            </a:r>
            <a:r>
              <a:rPr lang="en-US" sz="1800" dirty="0"/>
              <a:t>handler </a:t>
            </a:r>
            <a:r>
              <a:rPr lang="bg-BG" sz="1800" dirty="0" smtClean="0"/>
              <a:t>към определен елемент</a:t>
            </a:r>
            <a:endParaRPr lang="en-US" sz="1800" dirty="0"/>
          </a:p>
          <a:p>
            <a:r>
              <a:rPr lang="bg-BG" sz="1800" dirty="0"/>
              <a:t>Методът прикрепя </a:t>
            </a:r>
            <a:r>
              <a:rPr lang="en-US" sz="1800" dirty="0"/>
              <a:t>event handler </a:t>
            </a:r>
            <a:r>
              <a:rPr lang="bg-BG" sz="1800" dirty="0"/>
              <a:t>към </a:t>
            </a:r>
            <a:r>
              <a:rPr lang="bg-BG" sz="1800" dirty="0" smtClean="0"/>
              <a:t>елемент без да </a:t>
            </a:r>
            <a:r>
              <a:rPr lang="en-US" sz="1800" dirty="0" smtClean="0"/>
              <a:t> </a:t>
            </a:r>
            <a:r>
              <a:rPr lang="bg-BG" sz="1800" dirty="0" smtClean="0"/>
              <a:t>припокрива съществуващите </a:t>
            </a:r>
            <a:r>
              <a:rPr lang="en-US" sz="1800" dirty="0" smtClean="0"/>
              <a:t>event handlers</a:t>
            </a:r>
            <a:endParaRPr lang="en-US" sz="1800" dirty="0"/>
          </a:p>
          <a:p>
            <a:r>
              <a:rPr lang="bg-BG" sz="1800" dirty="0" smtClean="0"/>
              <a:t>Могат да се добавят много </a:t>
            </a:r>
            <a:r>
              <a:rPr lang="en-US" sz="1800" dirty="0" smtClean="0"/>
              <a:t>event </a:t>
            </a:r>
            <a:r>
              <a:rPr lang="en-US" sz="1800" dirty="0"/>
              <a:t>handlers </a:t>
            </a:r>
            <a:r>
              <a:rPr lang="bg-BG" sz="1800" dirty="0" smtClean="0"/>
              <a:t>към един елемент</a:t>
            </a:r>
            <a:endParaRPr lang="en-US" sz="1800" dirty="0"/>
          </a:p>
          <a:p>
            <a:r>
              <a:rPr lang="bg-BG" sz="1800" dirty="0"/>
              <a:t>Могат да се добавят много </a:t>
            </a:r>
            <a:r>
              <a:rPr lang="en-US" sz="1800" dirty="0"/>
              <a:t>event handlers </a:t>
            </a:r>
            <a:r>
              <a:rPr lang="bg-BG" sz="1800" dirty="0" smtClean="0"/>
              <a:t>от един и същи тип към </a:t>
            </a:r>
            <a:r>
              <a:rPr lang="bg-BG" sz="1800" dirty="0"/>
              <a:t>един </a:t>
            </a:r>
            <a:r>
              <a:rPr lang="bg-BG" sz="1800" dirty="0" smtClean="0"/>
              <a:t>елемент (напр. две </a:t>
            </a:r>
            <a:r>
              <a:rPr lang="en-US" sz="1800" dirty="0" smtClean="0"/>
              <a:t>"</a:t>
            </a:r>
            <a:r>
              <a:rPr lang="en-US" sz="1800" dirty="0"/>
              <a:t>click" </a:t>
            </a:r>
            <a:r>
              <a:rPr lang="bg-BG" sz="1800" dirty="0" smtClean="0"/>
              <a:t>събития)</a:t>
            </a:r>
            <a:endParaRPr lang="en-US" sz="1800" dirty="0"/>
          </a:p>
          <a:p>
            <a:r>
              <a:rPr lang="bg-BG" sz="1800" dirty="0"/>
              <a:t>Могат да се добавят </a:t>
            </a:r>
            <a:r>
              <a:rPr lang="en-US" sz="1800" dirty="0" smtClean="0"/>
              <a:t>event listeners </a:t>
            </a:r>
            <a:r>
              <a:rPr lang="bg-BG" sz="1800" dirty="0" smtClean="0"/>
              <a:t>към всеки </a:t>
            </a:r>
            <a:r>
              <a:rPr lang="en-US" sz="1800" dirty="0" smtClean="0"/>
              <a:t>DOM </a:t>
            </a:r>
            <a:r>
              <a:rPr lang="bg-BG" sz="1800" dirty="0" smtClean="0"/>
              <a:t>обект, а не само към </a:t>
            </a:r>
            <a:r>
              <a:rPr lang="en-US" sz="1800" dirty="0" smtClean="0"/>
              <a:t>HTML </a:t>
            </a:r>
            <a:r>
              <a:rPr lang="bg-BG" sz="1800" dirty="0" smtClean="0"/>
              <a:t>елементи (напр. обекта</a:t>
            </a:r>
            <a:r>
              <a:rPr lang="en-US" sz="1800" dirty="0" smtClean="0"/>
              <a:t> window</a:t>
            </a:r>
            <a:r>
              <a:rPr lang="bg-BG" sz="1800" dirty="0" smtClean="0"/>
              <a:t>)</a:t>
            </a:r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dirty="0" err="1"/>
              <a:t>addEventListener</a:t>
            </a:r>
            <a:r>
              <a:rPr lang="en-US" sz="1800" dirty="0"/>
              <a:t>() method makes it easier to control how the event reacts to bubbling.</a:t>
            </a:r>
          </a:p>
          <a:p>
            <a:r>
              <a:rPr lang="en-US" sz="1800" dirty="0"/>
              <a:t>When using the </a:t>
            </a:r>
            <a:r>
              <a:rPr lang="en-US" sz="1800" dirty="0" err="1"/>
              <a:t>addEventListener</a:t>
            </a:r>
            <a:r>
              <a:rPr lang="en-US" sz="1800" dirty="0"/>
              <a:t>() method, the JavaScript is separated from the HTML markup, for better readability and allows you to add event listeners even when you do not control the HTML markup.</a:t>
            </a:r>
          </a:p>
          <a:p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3999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Добавяне на </a:t>
            </a:r>
            <a:r>
              <a:rPr lang="en-US" b="1" dirty="0" smtClean="0"/>
              <a:t>Event </a:t>
            </a:r>
            <a:r>
              <a:rPr lang="en-US" b="1" dirty="0"/>
              <a:t>Handler </a:t>
            </a:r>
            <a:r>
              <a:rPr lang="bg-BG" b="1" dirty="0" smtClean="0"/>
              <a:t>към елемент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bg-BG" sz="2200" dirty="0" smtClean="0"/>
              <a:t>Показване на </a:t>
            </a:r>
            <a:r>
              <a:rPr lang="en-US" sz="2200" dirty="0" smtClean="0"/>
              <a:t>"</a:t>
            </a:r>
            <a:r>
              <a:rPr lang="en-US" sz="2200" dirty="0"/>
              <a:t>Hello World!" </a:t>
            </a:r>
            <a:r>
              <a:rPr lang="bg-BG" sz="2200" dirty="0" smtClean="0"/>
              <a:t>при натискане върху елемент – 2 начина</a:t>
            </a:r>
            <a:r>
              <a:rPr lang="en-US" sz="2200" dirty="0" smtClean="0"/>
              <a:t>:</a:t>
            </a:r>
            <a:endParaRPr lang="en-US" sz="2200" dirty="0"/>
          </a:p>
          <a:p>
            <a:pPr marL="0" indent="0">
              <a:buNone/>
            </a:pPr>
            <a:r>
              <a:rPr lang="bg-BG" sz="2200" i="1" dirty="0" smtClean="0"/>
              <a:t>1.</a:t>
            </a:r>
          </a:p>
          <a:p>
            <a:pPr marL="0" indent="0">
              <a:buNone/>
            </a:pPr>
            <a:r>
              <a:rPr lang="en-US" sz="2200" i="1" dirty="0" err="1" smtClean="0"/>
              <a:t>element</a:t>
            </a:r>
            <a:r>
              <a:rPr lang="en-US" sz="2200" dirty="0" err="1" smtClean="0"/>
              <a:t>.addEventListener</a:t>
            </a:r>
            <a:r>
              <a:rPr lang="en-US" sz="2200" dirty="0"/>
              <a:t>("click", function(){ alert("Hello World!"); });</a:t>
            </a:r>
            <a:endParaRPr lang="en-US" sz="2200" dirty="0"/>
          </a:p>
          <a:p>
            <a:endParaRPr lang="bg-BG" sz="2200" dirty="0" smtClean="0"/>
          </a:p>
          <a:p>
            <a:pPr marL="0" indent="0">
              <a:buNone/>
            </a:pPr>
            <a:r>
              <a:rPr lang="bg-BG" sz="2200" i="1" dirty="0" smtClean="0"/>
              <a:t>2.</a:t>
            </a:r>
          </a:p>
          <a:p>
            <a:pPr marL="0" indent="0">
              <a:buNone/>
            </a:pPr>
            <a:r>
              <a:rPr lang="en-US" sz="2200" i="1" dirty="0" err="1" smtClean="0"/>
              <a:t>element</a:t>
            </a:r>
            <a:r>
              <a:rPr lang="en-US" sz="2200" dirty="0" err="1" smtClean="0"/>
              <a:t>.addEventListener</a:t>
            </a:r>
            <a:r>
              <a:rPr lang="en-US" sz="2200" dirty="0"/>
              <a:t>("click", </a:t>
            </a:r>
            <a:r>
              <a:rPr lang="en-US" sz="2200" dirty="0" err="1"/>
              <a:t>myFunction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function </a:t>
            </a:r>
            <a:r>
              <a:rPr lang="en-US" sz="2200" dirty="0" err="1"/>
              <a:t>myFunction</a:t>
            </a:r>
            <a:r>
              <a:rPr lang="en-US" sz="2200" dirty="0"/>
              <a:t>() {</a:t>
            </a:r>
            <a:br>
              <a:rPr lang="en-US" sz="2200" dirty="0"/>
            </a:br>
            <a:r>
              <a:rPr lang="en-US" sz="2200" dirty="0"/>
              <a:t>    alert ("Hello World!");</a:t>
            </a:r>
            <a:br>
              <a:rPr lang="en-US" sz="2200" dirty="0"/>
            </a:br>
            <a:r>
              <a:rPr lang="en-US" sz="2200" dirty="0"/>
              <a:t>}</a:t>
            </a:r>
            <a:endParaRPr lang="en-US" sz="22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38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Добавяне много </a:t>
            </a:r>
            <a:r>
              <a:rPr lang="en-US" sz="3600" b="1" dirty="0" smtClean="0"/>
              <a:t>Event </a:t>
            </a:r>
            <a:r>
              <a:rPr lang="en-US" sz="3600" b="1" dirty="0"/>
              <a:t>Handlers </a:t>
            </a:r>
            <a:r>
              <a:rPr lang="bg-BG" sz="3600" b="1" dirty="0" smtClean="0"/>
              <a:t>на елемент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Добавяне на няколко еднотипни събития </a:t>
            </a:r>
          </a:p>
          <a:p>
            <a:pPr marL="0" indent="0">
              <a:buNone/>
            </a:pPr>
            <a:r>
              <a:rPr lang="en-US" sz="2400" i="1" dirty="0" err="1" smtClean="0"/>
              <a:t>element</a:t>
            </a:r>
            <a:r>
              <a:rPr lang="en-US" sz="2400" dirty="0" err="1" smtClean="0"/>
              <a:t>.addEventListener</a:t>
            </a:r>
            <a:r>
              <a:rPr lang="en-US" sz="2400" dirty="0"/>
              <a:t>("click", </a:t>
            </a:r>
            <a:r>
              <a:rPr lang="en-US" sz="2400" dirty="0" err="1"/>
              <a:t>myFunction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i="1" dirty="0" err="1"/>
              <a:t>element</a:t>
            </a:r>
            <a:r>
              <a:rPr lang="en-US" sz="2400" dirty="0" err="1"/>
              <a:t>.addEventListener</a:t>
            </a:r>
            <a:r>
              <a:rPr lang="en-US" sz="2400" dirty="0"/>
              <a:t>("click", </a:t>
            </a:r>
            <a:r>
              <a:rPr lang="en-US" sz="2400" dirty="0" err="1"/>
              <a:t>mySecondFunction</a:t>
            </a:r>
            <a:r>
              <a:rPr lang="en-US" sz="2400" dirty="0"/>
              <a:t>);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Добавяне на няколко </a:t>
            </a:r>
            <a:r>
              <a:rPr lang="bg-BG" sz="2400" dirty="0" smtClean="0"/>
              <a:t>разнотипни </a:t>
            </a:r>
            <a:r>
              <a:rPr lang="bg-BG" sz="2400" dirty="0"/>
              <a:t>събития </a:t>
            </a:r>
          </a:p>
          <a:p>
            <a:pPr marL="0" indent="0">
              <a:buNone/>
            </a:pPr>
            <a:r>
              <a:rPr lang="en-US" sz="2400" i="1" dirty="0" err="1" smtClean="0"/>
              <a:t>element</a:t>
            </a:r>
            <a:r>
              <a:rPr lang="en-US" sz="2400" dirty="0" err="1" smtClean="0"/>
              <a:t>.addEventListener</a:t>
            </a:r>
            <a:r>
              <a:rPr lang="en-US" sz="2400" dirty="0"/>
              <a:t>("</a:t>
            </a:r>
            <a:r>
              <a:rPr lang="en-US" sz="2400" dirty="0" err="1"/>
              <a:t>mouseover</a:t>
            </a:r>
            <a:r>
              <a:rPr lang="en-US" sz="2400" dirty="0"/>
              <a:t>", </a:t>
            </a:r>
            <a:r>
              <a:rPr lang="en-US" sz="2400" dirty="0" err="1"/>
              <a:t>myFunction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i="1" dirty="0" err="1"/>
              <a:t>element</a:t>
            </a:r>
            <a:r>
              <a:rPr lang="en-US" sz="2400" dirty="0" err="1"/>
              <a:t>.addEventListener</a:t>
            </a:r>
            <a:r>
              <a:rPr lang="en-US" sz="2400" dirty="0"/>
              <a:t>("click", </a:t>
            </a:r>
            <a:r>
              <a:rPr lang="en-US" sz="2400" dirty="0" err="1"/>
              <a:t>mySecondFunction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i="1" dirty="0" err="1"/>
              <a:t>element</a:t>
            </a:r>
            <a:r>
              <a:rPr lang="en-US" sz="2400" dirty="0" err="1"/>
              <a:t>.addEventListener</a:t>
            </a:r>
            <a:r>
              <a:rPr lang="en-US" sz="2400" dirty="0"/>
              <a:t>("</a:t>
            </a:r>
            <a:r>
              <a:rPr lang="en-US" sz="2400" dirty="0" err="1"/>
              <a:t>mouseout</a:t>
            </a:r>
            <a:r>
              <a:rPr lang="en-US" sz="2400" dirty="0"/>
              <a:t>", </a:t>
            </a:r>
            <a:r>
              <a:rPr lang="en-US" sz="2400" dirty="0" err="1"/>
              <a:t>myThirdFunction</a:t>
            </a:r>
            <a:r>
              <a:rPr lang="en-US" sz="2400" dirty="0"/>
              <a:t>);</a:t>
            </a:r>
            <a:endParaRPr lang="en-US" sz="24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33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Добавяне на </a:t>
            </a:r>
            <a:r>
              <a:rPr lang="en-US" b="1" dirty="0" smtClean="0"/>
              <a:t>Event </a:t>
            </a:r>
            <a:r>
              <a:rPr lang="en-US" b="1" dirty="0"/>
              <a:t>Handler </a:t>
            </a:r>
            <a:r>
              <a:rPr lang="bg-BG" b="1" dirty="0" smtClean="0"/>
              <a:t>към обекта </a:t>
            </a:r>
            <a:r>
              <a:rPr lang="en-US" b="1" dirty="0" smtClean="0"/>
              <a:t>Window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Добавяне на </a:t>
            </a:r>
            <a:r>
              <a:rPr lang="en-US" sz="2400" dirty="0" smtClean="0"/>
              <a:t>event listener</a:t>
            </a:r>
            <a:r>
              <a:rPr lang="bg-BG" sz="2400" dirty="0" smtClean="0"/>
              <a:t>, който се задейства, когато потребителя промени размерите на прозореца на браузъра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window.addEventListener</a:t>
            </a:r>
            <a:r>
              <a:rPr lang="en-US" sz="2400" dirty="0"/>
              <a:t>("resize", function(){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</a:t>
            </a:r>
            <a:r>
              <a:rPr lang="en-US" sz="2400" i="1" dirty="0" err="1"/>
              <a:t>sometext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}); </a:t>
            </a:r>
            <a:endParaRPr lang="en-US" sz="24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67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Предаване на параметри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предаване на параметри използвайте анонимна функция, която извиква специфичната функция с параметрите</a:t>
            </a:r>
            <a:r>
              <a:rPr lang="en-US" dirty="0" smtClean="0"/>
              <a:t>: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i="1" dirty="0" err="1"/>
              <a:t>element</a:t>
            </a:r>
            <a:r>
              <a:rPr lang="en-US" dirty="0" err="1"/>
              <a:t>.addEventListener</a:t>
            </a:r>
            <a:r>
              <a:rPr lang="en-US" dirty="0"/>
              <a:t>("click", function(){ </a:t>
            </a:r>
            <a:r>
              <a:rPr lang="en-US" dirty="0" err="1"/>
              <a:t>myFunction</a:t>
            </a:r>
            <a:r>
              <a:rPr lang="en-US" dirty="0"/>
              <a:t>(p1, p2); }); 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83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Event Bubbling </a:t>
            </a:r>
            <a:r>
              <a:rPr lang="bg-BG" b="1" dirty="0" smtClean="0"/>
              <a:t>или</a:t>
            </a:r>
            <a:r>
              <a:rPr lang="en-US" b="1" dirty="0" smtClean="0"/>
              <a:t> </a:t>
            </a:r>
            <a:r>
              <a:rPr lang="en-US" b="1" dirty="0"/>
              <a:t>Event Capturing</a:t>
            </a:r>
            <a:r>
              <a:rPr lang="en-US" b="1" dirty="0" smtClean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addEventListener</a:t>
            </a:r>
            <a:r>
              <a:rPr lang="en-US" dirty="0"/>
              <a:t>(</a:t>
            </a:r>
            <a:r>
              <a:rPr lang="en-US" i="1" dirty="0"/>
              <a:t>event</a:t>
            </a:r>
            <a:r>
              <a:rPr lang="en-US" dirty="0"/>
              <a:t>, </a:t>
            </a:r>
            <a:r>
              <a:rPr lang="en-US" i="1" dirty="0"/>
              <a:t>function</a:t>
            </a:r>
            <a:r>
              <a:rPr lang="en-US" dirty="0"/>
              <a:t>, </a:t>
            </a:r>
            <a:r>
              <a:rPr lang="en-US" i="1" dirty="0" err="1">
                <a:solidFill>
                  <a:srgbClr val="C00000"/>
                </a:solidFill>
              </a:rPr>
              <a:t>useCapture</a:t>
            </a:r>
            <a:r>
              <a:rPr lang="en-US" dirty="0"/>
              <a:t>);</a:t>
            </a:r>
          </a:p>
          <a:p>
            <a:endParaRPr lang="bg-BG" dirty="0" smtClean="0"/>
          </a:p>
          <a:p>
            <a:r>
              <a:rPr lang="en-US" dirty="0" smtClean="0"/>
              <a:t>Event propagation</a:t>
            </a:r>
            <a:r>
              <a:rPr lang="bg-BG" dirty="0" smtClean="0"/>
              <a:t> (размножаване на събитие) – начин за определяне реда на елементите за дадено събитие, когато настъпи това събитие</a:t>
            </a:r>
          </a:p>
          <a:p>
            <a:r>
              <a:rPr lang="bg-BG" dirty="0" smtClean="0"/>
              <a:t>Пример: Ако имаме </a:t>
            </a:r>
            <a:r>
              <a:rPr lang="en-US" dirty="0" smtClean="0"/>
              <a:t>&lt;</a:t>
            </a:r>
            <a:r>
              <a:rPr lang="en-US" dirty="0"/>
              <a:t>p&gt; </a:t>
            </a:r>
            <a:r>
              <a:rPr lang="bg-BG" dirty="0" smtClean="0"/>
              <a:t>в </a:t>
            </a:r>
            <a:r>
              <a:rPr lang="en-US" dirty="0" smtClean="0"/>
              <a:t>&lt;div</a:t>
            </a:r>
            <a:r>
              <a:rPr lang="en-US" dirty="0"/>
              <a:t>&gt; </a:t>
            </a:r>
            <a:r>
              <a:rPr lang="bg-BG" dirty="0" smtClean="0"/>
              <a:t> и потребителят кликне върху </a:t>
            </a:r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&gt;, </a:t>
            </a:r>
            <a:r>
              <a:rPr lang="bg-BG" dirty="0" smtClean="0"/>
              <a:t>кое събитие </a:t>
            </a:r>
            <a:r>
              <a:rPr lang="en-US" dirty="0" smtClean="0"/>
              <a:t>"</a:t>
            </a:r>
            <a:r>
              <a:rPr lang="en-US" dirty="0"/>
              <a:t>click" </a:t>
            </a:r>
            <a:r>
              <a:rPr lang="bg-BG" dirty="0" smtClean="0"/>
              <a:t>на елемент би трябвало да се обработи първо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i="1" dirty="0" smtClean="0">
                <a:solidFill>
                  <a:srgbClr val="C00000"/>
                </a:solidFill>
              </a:rPr>
              <a:t>bubbling</a:t>
            </a:r>
            <a:r>
              <a:rPr lang="en-US" i="1" dirty="0" smtClean="0"/>
              <a:t> </a:t>
            </a:r>
            <a:r>
              <a:rPr lang="bg-BG" i="1" dirty="0" smtClean="0"/>
              <a:t>– </a:t>
            </a:r>
            <a:r>
              <a:rPr lang="bg-BG" dirty="0" smtClean="0"/>
              <a:t>събитието на най-вътрешния елемент се обработва първо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&gt;</a:t>
            </a:r>
            <a:r>
              <a:rPr lang="bg-BG" dirty="0" smtClean="0"/>
              <a:t>, </a:t>
            </a:r>
            <a:r>
              <a:rPr lang="en-US" dirty="0" smtClean="0"/>
              <a:t>&lt;</a:t>
            </a:r>
            <a:r>
              <a:rPr lang="en-US" dirty="0"/>
              <a:t>div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i="1" dirty="0" smtClean="0">
                <a:solidFill>
                  <a:srgbClr val="C00000"/>
                </a:solidFill>
              </a:rPr>
              <a:t>capturing</a:t>
            </a:r>
            <a:r>
              <a:rPr lang="en-US" i="1" dirty="0" smtClean="0"/>
              <a:t> </a:t>
            </a:r>
            <a:r>
              <a:rPr lang="bg-BG" dirty="0" smtClean="0"/>
              <a:t>- </a:t>
            </a:r>
            <a:r>
              <a:rPr lang="bg-BG" dirty="0"/>
              <a:t>събитието на </a:t>
            </a:r>
            <a:r>
              <a:rPr lang="bg-BG" dirty="0" smtClean="0"/>
              <a:t>най-външния елемент </a:t>
            </a:r>
            <a:r>
              <a:rPr lang="bg-BG" dirty="0"/>
              <a:t>се обработва първо</a:t>
            </a:r>
            <a:endParaRPr lang="bg-BG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div</a:t>
            </a:r>
            <a:r>
              <a:rPr lang="en-US" dirty="0" smtClean="0"/>
              <a:t>&gt;</a:t>
            </a:r>
            <a:r>
              <a:rPr lang="bg-BG" dirty="0" smtClean="0"/>
              <a:t>,</a:t>
            </a:r>
            <a:r>
              <a:rPr lang="en-US" dirty="0" smtClean="0"/>
              <a:t> &lt;</a:t>
            </a:r>
            <a:r>
              <a:rPr lang="en-US" dirty="0"/>
              <a:t>p&gt; </a:t>
            </a:r>
            <a:endParaRPr lang="bg-BG" dirty="0" smtClean="0"/>
          </a:p>
          <a:p>
            <a:r>
              <a:rPr lang="bg-BG" dirty="0" smtClean="0"/>
              <a:t>Стойности: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bg-BG" dirty="0"/>
              <a:t> (</a:t>
            </a:r>
            <a:r>
              <a:rPr lang="en-US" dirty="0"/>
              <a:t>bubbling propagation</a:t>
            </a:r>
            <a:r>
              <a:rPr lang="bg-BG" dirty="0" smtClean="0"/>
              <a:t>) -  по подразбиране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true</a:t>
            </a:r>
            <a:r>
              <a:rPr lang="bg-BG" b="1" dirty="0" smtClean="0"/>
              <a:t> </a:t>
            </a:r>
            <a:r>
              <a:rPr lang="bg-BG" dirty="0" smtClean="0"/>
              <a:t>(</a:t>
            </a:r>
            <a:r>
              <a:rPr lang="en-US" dirty="0" smtClean="0"/>
              <a:t>capturing propagation</a:t>
            </a:r>
            <a:r>
              <a:rPr lang="bg-BG" dirty="0" smtClean="0"/>
              <a:t>)</a:t>
            </a:r>
            <a:endParaRPr lang="en-US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myP</a:t>
            </a:r>
            <a:r>
              <a:rPr lang="en-US" dirty="0"/>
              <a:t>").</a:t>
            </a:r>
            <a:r>
              <a:rPr lang="en-US" dirty="0" err="1"/>
              <a:t>addEventListener</a:t>
            </a:r>
            <a:r>
              <a:rPr lang="en-US" dirty="0"/>
              <a:t>("click", </a:t>
            </a:r>
            <a:r>
              <a:rPr lang="en-US" dirty="0" err="1"/>
              <a:t>myFunction</a:t>
            </a:r>
            <a:r>
              <a:rPr lang="en-US" dirty="0"/>
              <a:t>, true);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myDiv</a:t>
            </a:r>
            <a:r>
              <a:rPr lang="en-US" dirty="0"/>
              <a:t>").</a:t>
            </a:r>
            <a:r>
              <a:rPr lang="en-US" dirty="0" err="1"/>
              <a:t>addEventListener</a:t>
            </a:r>
            <a:r>
              <a:rPr lang="en-US" dirty="0"/>
              <a:t>("click", </a:t>
            </a:r>
            <a:r>
              <a:rPr lang="en-US" dirty="0" err="1"/>
              <a:t>myFunction</a:t>
            </a:r>
            <a:r>
              <a:rPr lang="en-US" dirty="0"/>
              <a:t>, true); 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15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Премахване на </a:t>
            </a:r>
            <a:r>
              <a:rPr lang="en-US" dirty="0" smtClean="0"/>
              <a:t>Event Listener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 smtClean="0">
                <a:solidFill>
                  <a:srgbClr val="C00000"/>
                </a:solidFill>
              </a:rPr>
              <a:t>element</a:t>
            </a:r>
            <a:r>
              <a:rPr lang="en-US" sz="2400" dirty="0" err="1" smtClean="0">
                <a:solidFill>
                  <a:srgbClr val="C00000"/>
                </a:solidFill>
              </a:rPr>
              <a:t>.removeEventListener</a:t>
            </a:r>
            <a:r>
              <a:rPr lang="en-US" sz="2400" dirty="0">
                <a:solidFill>
                  <a:srgbClr val="C00000"/>
                </a:solidFill>
              </a:rPr>
              <a:t>("</a:t>
            </a:r>
            <a:r>
              <a:rPr lang="en-US" sz="2400" dirty="0" err="1">
                <a:solidFill>
                  <a:srgbClr val="C00000"/>
                </a:solidFill>
              </a:rPr>
              <a:t>mousemove</a:t>
            </a:r>
            <a:r>
              <a:rPr lang="en-US" sz="2400" dirty="0">
                <a:solidFill>
                  <a:srgbClr val="C00000"/>
                </a:solidFill>
              </a:rPr>
              <a:t>", </a:t>
            </a:r>
            <a:r>
              <a:rPr lang="en-US" sz="2400" dirty="0" err="1">
                <a:solidFill>
                  <a:srgbClr val="C00000"/>
                </a:solidFill>
              </a:rPr>
              <a:t>myFunction</a:t>
            </a:r>
            <a:r>
              <a:rPr lang="en-US" sz="2400" dirty="0">
                <a:solidFill>
                  <a:srgbClr val="C00000"/>
                </a:solidFill>
              </a:rPr>
              <a:t>);</a:t>
            </a:r>
          </a:p>
          <a:p>
            <a:r>
              <a:rPr lang="bg-BG" sz="2400" dirty="0" smtClean="0"/>
              <a:t>Премахва </a:t>
            </a:r>
            <a:r>
              <a:rPr lang="en-US" sz="2400" dirty="0" smtClean="0"/>
              <a:t>event handlers</a:t>
            </a:r>
            <a:r>
              <a:rPr lang="bg-BG" sz="2400" dirty="0" smtClean="0"/>
              <a:t>, които са прикрепени с </a:t>
            </a:r>
            <a:r>
              <a:rPr lang="en-US" sz="2400" dirty="0" err="1" smtClean="0"/>
              <a:t>addEventListener</a:t>
            </a:r>
            <a:r>
              <a:rPr lang="en-US" sz="2400" dirty="0" smtClean="0"/>
              <a:t>()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5787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7606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JavaScript HTML DOM Elements (Nodes)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rmAutofit fontScale="25000" lnSpcReduction="20000"/>
          </a:bodyPr>
          <a:lstStyle/>
          <a:p>
            <a:r>
              <a:rPr lang="bg-BG" sz="7200" b="1" dirty="0" smtClean="0"/>
              <a:t>Създаване на нов </a:t>
            </a:r>
            <a:r>
              <a:rPr lang="en-US" sz="7200" b="1" dirty="0" smtClean="0"/>
              <a:t>HTML </a:t>
            </a:r>
            <a:r>
              <a:rPr lang="bg-BG" sz="7200" b="1" dirty="0" smtClean="0"/>
              <a:t>елемент  (</a:t>
            </a:r>
            <a:r>
              <a:rPr lang="en-US" sz="7200" dirty="0" smtClean="0"/>
              <a:t>Node</a:t>
            </a:r>
            <a:r>
              <a:rPr lang="bg-BG" sz="7200" dirty="0" smtClean="0"/>
              <a:t>)</a:t>
            </a:r>
            <a:endParaRPr lang="en-US" sz="7200" b="1" dirty="0" smtClean="0"/>
          </a:p>
          <a:p>
            <a:r>
              <a:rPr lang="bg-BG" sz="6800" dirty="0" smtClean="0"/>
              <a:t>Първо трябва да се създаде елемента, а след това да се добави към съществуващ елемент </a:t>
            </a:r>
          </a:p>
          <a:p>
            <a:pPr>
              <a:buNone/>
            </a:pPr>
            <a:r>
              <a:rPr lang="bg-BG" sz="6800" dirty="0" smtClean="0"/>
              <a:t>	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&lt;div id="div1"&gt;</a:t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&lt;p id="p1"&gt;This is a paragraph.&lt;/p&gt;</a:t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&lt;/div&gt;</a:t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para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document.</a:t>
            </a:r>
            <a:r>
              <a:rPr lang="en-US" sz="6800" dirty="0" err="1" smtClean="0">
                <a:solidFill>
                  <a:srgbClr val="C00000"/>
                </a:solidFill>
              </a:rPr>
              <a:t>createElement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("p");</a:t>
            </a:r>
            <a:r>
              <a:rPr lang="bg-BG" sz="6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6800" dirty="0" smtClean="0"/>
              <a:t>- създава нов елемент </a:t>
            </a:r>
            <a:r>
              <a:rPr lang="en-US" sz="6800" dirty="0" smtClean="0"/>
              <a:t>&lt;p&gt;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 node=</a:t>
            </a: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document.</a:t>
            </a:r>
            <a:r>
              <a:rPr lang="en-US" sz="6800" dirty="0" err="1" smtClean="0">
                <a:solidFill>
                  <a:srgbClr val="C00000"/>
                </a:solidFill>
              </a:rPr>
              <a:t>createTextNode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("This is new.");</a:t>
            </a:r>
            <a:r>
              <a:rPr lang="bg-BG" sz="6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6800" dirty="0" smtClean="0"/>
              <a:t>- създаване на текстов възел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para.</a:t>
            </a:r>
            <a:r>
              <a:rPr lang="en-US" sz="6800" dirty="0" err="1" smtClean="0">
                <a:solidFill>
                  <a:srgbClr val="C00000"/>
                </a:solidFill>
              </a:rPr>
              <a:t>appendChild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(node);</a:t>
            </a:r>
            <a:r>
              <a:rPr lang="bg-BG" sz="6800" dirty="0" smtClean="0"/>
              <a:t> - добавяме текстовия възел към </a:t>
            </a:r>
            <a:r>
              <a:rPr lang="en-US" sz="6800" dirty="0" smtClean="0"/>
              <a:t>&lt;p&gt;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 element=</a:t>
            </a: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("div1");</a:t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element.appendChild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para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r>
              <a:rPr lang="bg-BG" sz="6800" dirty="0" smtClean="0"/>
              <a:t> - добавяме новия елемент към съществуващ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pPr>
              <a:buNone/>
            </a:pPr>
            <a:r>
              <a:rPr lang="bg-BG" sz="6400" dirty="0" smtClean="0">
                <a:sym typeface="Wingdings" pitchFamily="2" charset="2"/>
              </a:rPr>
              <a:t>	 </a:t>
            </a:r>
            <a:r>
              <a:rPr lang="en-US" sz="6400" dirty="0" smtClean="0"/>
              <a:t>This is a paragraph.</a:t>
            </a:r>
          </a:p>
          <a:p>
            <a:pPr>
              <a:buNone/>
            </a:pPr>
            <a:r>
              <a:rPr lang="bg-BG" sz="6400" dirty="0" smtClean="0"/>
              <a:t>	</a:t>
            </a:r>
            <a:r>
              <a:rPr lang="en-US" sz="6400" dirty="0" smtClean="0"/>
              <a:t>This is new.</a:t>
            </a:r>
          </a:p>
          <a:p>
            <a:r>
              <a:rPr lang="bg-BG" sz="7200" b="1" dirty="0" smtClean="0"/>
              <a:t>Премахване на съществуващ </a:t>
            </a:r>
            <a:r>
              <a:rPr lang="en-US" sz="7200" b="1" dirty="0" smtClean="0"/>
              <a:t>HTML </a:t>
            </a:r>
            <a:r>
              <a:rPr lang="bg-BG" sz="7200" b="1" dirty="0" smtClean="0"/>
              <a:t>елемент</a:t>
            </a:r>
            <a:endParaRPr lang="en-US" sz="7200" b="1" dirty="0" smtClean="0"/>
          </a:p>
          <a:p>
            <a:r>
              <a:rPr lang="bg-BG" sz="7200" dirty="0" smtClean="0"/>
              <a:t>Трябва да се знае кой е родителския елемент</a:t>
            </a:r>
          </a:p>
          <a:p>
            <a:pPr>
              <a:buNone/>
            </a:pPr>
            <a:r>
              <a:rPr lang="bg-BG" sz="7200" dirty="0" smtClean="0"/>
              <a:t>1.	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&lt;div id="div1"&gt;</a:t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&lt;p id="p1"&gt;This is a paragraph.&lt;/p&gt;</a:t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&lt;p id="p2"&gt;This is another paragraph.&lt;/p&gt;</a:t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&lt;/div&gt;&lt;script&gt;</a:t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 parent=</a:t>
            </a: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("div1");</a:t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 child=</a:t>
            </a: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("p1");</a:t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parent.</a:t>
            </a:r>
            <a:r>
              <a:rPr lang="en-US" sz="6800" dirty="0" err="1" smtClean="0">
                <a:solidFill>
                  <a:srgbClr val="C00000"/>
                </a:solidFill>
              </a:rPr>
              <a:t>removeChild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(child);</a:t>
            </a:r>
            <a:r>
              <a:rPr lang="bg-BG" sz="6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6800" dirty="0" smtClean="0"/>
              <a:t>- изтриваме </a:t>
            </a:r>
            <a:r>
              <a:rPr lang="en-US" sz="6800" dirty="0" smtClean="0"/>
              <a:t>child </a:t>
            </a:r>
            <a:r>
              <a:rPr lang="bg-BG" sz="6800" dirty="0" smtClean="0"/>
              <a:t>от</a:t>
            </a:r>
            <a:r>
              <a:rPr lang="en-US" sz="6800" dirty="0" smtClean="0"/>
              <a:t> parent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bg-BG" sz="6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6400" dirty="0" smtClean="0">
                <a:sym typeface="Wingdings" pitchFamily="2" charset="2"/>
              </a:rPr>
              <a:t> </a:t>
            </a:r>
            <a:r>
              <a:rPr lang="en-US" sz="6400" dirty="0" smtClean="0"/>
              <a:t>This is another paragraph.</a:t>
            </a:r>
          </a:p>
          <a:p>
            <a:pPr>
              <a:buNone/>
            </a:pPr>
            <a:r>
              <a:rPr lang="bg-BG" sz="6800" dirty="0" smtClean="0">
                <a:solidFill>
                  <a:schemeClr val="tx2">
                    <a:lumMod val="75000"/>
                  </a:schemeClr>
                </a:solidFill>
              </a:rPr>
              <a:t>2.	</a:t>
            </a: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 child=</a:t>
            </a: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("p1");</a:t>
            </a:r>
            <a:b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800" dirty="0" err="1" smtClean="0">
                <a:solidFill>
                  <a:schemeClr val="tx2">
                    <a:lumMod val="75000"/>
                  </a:schemeClr>
                </a:solidFill>
              </a:rPr>
              <a:t>child.parentNode.removeChild</a:t>
            </a:r>
            <a:r>
              <a:rPr lang="en-US" sz="6800" dirty="0" smtClean="0">
                <a:solidFill>
                  <a:schemeClr val="tx2">
                    <a:lumMod val="75000"/>
                  </a:schemeClr>
                </a:solidFill>
              </a:rPr>
              <a:t>(child);</a:t>
            </a:r>
            <a:r>
              <a:rPr lang="bg-BG" sz="6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6800" dirty="0" smtClean="0"/>
              <a:t>- чрез свойството </a:t>
            </a:r>
            <a:r>
              <a:rPr lang="en-US" sz="6800" dirty="0" err="1" smtClean="0"/>
              <a:t>parentNode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7809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Window - Browser Object Model</a:t>
            </a:r>
            <a:r>
              <a:rPr lang="bg-BG" b="1" dirty="0" smtClean="0"/>
              <a:t> (</a:t>
            </a:r>
            <a:r>
              <a:rPr lang="en-US" b="1" dirty="0" smtClean="0"/>
              <a:t>BOM</a:t>
            </a:r>
            <a:r>
              <a:rPr lang="bg-BG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Autofit/>
          </a:bodyPr>
          <a:lstStyle/>
          <a:p>
            <a:r>
              <a:rPr lang="en-US" sz="1800" dirty="0" smtClean="0"/>
              <a:t>BOM</a:t>
            </a:r>
            <a:r>
              <a:rPr lang="bg-BG" sz="1800" dirty="0" smtClean="0"/>
              <a:t> позволява комуникацията на</a:t>
            </a:r>
            <a:r>
              <a:rPr lang="en-US" sz="1800" dirty="0" smtClean="0"/>
              <a:t> JavaScript </a:t>
            </a:r>
            <a:r>
              <a:rPr lang="bg-BG" sz="1800" dirty="0" smtClean="0"/>
              <a:t>с браузъра</a:t>
            </a:r>
          </a:p>
          <a:p>
            <a:r>
              <a:rPr lang="bg-BG" sz="1800" dirty="0" smtClean="0"/>
              <a:t>Няма официален стандарт за </a:t>
            </a:r>
            <a:r>
              <a:rPr lang="en-US" sz="1800" dirty="0" smtClean="0"/>
              <a:t>BOM</a:t>
            </a:r>
            <a:r>
              <a:rPr lang="bg-BG" sz="1800" dirty="0" smtClean="0"/>
              <a:t>, въпреки че повечето браузъри използват почти едни и същи методи и свойства за интерактивноста на </a:t>
            </a:r>
            <a:r>
              <a:rPr lang="en-US" sz="1800" dirty="0" smtClean="0"/>
              <a:t>JavaScript </a:t>
            </a:r>
          </a:p>
          <a:p>
            <a:r>
              <a:rPr lang="en-US" sz="1800" b="1" dirty="0" smtClean="0"/>
              <a:t>Window Object</a:t>
            </a:r>
          </a:p>
          <a:p>
            <a:r>
              <a:rPr lang="bg-BG" sz="1800" dirty="0" smtClean="0"/>
              <a:t>Представя прозореца на браузъра</a:t>
            </a:r>
          </a:p>
          <a:p>
            <a:r>
              <a:rPr lang="bg-BG" sz="1800" dirty="0" smtClean="0"/>
              <a:t>Всички глобални </a:t>
            </a:r>
            <a:r>
              <a:rPr lang="en-US" sz="1800" dirty="0" smtClean="0"/>
              <a:t>JavaScript </a:t>
            </a:r>
            <a:r>
              <a:rPr lang="bg-BG" sz="1800" dirty="0" smtClean="0"/>
              <a:t>обекти, функции и променливи автоматически стават негови членове </a:t>
            </a:r>
          </a:p>
          <a:p>
            <a:r>
              <a:rPr lang="bg-BG" sz="1800" dirty="0" smtClean="0"/>
              <a:t>document object (на HTML DOM) е свойство на Window</a:t>
            </a:r>
            <a:r>
              <a:rPr lang="en-US" sz="1800" dirty="0" smtClean="0"/>
              <a:t>: 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window.document.getElementById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("header"); 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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("header");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DOM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</a:t>
            </a:r>
            <a:r>
              <a:rPr lang="en-US" dirty="0"/>
              <a:t>DOM </a:t>
            </a:r>
            <a:r>
              <a:rPr lang="bg-BG" dirty="0" smtClean="0"/>
              <a:t>е обектен модел-стандарт и програмен интерфейс за </a:t>
            </a:r>
            <a:r>
              <a:rPr lang="en-US" dirty="0" smtClean="0"/>
              <a:t>HTML</a:t>
            </a:r>
            <a:r>
              <a:rPr lang="en-US" dirty="0"/>
              <a:t>. </a:t>
            </a:r>
            <a:endParaRPr lang="bg-BG" dirty="0" smtClean="0"/>
          </a:p>
          <a:p>
            <a:r>
              <a:rPr lang="en-US" dirty="0"/>
              <a:t>HTML DOM </a:t>
            </a:r>
            <a:r>
              <a:rPr lang="bg-BG" dirty="0" smtClean="0"/>
              <a:t>дефинира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HTML </a:t>
            </a:r>
            <a:r>
              <a:rPr lang="bg-BG" dirty="0" smtClean="0"/>
              <a:t>елементите като </a:t>
            </a:r>
            <a:r>
              <a:rPr lang="bg-BG" b="1" dirty="0" smtClean="0"/>
              <a:t>обекти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bg-BG" b="1" dirty="0" smtClean="0"/>
              <a:t>свойствата </a:t>
            </a:r>
            <a:r>
              <a:rPr lang="en-US" dirty="0" smtClean="0"/>
              <a:t> </a:t>
            </a:r>
            <a:r>
              <a:rPr lang="bg-BG" dirty="0" smtClean="0"/>
              <a:t>на всички</a:t>
            </a:r>
            <a:r>
              <a:rPr lang="en-US" dirty="0" smtClean="0"/>
              <a:t> </a:t>
            </a:r>
            <a:r>
              <a:rPr lang="en-US" dirty="0"/>
              <a:t>HTML </a:t>
            </a:r>
            <a:r>
              <a:rPr lang="bg-BG" dirty="0" smtClean="0"/>
              <a:t>елементи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bg-BG" b="1" dirty="0" smtClean="0"/>
              <a:t>методите</a:t>
            </a:r>
            <a:r>
              <a:rPr lang="en-US" dirty="0" smtClean="0"/>
              <a:t> </a:t>
            </a:r>
            <a:r>
              <a:rPr lang="bg-BG" dirty="0" smtClean="0"/>
              <a:t>за достъп до всички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  <a:p>
            <a:pPr lvl="1"/>
            <a:r>
              <a:rPr lang="bg-BG" b="1" dirty="0" smtClean="0"/>
              <a:t>събитията </a:t>
            </a:r>
            <a:r>
              <a:rPr lang="bg-BG" dirty="0" smtClean="0"/>
              <a:t>за всички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HTML </a:t>
            </a:r>
            <a:r>
              <a:rPr lang="en-US" b="1" dirty="0"/>
              <a:t>DOM </a:t>
            </a:r>
            <a:r>
              <a:rPr lang="bg-BG" b="1" dirty="0" smtClean="0"/>
              <a:t>е стандарт за това как да вземем, променим, добавим или изтрием </a:t>
            </a:r>
            <a:r>
              <a:rPr lang="en-US" b="1" dirty="0" smtClean="0"/>
              <a:t>HTML </a:t>
            </a:r>
            <a:r>
              <a:rPr lang="bg-BG" b="1" dirty="0" smtClean="0"/>
              <a:t>елементи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207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7809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Window - Browser Object Model</a:t>
            </a:r>
            <a:r>
              <a:rPr lang="bg-BG" b="1" dirty="0" smtClean="0"/>
              <a:t> (</a:t>
            </a:r>
            <a:r>
              <a:rPr lang="en-US" b="1" dirty="0" smtClean="0"/>
              <a:t>BOM</a:t>
            </a:r>
            <a:r>
              <a:rPr lang="bg-BG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800" b="1" dirty="0" smtClean="0"/>
              <a:t>Размер на прозореца</a:t>
            </a:r>
            <a:r>
              <a:rPr lang="bg-BG" sz="1800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Без да се включват toolbars и scrollbars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за Internet Explorer, Chrome, Firefox, Opera и Safari: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window.innerHeight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window.innerWidth  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за Internet Explorer 8, 7, 6, 5: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document.documentElement.clientHeight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document.documentElement.clientWidth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sz="1800" dirty="0" smtClean="0"/>
              <a:t>или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document.body.clientHeight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document.body.clientWidth </a:t>
            </a:r>
          </a:p>
          <a:p>
            <a:pPr>
              <a:lnSpc>
                <a:spcPct val="80000"/>
              </a:lnSpc>
            </a:pPr>
            <a:r>
              <a:rPr lang="bg-BG" sz="1800" dirty="0" smtClean="0"/>
              <a:t>За всички браузъри: </a:t>
            </a:r>
            <a:endParaRPr lang="bg-BG" sz="18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var w=window.innerWidth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|| document.documentElement.clientWidth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|| document.body.clientWidth;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var h=window.innerHeight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|| document.documentElement.clientHeight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|| document.body.clientHeight; 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rgbClr val="C00000"/>
                </a:solidFill>
              </a:rPr>
              <a:t>window.open() </a:t>
            </a:r>
            <a:r>
              <a:rPr lang="bg-BG" sz="1800" dirty="0" smtClean="0"/>
              <a:t>– отваря нов прозорец 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rgbClr val="C00000"/>
                </a:solidFill>
              </a:rPr>
              <a:t>window.close()</a:t>
            </a:r>
            <a:r>
              <a:rPr lang="bg-BG" sz="1800" dirty="0" smtClean="0"/>
              <a:t> – затваря текущия прозорец 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rgbClr val="C00000"/>
                </a:solidFill>
              </a:rPr>
              <a:t>window.moveTo() </a:t>
            </a:r>
            <a:r>
              <a:rPr lang="bg-BG" sz="1800" dirty="0" smtClean="0"/>
              <a:t>– премества текущия прозорец 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rgbClr val="C00000"/>
                </a:solidFill>
              </a:rPr>
              <a:t>window.resizeTo() </a:t>
            </a:r>
            <a:r>
              <a:rPr lang="bg-BG" sz="1800" dirty="0" smtClean="0"/>
              <a:t>– оразмерява текущия прозорец </a:t>
            </a:r>
            <a:endParaRPr lang="bg-BG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Window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bg-BG" dirty="0" smtClean="0"/>
              <a:t>Обектът съдържа информация относно потребителския екран</a:t>
            </a:r>
          </a:p>
          <a:p>
            <a:pPr>
              <a:lnSpc>
                <a:spcPct val="80000"/>
              </a:lnSpc>
            </a:pPr>
            <a:r>
              <a:rPr lang="bg-BG" dirty="0" smtClean="0"/>
              <a:t>Обектът </a:t>
            </a:r>
            <a:r>
              <a:rPr lang="bg-BG" dirty="0" smtClean="0">
                <a:solidFill>
                  <a:srgbClr val="C00000"/>
                </a:solidFill>
              </a:rPr>
              <a:t>window.screen</a:t>
            </a:r>
            <a:r>
              <a:rPr lang="bg-BG" dirty="0" smtClean="0"/>
              <a:t> може да се записва само като screen</a:t>
            </a:r>
          </a:p>
          <a:p>
            <a:pPr>
              <a:lnSpc>
                <a:spcPct val="80000"/>
              </a:lnSpc>
            </a:pPr>
            <a:r>
              <a:rPr lang="bg-BG" dirty="0" smtClean="0"/>
              <a:t>Свойства:</a:t>
            </a:r>
          </a:p>
          <a:p>
            <a:pPr>
              <a:lnSpc>
                <a:spcPct val="80000"/>
              </a:lnSpc>
            </a:pPr>
            <a:r>
              <a:rPr lang="bg-BG" dirty="0" smtClean="0">
                <a:solidFill>
                  <a:srgbClr val="C00000"/>
                </a:solidFill>
              </a:rPr>
              <a:t>screen.availWidth</a:t>
            </a:r>
            <a:r>
              <a:rPr lang="bg-BG" dirty="0" smtClean="0"/>
              <a:t> – връща наличната ширина на екрана на потребителя в пиксели (без Windows Taskbar, ...)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dirty="0" smtClean="0"/>
              <a:t>	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document.write("Available Width: " + screen.availWidth);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&lt;/script&gt;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dirty="0" smtClean="0">
                <a:sym typeface="Wingdings" pitchFamily="2" charset="2"/>
              </a:rPr>
              <a:t></a:t>
            </a:r>
            <a:r>
              <a:rPr lang="bg-BG" dirty="0" smtClean="0"/>
              <a:t> 1280</a:t>
            </a:r>
          </a:p>
          <a:p>
            <a:pPr>
              <a:lnSpc>
                <a:spcPct val="80000"/>
              </a:lnSpc>
            </a:pPr>
            <a:r>
              <a:rPr lang="bg-BG" dirty="0" smtClean="0">
                <a:solidFill>
                  <a:srgbClr val="C00000"/>
                </a:solidFill>
              </a:rPr>
              <a:t>screen.availHeight </a:t>
            </a:r>
            <a:r>
              <a:rPr lang="bg-BG" dirty="0" smtClean="0"/>
              <a:t>- налична височина на екрана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dirty="0" smtClean="0"/>
              <a:t>	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document.write("Available Height: " + screen.availHeight);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&lt;/script&gt;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dirty="0" smtClean="0">
                <a:sym typeface="Wingdings" pitchFamily="2" charset="2"/>
              </a:rPr>
              <a:t></a:t>
            </a:r>
            <a:r>
              <a:rPr lang="bg-BG" dirty="0" smtClean="0"/>
              <a:t> 770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Window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800" dirty="0" smtClean="0"/>
              <a:t>Обектът се използва за да се вземе адреса на текущата страница и за да пренасочи браузъра към нова страница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rgbClr val="C00000"/>
                </a:solidFill>
              </a:rPr>
              <a:t>window.location</a:t>
            </a:r>
            <a:r>
              <a:rPr lang="bg-BG" sz="1800" dirty="0" smtClean="0"/>
              <a:t> може да се използва само като location 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rgbClr val="C00000"/>
                </a:solidFill>
              </a:rPr>
              <a:t>location.hostname</a:t>
            </a:r>
            <a:r>
              <a:rPr lang="bg-BG" sz="1800" dirty="0" smtClean="0"/>
              <a:t> – връща името на домейна на уеб хоста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rgbClr val="C00000"/>
                </a:solidFill>
              </a:rPr>
              <a:t>location.pathname</a:t>
            </a:r>
            <a:r>
              <a:rPr lang="bg-BG" sz="1800" dirty="0" smtClean="0"/>
              <a:t> - връща пътя и името на файла на текущата страница 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rgbClr val="C00000"/>
                </a:solidFill>
              </a:rPr>
              <a:t>location.port</a:t>
            </a:r>
            <a:r>
              <a:rPr lang="bg-BG" sz="1800" dirty="0" smtClean="0"/>
              <a:t> – връща порта на уеб хоста (80 или 443) 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rgbClr val="C00000"/>
                </a:solidFill>
              </a:rPr>
              <a:t>location.protocol</a:t>
            </a:r>
            <a:r>
              <a:rPr lang="bg-BG" sz="1800" dirty="0" smtClean="0"/>
              <a:t> – връща използвания протокол (http:// или https://) </a:t>
            </a:r>
          </a:p>
          <a:p>
            <a:pPr>
              <a:lnSpc>
                <a:spcPct val="80000"/>
              </a:lnSpc>
            </a:pPr>
            <a:r>
              <a:rPr lang="bg-BG" sz="1800" b="1" dirty="0" smtClean="0"/>
              <a:t>Window Location Href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rgbClr val="C00000"/>
                </a:solidFill>
              </a:rPr>
              <a:t>location.href </a:t>
            </a:r>
            <a:r>
              <a:rPr lang="bg-BG" sz="1800" dirty="0" smtClean="0"/>
              <a:t>– свойство, връщащо URL на текущата страница</a:t>
            </a:r>
            <a:endParaRPr lang="bg-BG" sz="18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document.write(location.href);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sz="1800" dirty="0" smtClean="0">
                <a:sym typeface="Wingdings" pitchFamily="2" charset="2"/>
              </a:rPr>
              <a:t></a:t>
            </a:r>
            <a:r>
              <a:rPr lang="bg-BG" sz="1800" dirty="0" smtClean="0"/>
              <a:t>http://www.w3schools.com/js/js_window_location.asp</a:t>
            </a:r>
          </a:p>
          <a:p>
            <a:pPr>
              <a:lnSpc>
                <a:spcPct val="80000"/>
              </a:lnSpc>
            </a:pPr>
            <a:r>
              <a:rPr lang="bg-BG" sz="1800" b="1" dirty="0" smtClean="0"/>
              <a:t>Window Location Pathname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rgbClr val="C00000"/>
                </a:solidFill>
              </a:rPr>
              <a:t>location.pathname</a:t>
            </a:r>
            <a:r>
              <a:rPr lang="bg-BG" sz="1800" dirty="0" smtClean="0"/>
              <a:t> – свойство, връщащо името на пътя на URL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document.write(location.pathname);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 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ym typeface="Wingdings" pitchFamily="2" charset="2"/>
              </a:rPr>
              <a:t> </a:t>
            </a:r>
            <a:r>
              <a:rPr lang="bg-BG" sz="1800" dirty="0" smtClean="0"/>
              <a:t>/js/js_window_location.asp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Window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bg-BG" sz="1800" b="1" dirty="0" smtClean="0"/>
              <a:t>Window Location Assign</a:t>
            </a:r>
          </a:p>
          <a:p>
            <a:pPr>
              <a:lnSpc>
                <a:spcPct val="80000"/>
              </a:lnSpc>
            </a:pPr>
            <a:r>
              <a:rPr lang="bg-BG" sz="1800" dirty="0" smtClean="0">
                <a:solidFill>
                  <a:srgbClr val="C00000"/>
                </a:solidFill>
              </a:rPr>
              <a:t>location.assign() </a:t>
            </a:r>
            <a:r>
              <a:rPr lang="bg-BG" sz="1800" dirty="0" smtClean="0"/>
              <a:t>– метод, който зарежда нов документ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sz="1800" dirty="0" smtClean="0"/>
              <a:t>	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function newDoc()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  window.location.assign("http://www.w3schools.com")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  }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&lt;input type="button" value="Load new document" onclick="newDoc()"&gt;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bg-BG" b="1" dirty="0" smtClean="0"/>
              <a:t>Window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bg-BG" dirty="0" smtClean="0"/>
              <a:t>Обектът </a:t>
            </a:r>
            <a:r>
              <a:rPr lang="bg-BG" dirty="0" smtClean="0">
                <a:solidFill>
                  <a:srgbClr val="C00000"/>
                </a:solidFill>
              </a:rPr>
              <a:t>window.history</a:t>
            </a:r>
            <a:r>
              <a:rPr lang="bg-BG" dirty="0" smtClean="0"/>
              <a:t> съдържа историята на браузъра</a:t>
            </a:r>
            <a:endParaRPr lang="bg-BG" b="1" dirty="0" smtClean="0"/>
          </a:p>
          <a:p>
            <a:pPr>
              <a:lnSpc>
                <a:spcPct val="80000"/>
              </a:lnSpc>
            </a:pPr>
            <a:r>
              <a:rPr lang="bg-BG" dirty="0" smtClean="0"/>
              <a:t>window.history може да се записва само като history</a:t>
            </a:r>
          </a:p>
          <a:p>
            <a:pPr>
              <a:lnSpc>
                <a:spcPct val="80000"/>
              </a:lnSpc>
            </a:pPr>
            <a:r>
              <a:rPr lang="bg-BG" dirty="0" smtClean="0"/>
              <a:t>За защита на потребителите има ограничения за достъпа до този обект</a:t>
            </a:r>
          </a:p>
          <a:p>
            <a:pPr>
              <a:lnSpc>
                <a:spcPct val="80000"/>
              </a:lnSpc>
            </a:pPr>
            <a:r>
              <a:rPr lang="bg-BG" dirty="0" smtClean="0"/>
              <a:t>Методи:</a:t>
            </a:r>
          </a:p>
          <a:p>
            <a:pPr>
              <a:lnSpc>
                <a:spcPct val="80000"/>
              </a:lnSpc>
            </a:pPr>
            <a:r>
              <a:rPr lang="bg-BG" dirty="0" smtClean="0">
                <a:solidFill>
                  <a:srgbClr val="C00000"/>
                </a:solidFill>
              </a:rPr>
              <a:t>history.back() </a:t>
            </a:r>
            <a:r>
              <a:rPr lang="bg-BG" dirty="0" smtClean="0">
                <a:sym typeface="Wingdings" pitchFamily="2" charset="2"/>
              </a:rPr>
              <a:t> кликване назад в браузъра</a:t>
            </a:r>
            <a:r>
              <a:rPr lang="bg-BG" dirty="0" smtClean="0"/>
              <a:t> – зарежда предишния URL в списъка с history </a:t>
            </a:r>
          </a:p>
          <a:p>
            <a:pPr>
              <a:lnSpc>
                <a:spcPct val="80000"/>
              </a:lnSpc>
            </a:pPr>
            <a:r>
              <a:rPr lang="bg-BG" dirty="0" smtClean="0"/>
              <a:t>Създаване на бутон назад на страницата: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dirty="0" smtClean="0"/>
              <a:t>	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function goBack()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  window.history.back()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  }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&lt;input type="button" value="Back" onclick="goBack()"&gt;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pPr>
              <a:lnSpc>
                <a:spcPct val="80000"/>
              </a:lnSpc>
            </a:pPr>
            <a:r>
              <a:rPr lang="bg-BG" dirty="0" smtClean="0">
                <a:solidFill>
                  <a:srgbClr val="C00000"/>
                </a:solidFill>
              </a:rPr>
              <a:t>history.forward() </a:t>
            </a:r>
            <a:r>
              <a:rPr lang="bg-BG" dirty="0" smtClean="0">
                <a:sym typeface="Wingdings" pitchFamily="2" charset="2"/>
              </a:rPr>
              <a:t> кликване напред в браузъра</a:t>
            </a:r>
            <a:r>
              <a:rPr lang="bg-BG" dirty="0" smtClean="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dirty="0" smtClean="0"/>
              <a:t>	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function goForward()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  {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  window.history.forward()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  }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&lt;input type="button" value="Forward" onclick="goForward()"&gt;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>
            <a:normAutofit/>
          </a:bodyPr>
          <a:lstStyle/>
          <a:p>
            <a:r>
              <a:rPr lang="bg-BG" b="1" dirty="0" smtClean="0"/>
              <a:t>Window 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bg-BG" dirty="0" smtClean="0"/>
              <a:t>Обектът </a:t>
            </a:r>
            <a:r>
              <a:rPr lang="bg-BG" dirty="0" smtClean="0">
                <a:solidFill>
                  <a:srgbClr val="C00000"/>
                </a:solidFill>
              </a:rPr>
              <a:t>window.navigator </a:t>
            </a:r>
            <a:r>
              <a:rPr lang="bg-BG" dirty="0" smtClean="0"/>
              <a:t>съдържа информация за браузъра</a:t>
            </a:r>
            <a:endParaRPr lang="bg-BG" b="1" dirty="0" smtClean="0"/>
          </a:p>
          <a:p>
            <a:pPr>
              <a:lnSpc>
                <a:spcPct val="80000"/>
              </a:lnSpc>
            </a:pPr>
            <a:r>
              <a:rPr lang="bg-BG" dirty="0" smtClean="0"/>
              <a:t>window.navigator може да се използва само като navigator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dirty="0" smtClean="0"/>
              <a:t>	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&lt;div id="example"&gt;&lt;/div&gt;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txt = "&lt;p&gt;Browser CodeName: " + navigator.appCodeName + "&lt;/p&gt;";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dirty="0" smtClean="0"/>
              <a:t>Mozilla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txt+= "&lt;p&gt;Browser Name: " + navigator.appName + "&lt;/p&gt;";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dirty="0" smtClean="0"/>
              <a:t>Netscape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txt+= "&lt;p&gt;Browser Version: " + navigator.appVersion + "&lt;/p&gt;";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dirty="0" smtClean="0"/>
              <a:t>5.0 (Windows)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txt+= "&lt;p&gt;Cookies Enabled: " + navigator.cookieEnabled + "&lt;/p&gt;";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dirty="0" smtClean="0"/>
              <a:t>true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txt+= "&lt;p&gt;Platform: " + navigator.platform + "&lt;/p&gt;";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	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dirty="0" smtClean="0"/>
              <a:t>Win32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txt+= "&lt;p&gt;User-agent header: " + navigator.userAgent + "&lt;/p&gt;";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	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dirty="0" smtClean="0"/>
              <a:t>Mozilla/5.0 (Windows NT 6.1; rv:23.0) Gecko/20100101 Firefox/23.0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txt+= "&lt;p&gt;User-agent language: " + navigator.systemLanguage + "&lt;/p&gt;";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dirty="0" smtClean="0"/>
              <a:t>undefined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document.getElementById("example").innerHTML=txt;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bg-BG" dirty="0" smtClean="0"/>
              <a:t>Тази информация може да бъде заблуждаваща:</a:t>
            </a:r>
          </a:p>
          <a:p>
            <a:pPr lvl="1">
              <a:lnSpc>
                <a:spcPct val="80000"/>
              </a:lnSpc>
            </a:pPr>
            <a:r>
              <a:rPr lang="bg-BG" dirty="0" smtClean="0"/>
              <a:t>Данните могат да се променят от собственика на браузъра</a:t>
            </a:r>
          </a:p>
          <a:p>
            <a:pPr lvl="1">
              <a:lnSpc>
                <a:spcPct val="80000"/>
              </a:lnSpc>
            </a:pPr>
            <a:r>
              <a:rPr lang="bg-BG" dirty="0" smtClean="0"/>
              <a:t>Някои браузъри не се идентифицират за да заобиколят тестовете на сайтовете </a:t>
            </a:r>
          </a:p>
          <a:p>
            <a:pPr lvl="1">
              <a:lnSpc>
                <a:spcPct val="80000"/>
              </a:lnSpc>
            </a:pPr>
            <a:r>
              <a:rPr lang="bg-BG" dirty="0" smtClean="0"/>
              <a:t>Браузърите не могат да отчетат ОС, пуснати по-късно от браузърите 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O</a:t>
            </a:r>
            <a:r>
              <a:rPr lang="bg-BG" b="1" dirty="0" smtClean="0"/>
              <a:t>ткриване на браузър</a:t>
            </a:r>
          </a:p>
          <a:p>
            <a:pPr>
              <a:lnSpc>
                <a:spcPct val="80000"/>
              </a:lnSpc>
            </a:pPr>
            <a:r>
              <a:rPr lang="bg-BG" dirty="0" smtClean="0"/>
              <a:t>Т. к. различните браузъри поддържат различни обекти, то може да се използва обекта за да се открие браузъра</a:t>
            </a:r>
          </a:p>
          <a:p>
            <a:pPr>
              <a:lnSpc>
                <a:spcPct val="80000"/>
              </a:lnSpc>
            </a:pPr>
            <a:r>
              <a:rPr lang="bg-BG" dirty="0" smtClean="0"/>
              <a:t>Само Opera поддържа "window.opera“: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bg-BG" dirty="0" smtClean="0"/>
              <a:t>	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if (window.opera) {...some action...}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DOM</a:t>
            </a:r>
            <a:r>
              <a:rPr lang="bg-BG" b="1" dirty="0" smtClean="0"/>
              <a:t> </a:t>
            </a:r>
            <a:r>
              <a:rPr lang="en-US" b="1" dirty="0" smtClean="0"/>
              <a:t>(Document Object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r>
              <a:rPr lang="bg-BG" sz="1800" dirty="0" smtClean="0"/>
              <a:t>Чрез  </a:t>
            </a:r>
            <a:r>
              <a:rPr lang="en-US" sz="1800" dirty="0" smtClean="0"/>
              <a:t>HTML DOM JavaScript </a:t>
            </a:r>
            <a:r>
              <a:rPr lang="bg-BG" sz="1800" dirty="0" smtClean="0"/>
              <a:t>може да прави достъп до елементите на </a:t>
            </a:r>
            <a:r>
              <a:rPr lang="en-US" sz="1800" dirty="0" smtClean="0"/>
              <a:t> HTML </a:t>
            </a:r>
            <a:r>
              <a:rPr lang="bg-BG" sz="1800" dirty="0" smtClean="0"/>
              <a:t>документа</a:t>
            </a:r>
            <a:endParaRPr lang="en-US" sz="1800" dirty="0" smtClean="0"/>
          </a:p>
          <a:p>
            <a:r>
              <a:rPr lang="bg-BG" sz="1800" dirty="0" smtClean="0"/>
              <a:t>Когато страницата се зареди, браузъра създава </a:t>
            </a:r>
            <a:r>
              <a:rPr lang="en-US" sz="1800" b="1" dirty="0" smtClean="0"/>
              <a:t>D</a:t>
            </a:r>
            <a:r>
              <a:rPr lang="en-US" sz="1800" dirty="0" smtClean="0"/>
              <a:t>ocument </a:t>
            </a:r>
            <a:r>
              <a:rPr lang="en-US" sz="1800" b="1" dirty="0" smtClean="0"/>
              <a:t>O</a:t>
            </a:r>
            <a:r>
              <a:rPr lang="en-US" sz="1800" dirty="0" smtClean="0"/>
              <a:t>bject </a:t>
            </a:r>
            <a:r>
              <a:rPr lang="en-US" sz="1800" b="1" dirty="0" smtClean="0"/>
              <a:t>M</a:t>
            </a:r>
            <a:r>
              <a:rPr lang="en-US" sz="1800" dirty="0" smtClean="0"/>
              <a:t>odel </a:t>
            </a:r>
            <a:r>
              <a:rPr lang="bg-BG" sz="1800" dirty="0" smtClean="0"/>
              <a:t>на страницата, конструиран като дърво</a:t>
            </a:r>
            <a:r>
              <a:rPr lang="en-US" sz="1800" dirty="0" smtClean="0"/>
              <a:t> </a:t>
            </a:r>
          </a:p>
          <a:p>
            <a:r>
              <a:rPr lang="bg-BG" sz="1800" dirty="0" smtClean="0"/>
              <a:t>Програмирайки </a:t>
            </a:r>
            <a:r>
              <a:rPr lang="bg-BG" sz="1800" dirty="0" smtClean="0"/>
              <a:t>чрез обектния </a:t>
            </a:r>
            <a:r>
              <a:rPr lang="bg-BG" sz="1800" dirty="0" smtClean="0"/>
              <a:t>модел,</a:t>
            </a:r>
            <a:r>
              <a:rPr lang="en-US" sz="1800" dirty="0" smtClean="0"/>
              <a:t> JavaScript </a:t>
            </a:r>
            <a:r>
              <a:rPr lang="bg-BG" sz="1800" dirty="0" smtClean="0"/>
              <a:t>може да създава динамичен </a:t>
            </a:r>
            <a:r>
              <a:rPr lang="en-US" sz="1800" dirty="0" smtClean="0"/>
              <a:t>HTML: </a:t>
            </a:r>
          </a:p>
          <a:p>
            <a:pPr lvl="1"/>
            <a:r>
              <a:rPr lang="en-US" sz="1600" dirty="0" smtClean="0"/>
              <a:t>JavaScript </a:t>
            </a:r>
            <a:r>
              <a:rPr lang="bg-BG" sz="1600" dirty="0" smtClean="0"/>
              <a:t>може да променя всички елементи на страницата</a:t>
            </a:r>
          </a:p>
          <a:p>
            <a:pPr lvl="1"/>
            <a:r>
              <a:rPr lang="en-US" sz="1600" dirty="0" smtClean="0"/>
              <a:t>JavaScript</a:t>
            </a:r>
            <a:r>
              <a:rPr lang="bg-BG" sz="1600" dirty="0" smtClean="0"/>
              <a:t> може да променя всички атрибути в страницата</a:t>
            </a:r>
          </a:p>
          <a:p>
            <a:pPr lvl="1"/>
            <a:r>
              <a:rPr lang="en-US" sz="1600" dirty="0" smtClean="0"/>
              <a:t>JavaScript</a:t>
            </a:r>
            <a:r>
              <a:rPr lang="bg-BG" sz="1600" dirty="0" smtClean="0"/>
              <a:t> </a:t>
            </a:r>
            <a:r>
              <a:rPr lang="bg-BG" sz="1600" dirty="0" smtClean="0"/>
              <a:t>може да променя всички </a:t>
            </a:r>
            <a:r>
              <a:rPr lang="en-US" sz="1600" dirty="0" smtClean="0"/>
              <a:t>CSS </a:t>
            </a:r>
            <a:r>
              <a:rPr lang="bg-BG" sz="1600" dirty="0" smtClean="0"/>
              <a:t> стилове в </a:t>
            </a:r>
            <a:r>
              <a:rPr lang="bg-BG" sz="1600" dirty="0" smtClean="0"/>
              <a:t>страницата</a:t>
            </a:r>
          </a:p>
          <a:p>
            <a:pPr lvl="1"/>
            <a:r>
              <a:rPr lang="en-US" sz="1600" dirty="0"/>
              <a:t>JavaScript</a:t>
            </a:r>
            <a:r>
              <a:rPr lang="bg-BG" sz="1600" dirty="0"/>
              <a:t> може </a:t>
            </a:r>
            <a:r>
              <a:rPr lang="bg-BG" sz="1600" dirty="0" smtClean="0"/>
              <a:t>да изтрива съществуващи </a:t>
            </a:r>
            <a:r>
              <a:rPr lang="en-US" sz="1600" dirty="0"/>
              <a:t>HTML </a:t>
            </a:r>
            <a:r>
              <a:rPr lang="bg-BG" sz="1600" dirty="0" smtClean="0"/>
              <a:t>елементи и атрибути</a:t>
            </a:r>
          </a:p>
          <a:p>
            <a:pPr lvl="1"/>
            <a:r>
              <a:rPr lang="en-US" sz="1600" dirty="0"/>
              <a:t>JavaScript</a:t>
            </a:r>
            <a:r>
              <a:rPr lang="bg-BG" sz="1600" dirty="0"/>
              <a:t> може да </a:t>
            </a:r>
            <a:r>
              <a:rPr lang="bg-BG" sz="1600" dirty="0" smtClean="0"/>
              <a:t>добавя нови </a:t>
            </a:r>
            <a:r>
              <a:rPr lang="en-US" sz="1600" dirty="0" smtClean="0"/>
              <a:t>HTML </a:t>
            </a:r>
            <a:r>
              <a:rPr lang="bg-BG" sz="1600" dirty="0"/>
              <a:t>елементи и атрибути</a:t>
            </a:r>
          </a:p>
          <a:p>
            <a:pPr lvl="1"/>
            <a:r>
              <a:rPr lang="en-US" sz="1600" dirty="0" smtClean="0"/>
              <a:t>JavaScript</a:t>
            </a:r>
            <a:r>
              <a:rPr lang="bg-BG" sz="1600" dirty="0" smtClean="0"/>
              <a:t> </a:t>
            </a:r>
            <a:r>
              <a:rPr lang="bg-BG" sz="1600" dirty="0" smtClean="0"/>
              <a:t>може да реагира на всички </a:t>
            </a:r>
            <a:r>
              <a:rPr lang="bg-BG" sz="1600" dirty="0" smtClean="0"/>
              <a:t>съществуващи </a:t>
            </a:r>
            <a:r>
              <a:rPr lang="en-US" sz="1600" dirty="0"/>
              <a:t>HTML </a:t>
            </a:r>
            <a:r>
              <a:rPr lang="bg-BG" sz="1600" dirty="0" smtClean="0"/>
              <a:t>събития </a:t>
            </a:r>
            <a:r>
              <a:rPr lang="bg-BG" sz="1600" dirty="0" smtClean="0"/>
              <a:t>в </a:t>
            </a:r>
            <a:r>
              <a:rPr lang="bg-BG" sz="1600" dirty="0" smtClean="0"/>
              <a:t>страницата</a:t>
            </a:r>
          </a:p>
          <a:p>
            <a:pPr lvl="1"/>
            <a:r>
              <a:rPr lang="en-US" sz="1600" dirty="0" smtClean="0"/>
              <a:t>JavaScript </a:t>
            </a:r>
            <a:r>
              <a:rPr lang="bg-BG" sz="1600" dirty="0" smtClean="0"/>
              <a:t>може да създаде нови </a:t>
            </a:r>
            <a:r>
              <a:rPr lang="en-US" sz="1600" dirty="0" smtClean="0"/>
              <a:t>HTML </a:t>
            </a:r>
            <a:r>
              <a:rPr lang="bg-BG" sz="1600" dirty="0" smtClean="0"/>
              <a:t>събития на страницата</a:t>
            </a:r>
            <a:endParaRPr lang="en-US" sz="1600" dirty="0"/>
          </a:p>
          <a:p>
            <a:endParaRPr lang="en-US" sz="1800" dirty="0" smtClean="0"/>
          </a:p>
          <a:p>
            <a:pPr marL="0" indent="0">
              <a:buNone/>
            </a:pPr>
            <a:endParaRPr lang="bg-BG" sz="1800" b="1" dirty="0" smtClean="0"/>
          </a:p>
          <a:p>
            <a:endParaRPr lang="bg-BG" sz="1800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8386" t="12295" r="29404" b="45287"/>
          <a:stretch>
            <a:fillRect/>
          </a:stretch>
        </p:blipFill>
        <p:spPr bwMode="auto">
          <a:xfrm>
            <a:off x="3923928" y="3933056"/>
            <a:ext cx="5076056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48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DOM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r>
              <a:rPr lang="bg-BG" sz="2000" dirty="0" smtClean="0"/>
              <a:t>Обектът </a:t>
            </a:r>
            <a:r>
              <a:rPr lang="en-US" sz="2000" dirty="0" smtClean="0">
                <a:solidFill>
                  <a:srgbClr val="C00000"/>
                </a:solidFill>
              </a:rPr>
              <a:t>document</a:t>
            </a:r>
            <a:r>
              <a:rPr lang="en-US" sz="2000" dirty="0" smtClean="0"/>
              <a:t> </a:t>
            </a:r>
            <a:r>
              <a:rPr lang="bg-BG" sz="2000" dirty="0" smtClean="0"/>
              <a:t>представя уеб страницата </a:t>
            </a:r>
            <a:endParaRPr lang="bg-BG" sz="2000" b="1" dirty="0" smtClean="0"/>
          </a:p>
          <a:p>
            <a:r>
              <a:rPr lang="bg-BG" sz="2000" b="1" dirty="0" smtClean="0"/>
              <a:t>Намиране </a:t>
            </a:r>
            <a:r>
              <a:rPr lang="bg-BG" sz="2000" b="1" dirty="0" smtClean="0"/>
              <a:t>на </a:t>
            </a:r>
            <a:r>
              <a:rPr lang="en-US" sz="2000" b="1" dirty="0" smtClean="0"/>
              <a:t>HTML </a:t>
            </a:r>
            <a:r>
              <a:rPr lang="bg-BG" sz="2000" b="1" dirty="0" smtClean="0"/>
              <a:t>елемент:</a:t>
            </a:r>
            <a:endParaRPr lang="en-US" sz="2000" b="1" dirty="0" smtClean="0"/>
          </a:p>
          <a:p>
            <a:r>
              <a:rPr lang="bg-BG" sz="2000" dirty="0" smtClean="0"/>
              <a:t>1. чрез елемента </a:t>
            </a:r>
            <a:r>
              <a:rPr lang="en-US" sz="2000" dirty="0" smtClean="0"/>
              <a:t>id</a:t>
            </a:r>
          </a:p>
          <a:p>
            <a:r>
              <a:rPr lang="bg-BG" sz="2000" dirty="0" smtClean="0"/>
              <a:t>2. чрез името на тага</a:t>
            </a:r>
            <a:r>
              <a:rPr lang="en-US" sz="2000" dirty="0" smtClean="0"/>
              <a:t> </a:t>
            </a:r>
          </a:p>
          <a:p>
            <a:r>
              <a:rPr lang="bg-BG" sz="2000" dirty="0" smtClean="0"/>
              <a:t>3. чрез името на </a:t>
            </a:r>
            <a:r>
              <a:rPr lang="bg-BG" sz="2000" dirty="0" smtClean="0"/>
              <a:t>класа</a:t>
            </a:r>
          </a:p>
          <a:p>
            <a:r>
              <a:rPr lang="bg-BG" sz="2000" dirty="0" smtClean="0"/>
              <a:t>4. чрез </a:t>
            </a:r>
            <a:r>
              <a:rPr lang="en-US" sz="2000" dirty="0"/>
              <a:t>CSS </a:t>
            </a:r>
            <a:r>
              <a:rPr lang="bg-BG" sz="2000" dirty="0" smtClean="0"/>
              <a:t>селектор</a:t>
            </a:r>
          </a:p>
          <a:p>
            <a:r>
              <a:rPr lang="bg-BG" sz="2000" dirty="0" smtClean="0"/>
              <a:t>5. чрез колекции </a:t>
            </a:r>
            <a:r>
              <a:rPr lang="bg-BG" sz="2000" dirty="0"/>
              <a:t>от обекти</a:t>
            </a:r>
          </a:p>
          <a:p>
            <a:r>
              <a:rPr lang="bg-BG" sz="2000" b="1" dirty="0" smtClean="0"/>
              <a:t>Намиране </a:t>
            </a:r>
            <a:r>
              <a:rPr lang="bg-BG" sz="2000" b="1" dirty="0" smtClean="0"/>
              <a:t>на </a:t>
            </a:r>
            <a:r>
              <a:rPr lang="en-US" sz="2000" b="1" dirty="0" smtClean="0"/>
              <a:t>HTML </a:t>
            </a:r>
            <a:r>
              <a:rPr lang="bg-BG" sz="2000" b="1" dirty="0" smtClean="0"/>
              <a:t>елемент чрез </a:t>
            </a:r>
            <a:r>
              <a:rPr lang="en-US" sz="2000" b="1" dirty="0" smtClean="0"/>
              <a:t>id</a:t>
            </a:r>
          </a:p>
          <a:p>
            <a:r>
              <a:rPr lang="bg-BG" sz="2000" dirty="0" smtClean="0"/>
              <a:t>Най-лесен начин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document.</a:t>
            </a:r>
            <a:r>
              <a:rPr lang="en-US" sz="2000" dirty="0" err="1" smtClean="0">
                <a:solidFill>
                  <a:srgbClr val="C00000"/>
                </a:solidFill>
              </a:rPr>
              <a:t>getElementById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("intro"); </a:t>
            </a:r>
          </a:p>
          <a:p>
            <a:r>
              <a:rPr lang="bg-BG" sz="2000" dirty="0" smtClean="0"/>
              <a:t>При намиране, методът връща елемента като обект в</a:t>
            </a:r>
            <a:r>
              <a:rPr lang="en-US" sz="2000" dirty="0" smtClean="0"/>
              <a:t> x</a:t>
            </a:r>
            <a:endParaRPr lang="bg-BG" sz="2000" dirty="0" smtClean="0"/>
          </a:p>
          <a:p>
            <a:r>
              <a:rPr lang="bg-BG" sz="2000" dirty="0" smtClean="0"/>
              <a:t>Ако не се намери, </a:t>
            </a:r>
            <a:r>
              <a:rPr lang="en-US" sz="2000" dirty="0" smtClean="0"/>
              <a:t>x </a:t>
            </a:r>
            <a:r>
              <a:rPr lang="bg-BG" sz="2000" dirty="0" smtClean="0"/>
              <a:t>ще съдържа</a:t>
            </a:r>
            <a:r>
              <a:rPr lang="en-US" sz="2000" dirty="0" smtClean="0"/>
              <a:t> </a:t>
            </a:r>
            <a:r>
              <a:rPr lang="en-US" sz="2000" dirty="0" smtClean="0"/>
              <a:t>null</a:t>
            </a:r>
            <a:endParaRPr lang="bg-BG" sz="2000" dirty="0" smtClean="0"/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&lt;p id="intro"&gt;Hello World!&lt;/p&gt;</a:t>
            </a:r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x=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("intro");</a:t>
            </a:r>
          </a:p>
          <a:p>
            <a:pPr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("&lt;p&gt;The text from the intro paragraph: " +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+ "&lt;/p&gt;");</a:t>
            </a:r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bg-BG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124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DOM Document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r>
              <a:rPr lang="bg-BG" sz="2000" b="1" dirty="0" smtClean="0"/>
              <a:t>Намиране </a:t>
            </a:r>
            <a:r>
              <a:rPr lang="bg-BG" sz="2000" b="1" dirty="0" smtClean="0"/>
              <a:t>на </a:t>
            </a:r>
            <a:r>
              <a:rPr lang="en-US" sz="2000" b="1" dirty="0" smtClean="0"/>
              <a:t>HTML</a:t>
            </a:r>
            <a:r>
              <a:rPr lang="bg-BG" sz="2000" b="1" dirty="0" smtClean="0"/>
              <a:t> </a:t>
            </a:r>
            <a:r>
              <a:rPr lang="bg-BG" sz="2000" b="1" dirty="0" smtClean="0"/>
              <a:t>елементи </a:t>
            </a:r>
            <a:r>
              <a:rPr lang="bg-BG" sz="2000" b="1" dirty="0" smtClean="0"/>
              <a:t>чрез името на тага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&lt;div id="main"&gt;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&lt;p&gt;The DOM is very useful.&lt;/p&gt;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&lt;p&gt;This example demonstrates the &lt;b&gt;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getElementsByTagName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&lt;/b&gt; method&lt;/p&gt;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&lt;/div&gt;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("main");</a:t>
            </a: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000" dirty="0" smtClean="0"/>
              <a:t>- с </a:t>
            </a:r>
            <a:r>
              <a:rPr lang="en-US" sz="2000" dirty="0" smtClean="0"/>
              <a:t> id="main” </a:t>
            </a:r>
            <a:endParaRPr lang="bg-BG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y=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x.</a:t>
            </a:r>
            <a:r>
              <a:rPr lang="en-US" sz="2000" dirty="0" err="1" smtClean="0">
                <a:solidFill>
                  <a:srgbClr val="C00000"/>
                </a:solidFill>
              </a:rPr>
              <a:t>getElementsByTagName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("p"); </a:t>
            </a:r>
            <a:r>
              <a:rPr lang="bg-BG" sz="2000" dirty="0" smtClean="0"/>
              <a:t>- всички </a:t>
            </a:r>
            <a:r>
              <a:rPr lang="en-US" sz="2000" dirty="0" smtClean="0"/>
              <a:t>&lt;p&gt; </a:t>
            </a:r>
            <a:r>
              <a:rPr lang="bg-BG" sz="2000" dirty="0" smtClean="0"/>
              <a:t>елементи</a:t>
            </a:r>
            <a:r>
              <a:rPr lang="en-US" sz="2000" dirty="0" smtClean="0"/>
              <a:t> </a:t>
            </a:r>
            <a:endParaRPr lang="bg-BG" sz="2000" dirty="0" smtClean="0"/>
          </a:p>
          <a:p>
            <a:pPr>
              <a:buNone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('First paragraph inside "main" is ' + y[0].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bg-BG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000" dirty="0" smtClean="0"/>
              <a:t>Намирането на елементи чрез име на клас не работи в </a:t>
            </a:r>
            <a:r>
              <a:rPr lang="en-US" sz="2000" dirty="0" smtClean="0"/>
              <a:t> Internet Explorer 5,6,7</a:t>
            </a:r>
            <a:r>
              <a:rPr lang="bg-BG" sz="2000" dirty="0" smtClean="0"/>
              <a:t> и </a:t>
            </a:r>
            <a:r>
              <a:rPr lang="en-US" sz="2000" dirty="0" smtClean="0"/>
              <a:t>8 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8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DOM Document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733256"/>
          </a:xfrm>
        </p:spPr>
        <p:txBody>
          <a:bodyPr>
            <a:noAutofit/>
          </a:bodyPr>
          <a:lstStyle/>
          <a:p>
            <a:r>
              <a:rPr lang="bg-BG" sz="2000" b="1" dirty="0"/>
              <a:t>Намиране на </a:t>
            </a:r>
            <a:r>
              <a:rPr lang="en-US" sz="2000" b="1" dirty="0"/>
              <a:t>HTML</a:t>
            </a:r>
            <a:r>
              <a:rPr lang="bg-BG" sz="2000" b="1" dirty="0"/>
              <a:t> </a:t>
            </a:r>
            <a:r>
              <a:rPr lang="bg-BG" sz="2000" b="1" dirty="0" smtClean="0"/>
              <a:t>елементи </a:t>
            </a:r>
            <a:r>
              <a:rPr lang="bg-BG" sz="2000" b="1" dirty="0"/>
              <a:t>чрез името на </a:t>
            </a:r>
            <a:r>
              <a:rPr lang="bg-BG" sz="2000" b="1" dirty="0" smtClean="0"/>
              <a:t>класа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err="1" smtClean="0"/>
              <a:t>document.</a:t>
            </a:r>
            <a:r>
              <a:rPr lang="en-US" sz="2000" dirty="0" err="1" smtClean="0">
                <a:solidFill>
                  <a:srgbClr val="C00000"/>
                </a:solidFill>
              </a:rPr>
              <a:t>getElementsByClassName</a:t>
            </a:r>
            <a:r>
              <a:rPr lang="en-US" sz="2000" dirty="0" smtClean="0"/>
              <a:t>(</a:t>
            </a:r>
            <a:r>
              <a:rPr lang="en-US" sz="2000" i="1" dirty="0" smtClean="0"/>
              <a:t>name</a:t>
            </a:r>
            <a:r>
              <a:rPr lang="en-US" sz="2000" dirty="0" smtClean="0"/>
              <a:t>)</a:t>
            </a:r>
            <a:endParaRPr lang="bg-BG" sz="2000" dirty="0" smtClean="0"/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x = </a:t>
            </a:r>
            <a:r>
              <a:rPr lang="en-US" sz="2000" dirty="0" err="1"/>
              <a:t>document.getElementsByClassName</a:t>
            </a:r>
            <a:r>
              <a:rPr lang="en-US" sz="2000" dirty="0"/>
              <a:t>("intro</a:t>
            </a:r>
            <a:r>
              <a:rPr lang="en-US" sz="2000" dirty="0" smtClean="0"/>
              <a:t>");</a:t>
            </a:r>
            <a:endParaRPr lang="bg-BG" sz="2000" dirty="0" smtClean="0"/>
          </a:p>
          <a:p>
            <a:pPr marL="0" indent="0">
              <a:buNone/>
            </a:pPr>
            <a:endParaRPr lang="bg-BG" sz="2000" dirty="0" smtClean="0"/>
          </a:p>
          <a:p>
            <a:r>
              <a:rPr lang="bg-BG" sz="2000" b="1" dirty="0" smtClean="0"/>
              <a:t>Намиране на </a:t>
            </a:r>
            <a:r>
              <a:rPr lang="en-US" sz="2000" b="1" dirty="0" smtClean="0"/>
              <a:t>HTML </a:t>
            </a:r>
            <a:r>
              <a:rPr lang="bg-BG" sz="2000" b="1" dirty="0" smtClean="0"/>
              <a:t>елементи чрез </a:t>
            </a:r>
            <a:r>
              <a:rPr lang="en-US" sz="2000" b="1" dirty="0" smtClean="0"/>
              <a:t>CSS </a:t>
            </a:r>
            <a:r>
              <a:rPr lang="bg-BG" sz="2000" b="1" dirty="0" smtClean="0"/>
              <a:t>селектори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p class="intro"&gt;The DOM is very useful.&lt;/p&gt;</a:t>
            </a:r>
          </a:p>
          <a:p>
            <a:pPr marL="0" indent="0">
              <a:buNone/>
            </a:pPr>
            <a:r>
              <a:rPr lang="en-US" sz="2000" dirty="0"/>
              <a:t>&lt;p class="intro"&gt;This example demonstrates the &lt;b&gt;</a:t>
            </a:r>
            <a:r>
              <a:rPr lang="en-US" sz="2000" dirty="0" err="1"/>
              <a:t>querySelectorAll</a:t>
            </a:r>
            <a:r>
              <a:rPr lang="en-US" sz="2000" dirty="0"/>
              <a:t>&lt;/b&gt; method.&lt;/p&gt;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x = </a:t>
            </a:r>
            <a:r>
              <a:rPr lang="en-US" sz="2000" dirty="0" err="1"/>
              <a:t>document.</a:t>
            </a:r>
            <a:r>
              <a:rPr lang="en-US" sz="2000" dirty="0" err="1">
                <a:solidFill>
                  <a:srgbClr val="C00000"/>
                </a:solidFill>
              </a:rPr>
              <a:t>querySelectorAll</a:t>
            </a:r>
            <a:r>
              <a:rPr lang="en-US" sz="2000" dirty="0"/>
              <a:t>("</a:t>
            </a:r>
            <a:r>
              <a:rPr lang="en-US" sz="2000" dirty="0" err="1"/>
              <a:t>p.intro</a:t>
            </a:r>
            <a:r>
              <a:rPr lang="en-US" sz="2000" dirty="0"/>
              <a:t>");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</a:p>
          <a:p>
            <a:pPr marL="0" indent="0">
              <a:buNone/>
            </a:pPr>
            <a:r>
              <a:rPr lang="en-US" sz="2000" dirty="0"/>
              <a:t>'The first paragraph (index 0) with class="intro": ' + x[0].</a:t>
            </a:r>
            <a:r>
              <a:rPr lang="en-US" sz="2000" dirty="0" err="1"/>
              <a:t>innerHTML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85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b="1" dirty="0"/>
              <a:t>HTML DOM Document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661248"/>
          </a:xfrm>
        </p:spPr>
        <p:txBody>
          <a:bodyPr>
            <a:normAutofit fontScale="55000" lnSpcReduction="20000"/>
          </a:bodyPr>
          <a:lstStyle/>
          <a:p>
            <a:r>
              <a:rPr lang="bg-BG" sz="3600" b="1" dirty="0" smtClean="0"/>
              <a:t>Намиране на </a:t>
            </a:r>
            <a:r>
              <a:rPr lang="en-US" sz="3600" b="1" dirty="0" smtClean="0"/>
              <a:t>HTML </a:t>
            </a:r>
            <a:r>
              <a:rPr lang="bg-BG" sz="3600" b="1" dirty="0" smtClean="0"/>
              <a:t>елементи чрез </a:t>
            </a:r>
            <a:r>
              <a:rPr lang="en-US" sz="3600" b="1" dirty="0" smtClean="0"/>
              <a:t>HTML </a:t>
            </a:r>
            <a:r>
              <a:rPr lang="bg-BG" sz="3600" b="1" dirty="0" smtClean="0"/>
              <a:t>колекции от обекти</a:t>
            </a:r>
          </a:p>
          <a:p>
            <a:pPr marL="0" indent="0">
              <a:buNone/>
            </a:pPr>
            <a:r>
              <a:rPr lang="en-US" sz="3600" dirty="0" err="1" smtClean="0"/>
              <a:t>var</a:t>
            </a:r>
            <a:r>
              <a:rPr lang="en-US" sz="3600" dirty="0" smtClean="0"/>
              <a:t> </a:t>
            </a:r>
            <a:r>
              <a:rPr lang="en-US" sz="3600" dirty="0"/>
              <a:t>x = </a:t>
            </a:r>
            <a:r>
              <a:rPr lang="en-US" sz="3600" dirty="0" err="1">
                <a:solidFill>
                  <a:srgbClr val="C00000"/>
                </a:solidFill>
              </a:rPr>
              <a:t>document.forms</a:t>
            </a:r>
            <a:r>
              <a:rPr lang="en-US" sz="3600" dirty="0">
                <a:solidFill>
                  <a:srgbClr val="C00000"/>
                </a:solidFill>
              </a:rPr>
              <a:t>["frm1"]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 err="1"/>
              <a:t>var</a:t>
            </a:r>
            <a:r>
              <a:rPr lang="en-US" sz="3600" dirty="0"/>
              <a:t> text = "";</a:t>
            </a:r>
            <a:br>
              <a:rPr lang="en-US" sz="3600" dirty="0"/>
            </a:br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for (</a:t>
            </a:r>
            <a:r>
              <a:rPr lang="en-US" sz="3600" dirty="0" err="1"/>
              <a:t>i</a:t>
            </a:r>
            <a:r>
              <a:rPr lang="en-US" sz="3600" dirty="0"/>
              <a:t> = 0; </a:t>
            </a:r>
            <a:r>
              <a:rPr lang="en-US" sz="3600" dirty="0" err="1"/>
              <a:t>i</a:t>
            </a:r>
            <a:r>
              <a:rPr lang="en-US" sz="3600" dirty="0"/>
              <a:t> &lt; </a:t>
            </a:r>
            <a:r>
              <a:rPr lang="en-US" sz="3600" dirty="0" err="1"/>
              <a:t>x.length</a:t>
            </a:r>
            <a:r>
              <a:rPr lang="en-US" sz="3600" dirty="0"/>
              <a:t>; </a:t>
            </a:r>
            <a:r>
              <a:rPr lang="en-US" sz="3600" dirty="0" err="1"/>
              <a:t>i</a:t>
            </a:r>
            <a:r>
              <a:rPr lang="en-US" sz="3600" dirty="0"/>
              <a:t>++) {</a:t>
            </a:r>
            <a:br>
              <a:rPr lang="en-US" sz="3600" dirty="0"/>
            </a:br>
            <a:r>
              <a:rPr lang="en-US" sz="3600" dirty="0"/>
              <a:t>    text += </a:t>
            </a:r>
            <a:r>
              <a:rPr lang="en-US" sz="3600" dirty="0" err="1"/>
              <a:t>x.</a:t>
            </a:r>
            <a:r>
              <a:rPr lang="en-US" sz="3600" dirty="0" err="1">
                <a:solidFill>
                  <a:srgbClr val="C00000"/>
                </a:solidFill>
              </a:rPr>
              <a:t>elements</a:t>
            </a:r>
            <a:r>
              <a:rPr lang="en-US" sz="3600" dirty="0">
                <a:solidFill>
                  <a:srgbClr val="C00000"/>
                </a:solidFill>
              </a:rPr>
              <a:t>[</a:t>
            </a:r>
            <a:r>
              <a:rPr lang="en-US" sz="3600" dirty="0" err="1">
                <a:solidFill>
                  <a:srgbClr val="C00000"/>
                </a:solidFill>
              </a:rPr>
              <a:t>i</a:t>
            </a:r>
            <a:r>
              <a:rPr lang="en-US" sz="3600" dirty="0">
                <a:solidFill>
                  <a:srgbClr val="C00000"/>
                </a:solidFill>
              </a:rPr>
              <a:t>].value</a:t>
            </a:r>
            <a:r>
              <a:rPr lang="en-US" sz="3600" dirty="0"/>
              <a:t> + "&lt;</a:t>
            </a:r>
            <a:r>
              <a:rPr lang="en-US" sz="3600" dirty="0" err="1"/>
              <a:t>br</a:t>
            </a:r>
            <a:r>
              <a:rPr lang="en-US" sz="3600" dirty="0"/>
              <a:t>&gt;";</a:t>
            </a:r>
            <a:br>
              <a:rPr lang="en-US" sz="3600" dirty="0"/>
            </a:br>
            <a:r>
              <a:rPr lang="en-US" sz="3600" dirty="0"/>
              <a:t>}</a:t>
            </a:r>
            <a:br>
              <a:rPr lang="en-US" sz="3600" dirty="0"/>
            </a:br>
            <a:r>
              <a:rPr lang="en-US" sz="3600" dirty="0" err="1"/>
              <a:t>document.getElementById</a:t>
            </a:r>
            <a:r>
              <a:rPr lang="en-US" sz="3600" dirty="0"/>
              <a:t>("demo").</a:t>
            </a:r>
            <a:r>
              <a:rPr lang="en-US" sz="3600" dirty="0" err="1"/>
              <a:t>innerHTML</a:t>
            </a:r>
            <a:r>
              <a:rPr lang="en-US" sz="3600" dirty="0"/>
              <a:t> = text</a:t>
            </a:r>
            <a:r>
              <a:rPr lang="en-US" sz="3600" dirty="0" smtClean="0"/>
              <a:t>;</a:t>
            </a:r>
            <a:endParaRPr lang="bg-BG" sz="3600" dirty="0" smtClean="0"/>
          </a:p>
          <a:p>
            <a:r>
              <a:rPr lang="bg-BG" sz="3600" dirty="0" smtClean="0"/>
              <a:t>Други </a:t>
            </a:r>
            <a:r>
              <a:rPr lang="en-US" sz="3600" dirty="0" smtClean="0"/>
              <a:t>HTML </a:t>
            </a:r>
            <a:r>
              <a:rPr lang="bg-BG" sz="3600" dirty="0" smtClean="0"/>
              <a:t>обекти и колекции от обекти</a:t>
            </a:r>
            <a:r>
              <a:rPr lang="en-US" sz="3600" dirty="0" smtClean="0"/>
              <a:t>:</a:t>
            </a:r>
            <a:endParaRPr lang="en-US" sz="3600" dirty="0"/>
          </a:p>
          <a:p>
            <a:pPr lvl="1"/>
            <a:r>
              <a:rPr lang="en-US" sz="3600" dirty="0">
                <a:solidFill>
                  <a:srgbClr val="C00000"/>
                </a:solidFill>
              </a:rPr>
              <a:t>document.anchors</a:t>
            </a:r>
          </a:p>
          <a:p>
            <a:pPr lvl="1"/>
            <a:r>
              <a:rPr lang="en-US" sz="3600" dirty="0">
                <a:solidFill>
                  <a:srgbClr val="C00000"/>
                </a:solidFill>
              </a:rPr>
              <a:t>document.body</a:t>
            </a:r>
          </a:p>
          <a:p>
            <a:pPr lvl="1"/>
            <a:r>
              <a:rPr lang="en-US" sz="3600" dirty="0" err="1">
                <a:solidFill>
                  <a:srgbClr val="C00000"/>
                </a:solidFill>
              </a:rPr>
              <a:t>document.documentElement</a:t>
            </a:r>
            <a:endParaRPr lang="en-US" sz="3600" dirty="0">
              <a:solidFill>
                <a:srgbClr val="C00000"/>
              </a:solidFill>
            </a:endParaRPr>
          </a:p>
          <a:p>
            <a:pPr lvl="1"/>
            <a:r>
              <a:rPr lang="en-US" sz="3600" dirty="0" err="1">
                <a:solidFill>
                  <a:srgbClr val="C00000"/>
                </a:solidFill>
              </a:rPr>
              <a:t>document.embeds</a:t>
            </a:r>
            <a:endParaRPr lang="en-US" sz="3600" dirty="0">
              <a:solidFill>
                <a:srgbClr val="C00000"/>
              </a:solidFill>
            </a:endParaRPr>
          </a:p>
          <a:p>
            <a:pPr lvl="1"/>
            <a:r>
              <a:rPr lang="en-US" sz="3600" dirty="0" err="1">
                <a:solidFill>
                  <a:srgbClr val="C00000"/>
                </a:solidFill>
              </a:rPr>
              <a:t>document.forms</a:t>
            </a:r>
            <a:endParaRPr lang="en-US" sz="3600" dirty="0">
              <a:solidFill>
                <a:srgbClr val="C00000"/>
              </a:solidFill>
            </a:endParaRPr>
          </a:p>
          <a:p>
            <a:pPr lvl="1"/>
            <a:r>
              <a:rPr lang="en-US" sz="3600" dirty="0" err="1">
                <a:solidFill>
                  <a:srgbClr val="C00000"/>
                </a:solidFill>
              </a:rPr>
              <a:t>document.head</a:t>
            </a:r>
            <a:endParaRPr lang="en-US" sz="3600" dirty="0">
              <a:solidFill>
                <a:srgbClr val="C00000"/>
              </a:solidFill>
            </a:endParaRPr>
          </a:p>
          <a:p>
            <a:pPr lvl="1"/>
            <a:r>
              <a:rPr lang="en-US" sz="3600" dirty="0" err="1">
                <a:solidFill>
                  <a:srgbClr val="C00000"/>
                </a:solidFill>
              </a:rPr>
              <a:t>document.images</a:t>
            </a:r>
            <a:endParaRPr lang="en-US" sz="3600" dirty="0">
              <a:solidFill>
                <a:srgbClr val="C00000"/>
              </a:solidFill>
            </a:endParaRPr>
          </a:p>
          <a:p>
            <a:pPr lvl="1"/>
            <a:r>
              <a:rPr lang="en-US" sz="3600" dirty="0" err="1">
                <a:solidFill>
                  <a:srgbClr val="C00000"/>
                </a:solidFill>
              </a:rPr>
              <a:t>document.links</a:t>
            </a:r>
            <a:endParaRPr lang="en-US" sz="3600" dirty="0">
              <a:solidFill>
                <a:srgbClr val="C00000"/>
              </a:solidFill>
            </a:endParaRPr>
          </a:p>
          <a:p>
            <a:pPr lvl="1"/>
            <a:r>
              <a:rPr lang="en-US" sz="3600" dirty="0" err="1">
                <a:solidFill>
                  <a:srgbClr val="C00000"/>
                </a:solidFill>
              </a:rPr>
              <a:t>document.scripts</a:t>
            </a:r>
            <a:endParaRPr lang="en-US" sz="3600" dirty="0">
              <a:solidFill>
                <a:srgbClr val="C00000"/>
              </a:solidFill>
            </a:endParaRPr>
          </a:p>
          <a:p>
            <a:pPr lvl="1"/>
            <a:r>
              <a:rPr lang="en-US" sz="3600" dirty="0" err="1">
                <a:solidFill>
                  <a:srgbClr val="C00000"/>
                </a:solidFill>
              </a:rPr>
              <a:t>document.title</a:t>
            </a:r>
            <a:endParaRPr lang="en-US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24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bg-BG" b="1" dirty="0" smtClean="0"/>
              <a:t>Промяна на </a:t>
            </a:r>
            <a:r>
              <a:rPr lang="en-US" b="1" dirty="0" smtClean="0"/>
              <a:t>HTML </a:t>
            </a:r>
            <a:r>
              <a:rPr lang="bg-BG" b="1" dirty="0" smtClean="0"/>
              <a:t>елементи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153331"/>
              </p:ext>
            </p:extLst>
          </p:nvPr>
        </p:nvGraphicFramePr>
        <p:xfrm>
          <a:off x="22963" y="836712"/>
          <a:ext cx="9126074" cy="2377440"/>
        </p:xfrm>
        <a:graphic>
          <a:graphicData uri="http://schemas.openxmlformats.org/drawingml/2006/table">
            <a:tbl>
              <a:tblPr/>
              <a:tblGrid>
                <a:gridCol w="3923928"/>
                <a:gridCol w="5202146"/>
              </a:tblGrid>
              <a:tr h="0">
                <a:tc>
                  <a:txBody>
                    <a:bodyPr/>
                    <a:lstStyle/>
                    <a:p>
                      <a:r>
                        <a:rPr lang="bg-BG" b="1" dirty="0" smtClean="0">
                          <a:effectLst/>
                        </a:rPr>
                        <a:t>Метод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/>
                        <a:t>Описание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i="1"/>
                        <a:t>element</a:t>
                      </a:r>
                      <a:r>
                        <a:rPr lang="en-US"/>
                        <a:t>.innerHTML =  </a:t>
                      </a:r>
                      <a:r>
                        <a:rPr lang="en-US" i="1"/>
                        <a:t>new html content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Променя съдържанието на </a:t>
                      </a:r>
                      <a:r>
                        <a:rPr lang="en-US" dirty="0" smtClean="0"/>
                        <a:t>HTML</a:t>
                      </a:r>
                      <a:r>
                        <a:rPr lang="bg-BG" dirty="0" smtClean="0"/>
                        <a:t> елемента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 err="1"/>
                        <a:t>element</a:t>
                      </a:r>
                      <a:r>
                        <a:rPr lang="en-US" dirty="0" err="1"/>
                        <a:t>.</a:t>
                      </a:r>
                      <a:r>
                        <a:rPr lang="en-US" i="1" dirty="0" err="1"/>
                        <a:t>attribute</a:t>
                      </a:r>
                      <a:r>
                        <a:rPr lang="en-US" i="1" dirty="0"/>
                        <a:t> = new value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Променя</a:t>
                      </a:r>
                      <a:r>
                        <a:rPr lang="bg-BG" baseline="0" dirty="0" smtClean="0"/>
                        <a:t> стойността на атрибута на </a:t>
                      </a:r>
                      <a:r>
                        <a:rPr lang="en-US" dirty="0" smtClean="0"/>
                        <a:t>HTML </a:t>
                      </a:r>
                      <a:r>
                        <a:rPr lang="bg-BG" dirty="0" smtClean="0"/>
                        <a:t>елемента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i="1"/>
                        <a:t>element</a:t>
                      </a:r>
                      <a:r>
                        <a:rPr lang="en-US"/>
                        <a:t>.setAttribute</a:t>
                      </a:r>
                      <a:r>
                        <a:rPr lang="en-US" i="1"/>
                        <a:t>(attribute, value)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Променя</a:t>
                      </a:r>
                      <a:r>
                        <a:rPr lang="bg-BG" baseline="0" dirty="0" smtClean="0"/>
                        <a:t> стойността на атрибута на </a:t>
                      </a:r>
                      <a:r>
                        <a:rPr lang="en-US" dirty="0" smtClean="0"/>
                        <a:t>HTML </a:t>
                      </a:r>
                      <a:r>
                        <a:rPr lang="bg-BG" dirty="0" smtClean="0"/>
                        <a:t>елемента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 err="1"/>
                        <a:t>element</a:t>
                      </a:r>
                      <a:r>
                        <a:rPr lang="en-US" dirty="0" err="1"/>
                        <a:t>.style.</a:t>
                      </a:r>
                      <a:r>
                        <a:rPr lang="en-US" i="1" dirty="0" err="1"/>
                        <a:t>property</a:t>
                      </a:r>
                      <a:r>
                        <a:rPr lang="en-US" i="1" dirty="0"/>
                        <a:t> = new style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Променя стила на </a:t>
                      </a:r>
                      <a:r>
                        <a:rPr lang="en-US" dirty="0" smtClean="0"/>
                        <a:t>HTML </a:t>
                      </a:r>
                      <a:r>
                        <a:rPr lang="bg-BG" dirty="0" smtClean="0"/>
                        <a:t>елемента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2963" y="3068960"/>
            <a:ext cx="9121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 smtClean="0"/>
              <a:t>Добавяне и изтриване на елементи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57411"/>
              </p:ext>
            </p:extLst>
          </p:nvPr>
        </p:nvGraphicFramePr>
        <p:xfrm>
          <a:off x="179512" y="4349120"/>
          <a:ext cx="8964488" cy="2194560"/>
        </p:xfrm>
        <a:graphic>
          <a:graphicData uri="http://schemas.openxmlformats.org/drawingml/2006/table">
            <a:tbl>
              <a:tblPr/>
              <a:tblGrid>
                <a:gridCol w="4482244"/>
                <a:gridCol w="4482244"/>
              </a:tblGrid>
              <a:tr h="0">
                <a:tc>
                  <a:txBody>
                    <a:bodyPr/>
                    <a:lstStyle/>
                    <a:p>
                      <a:r>
                        <a:rPr lang="bg-BG" b="1" dirty="0" smtClean="0">
                          <a:effectLst/>
                        </a:rPr>
                        <a:t>Метод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/>
                        <a:t>Описание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document.createElement(</a:t>
                      </a:r>
                      <a:r>
                        <a:rPr lang="en-US" i="1"/>
                        <a:t>element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Създаване на </a:t>
                      </a:r>
                      <a:r>
                        <a:rPr lang="en-US" dirty="0" smtClean="0"/>
                        <a:t>HTML </a:t>
                      </a:r>
                      <a:r>
                        <a:rPr lang="bg-BG" dirty="0" smtClean="0"/>
                        <a:t>елемент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document.removeChild(</a:t>
                      </a:r>
                      <a:r>
                        <a:rPr lang="en-US" i="1"/>
                        <a:t>element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Изтриване на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HTML </a:t>
                      </a:r>
                      <a:r>
                        <a:rPr lang="bg-BG" dirty="0" smtClean="0"/>
                        <a:t>елемент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document.appendChild(</a:t>
                      </a:r>
                      <a:r>
                        <a:rPr lang="en-US" i="1"/>
                        <a:t>element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Добавяне на </a:t>
                      </a:r>
                      <a:r>
                        <a:rPr lang="en-US" dirty="0" smtClean="0"/>
                        <a:t>HTML </a:t>
                      </a:r>
                      <a:r>
                        <a:rPr lang="bg-BG" dirty="0" smtClean="0"/>
                        <a:t>елемент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document.replaceChild(</a:t>
                      </a:r>
                      <a:r>
                        <a:rPr lang="en-US" i="1"/>
                        <a:t>element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Замяна на </a:t>
                      </a:r>
                      <a:r>
                        <a:rPr lang="en-US" dirty="0" smtClean="0"/>
                        <a:t>HTML </a:t>
                      </a:r>
                      <a:r>
                        <a:rPr lang="bg-BG" dirty="0" smtClean="0"/>
                        <a:t>елемент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document.write(</a:t>
                      </a:r>
                      <a:r>
                        <a:rPr lang="en-US" i="1"/>
                        <a:t>text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Писане в</a:t>
                      </a:r>
                      <a:r>
                        <a:rPr lang="bg-BG" baseline="0" dirty="0" smtClean="0"/>
                        <a:t> </a:t>
                      </a:r>
                      <a:r>
                        <a:rPr lang="en-US" dirty="0" smtClean="0"/>
                        <a:t>HTML </a:t>
                      </a:r>
                      <a:r>
                        <a:rPr lang="bg-BG" dirty="0" smtClean="0"/>
                        <a:t>изходния поток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32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2267</Words>
  <Application>Microsoft Office PowerPoint</Application>
  <PresentationFormat>On-screen Show (4:3)</PresentationFormat>
  <Paragraphs>469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Office Theme</vt:lpstr>
      <vt:lpstr>DOM. HTML DOM.</vt:lpstr>
      <vt:lpstr>DOM (Document Object Model)</vt:lpstr>
      <vt:lpstr>HTML DOM</vt:lpstr>
      <vt:lpstr>HTML DOM (Document Object Model)</vt:lpstr>
      <vt:lpstr>HTML DOM Document Object</vt:lpstr>
      <vt:lpstr>HTML DOM Document Object</vt:lpstr>
      <vt:lpstr>HTML DOM Document Object</vt:lpstr>
      <vt:lpstr>HTML DOM Document Object</vt:lpstr>
      <vt:lpstr>Промяна на HTML елементи</vt:lpstr>
      <vt:lpstr>DOM Programming Interface. Промяна на HTML</vt:lpstr>
      <vt:lpstr>DOM. Промяна на CSS </vt:lpstr>
      <vt:lpstr>ДобавянеEvents Handlers </vt:lpstr>
      <vt:lpstr>Намиране на HTML обекти</vt:lpstr>
      <vt:lpstr>HTML DOM събития</vt:lpstr>
      <vt:lpstr>HTML DOM събития - използване</vt:lpstr>
      <vt:lpstr>HTML DOM събития – начини </vt:lpstr>
      <vt:lpstr>HTML DOM събития - начини</vt:lpstr>
      <vt:lpstr>HTML DOM събития</vt:lpstr>
      <vt:lpstr>HTML DOM събития</vt:lpstr>
      <vt:lpstr>HTML DOM събития</vt:lpstr>
      <vt:lpstr>JavaScript HTML DOM EventListener</vt:lpstr>
      <vt:lpstr>Добавяне на Event Handler към елемент</vt:lpstr>
      <vt:lpstr>Добавяне много Event Handlers на елемент</vt:lpstr>
      <vt:lpstr>Добавяне на Event Handler към обекта Window</vt:lpstr>
      <vt:lpstr>Предаване на параметри</vt:lpstr>
      <vt:lpstr>Event Bubbling или Event Capturing?</vt:lpstr>
      <vt:lpstr>Премахване на Event Listener</vt:lpstr>
      <vt:lpstr>JavaScript HTML DOM Elements (Nodes)</vt:lpstr>
      <vt:lpstr>Window - Browser Object Model (BOM)</vt:lpstr>
      <vt:lpstr>Window - Browser Object Model (BOM)</vt:lpstr>
      <vt:lpstr>Window Screen</vt:lpstr>
      <vt:lpstr>Window Location</vt:lpstr>
      <vt:lpstr>Window Location</vt:lpstr>
      <vt:lpstr>Window History</vt:lpstr>
      <vt:lpstr>Window Navigator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Elena</dc:creator>
  <cp:lastModifiedBy>Svetoslav</cp:lastModifiedBy>
  <cp:revision>271</cp:revision>
  <dcterms:created xsi:type="dcterms:W3CDTF">2013-08-21T10:30:59Z</dcterms:created>
  <dcterms:modified xsi:type="dcterms:W3CDTF">2016-11-22T14:38:03Z</dcterms:modified>
</cp:coreProperties>
</file>